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594" r:id="rId6"/>
    <p:sldId id="719" r:id="rId7"/>
    <p:sldId id="277" r:id="rId8"/>
    <p:sldId id="705" r:id="rId9"/>
    <p:sldId id="606" r:id="rId10"/>
    <p:sldId id="702" r:id="rId11"/>
    <p:sldId id="715" r:id="rId12"/>
    <p:sldId id="616" r:id="rId13"/>
    <p:sldId id="707" r:id="rId14"/>
    <p:sldId id="708" r:id="rId15"/>
    <p:sldId id="469" r:id="rId16"/>
    <p:sldId id="709" r:id="rId17"/>
    <p:sldId id="712" r:id="rId18"/>
    <p:sldId id="710" r:id="rId19"/>
    <p:sldId id="716" r:id="rId20"/>
    <p:sldId id="704" r:id="rId21"/>
    <p:sldId id="713" r:id="rId22"/>
    <p:sldId id="718" r:id="rId23"/>
    <p:sldId id="714" r:id="rId24"/>
    <p:sldId id="720" r:id="rId25"/>
    <p:sldId id="484" r:id="rId26"/>
    <p:sldId id="577" r:id="rId2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Fortin, Chelsey A" initials="FCA" lastIdx="2" clrIdx="6">
    <p:extLst>
      <p:ext uri="{19B8F6BF-5375-455C-9EA6-DF929625EA0E}">
        <p15:presenceInfo xmlns:p15="http://schemas.microsoft.com/office/powerpoint/2012/main" userId="S::chelsey.a.fortin@maine.gov::4a64a745-e754-4b8b-a631-28c8e8eeca06" providerId="AD"/>
      </p:ext>
    </p:extLst>
  </p:cmAuthor>
  <p:cmAuthor id="1" name="Weeks, Daniel R" initials="WDR" lastIdx="11" clrIdx="0"/>
  <p:cmAuthor id="8" name="Browne, Shirley" initials="BS" lastIdx="4" clrIdx="7">
    <p:extLst>
      <p:ext uri="{19B8F6BF-5375-455C-9EA6-DF929625EA0E}">
        <p15:presenceInfo xmlns:p15="http://schemas.microsoft.com/office/powerpoint/2012/main" userId="S::shirley.browne@maine.gov::86efa8a7-5f7b-4c90-91bb-7d833094d1a6" providerId="AD"/>
      </p:ext>
    </p:extLst>
  </p:cmAuthor>
  <p:cmAuthor id="2" name="Perkins, April" initials="PA" lastIdx="1" clrIdx="1"/>
  <p:cmAuthor id="3" name="Erdheim, Gayle" initials="EG" lastIdx="2" clrIdx="2"/>
  <p:cmAuthor id="4" name="Makin, Pender" initials="MP" lastIdx="1" clrIdx="3">
    <p:extLst>
      <p:ext uri="{19B8F6BF-5375-455C-9EA6-DF929625EA0E}">
        <p15:presenceInfo xmlns:p15="http://schemas.microsoft.com/office/powerpoint/2012/main" userId="S::pender.makin@maine.gov::732d0830-86d6-4570-9837-0ea62b8f27cd" providerId="AD"/>
      </p:ext>
    </p:extLst>
  </p:cmAuthor>
  <p:cmAuthor id="5" name="McGowen, Barbara A" initials="MA" lastIdx="4" clrIdx="4">
    <p:extLst>
      <p:ext uri="{19B8F6BF-5375-455C-9EA6-DF929625EA0E}">
        <p15:presenceInfo xmlns:p15="http://schemas.microsoft.com/office/powerpoint/2012/main" userId="S::barbara.a.mcgowen@maine.gov::a2dceef2-a7a2-4a06-beaa-2952e89cd810" providerId="AD"/>
      </p:ext>
    </p:extLst>
  </p:cmAuthor>
  <p:cmAuthor id="6" name="Kirk, Janette" initials="KJ" lastIdx="3" clrIdx="5">
    <p:extLst>
      <p:ext uri="{19B8F6BF-5375-455C-9EA6-DF929625EA0E}">
        <p15:presenceInfo xmlns:p15="http://schemas.microsoft.com/office/powerpoint/2012/main" userId="S::janette.kirk@maine.gov::8f2332c0-4b00-4a76-9377-94b25ed406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C40"/>
    <a:srgbClr val="CC0099"/>
    <a:srgbClr val="FF66FF"/>
    <a:srgbClr val="FF9933"/>
    <a:srgbClr val="FCCFA2"/>
    <a:srgbClr val="8A2E13"/>
    <a:srgbClr val="EFF2F5"/>
    <a:srgbClr val="EAEEF2"/>
    <a:srgbClr val="E0E6EC"/>
    <a:srgbClr val="EEE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9648DE-EB7E-1756-43C2-DD3F0001DF55}" v="50" dt="2020-09-02T12:22:26.084"/>
    <p1510:client id="{C6BB184B-2C95-2910-3729-336183E4890B}" v="245" dt="2020-09-02T12:51:48.930"/>
    <p1510:client id="{7645CC56-3820-F7A6-58DE-9DAE1284C84E}" v="12" dt="2020-09-02T15:26:08.187"/>
    <p1510:client id="{15B51D51-A0EB-C2D4-BF80-9701D6CB9C12}" v="251" dt="2020-09-02T12:47:34.287"/>
    <p1510:client id="{EB3716DB-66B0-8D1D-FE82-E3A7F17360BB}" v="3" dt="2020-09-01T17:29:12.941"/>
    <p1510:client id="{22C624F4-3550-B883-3E22-503440C443DB}" v="159" dt="2020-09-01T16:02:59.368"/>
    <p1510:client id="{75A13F21-269F-429F-9936-F319D56C39CD}" v="429" dt="2020-09-02T15:22:17.966"/>
    <p1510:client id="{4971B54A-835E-8011-FAF2-80B6DCD736E6}" v="1" dt="2020-09-02T12:36:15.444"/>
    <p1510:client id="{56D5CAA2-8BD7-C095-AD88-1B0A8D0435FA}" v="7" dt="2020-09-01T16:55:37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41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8" dt="2020-08-31T09:57:44.484" idx="1">
    <p:pos x="7072" y="947"/>
    <p:text>Bullet 1: 2606 is an internal fund number, correct?  I'm not familiar with it. 
Bullet 3: Is the liquidation deadline of 12/30/2020 a Department policy?  It may be difficult to capture costs incurred on 12/30 for the cost over budget for contracted services if so.  You could make it 30 days after 12/30/2020.  That should give the Department and the State enough time to meet the actual liquidation deadline.</p:text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FC171D2-6517-4C39-AC54-8E1B5BAE3D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145" cy="465743"/>
          </a:xfrm>
          <a:prstGeom prst="rect">
            <a:avLst/>
          </a:prstGeom>
        </p:spPr>
        <p:txBody>
          <a:bodyPr vert="horz" lIns="86005" tIns="43003" rIns="86005" bIns="4300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262022-7F19-4D9E-AF8A-8C80AA584D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5743"/>
          </a:xfrm>
          <a:prstGeom prst="rect">
            <a:avLst/>
          </a:prstGeom>
        </p:spPr>
        <p:txBody>
          <a:bodyPr vert="horz" lIns="86005" tIns="43003" rIns="86005" bIns="43003" rtlCol="0"/>
          <a:lstStyle>
            <a:lvl1pPr algn="r">
              <a:defRPr sz="1100"/>
            </a:lvl1pPr>
          </a:lstStyle>
          <a:p>
            <a:fld id="{B5506C73-416F-4BF1-A551-4DD655905EA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015A30-389B-4630-BAF4-7C2EE7550E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30659"/>
            <a:ext cx="3038145" cy="465741"/>
          </a:xfrm>
          <a:prstGeom prst="rect">
            <a:avLst/>
          </a:prstGeom>
        </p:spPr>
        <p:txBody>
          <a:bodyPr vert="horz" lIns="86005" tIns="43003" rIns="86005" bIns="4300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897B8-050A-44FD-917D-041C629C14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5741"/>
          </a:xfrm>
          <a:prstGeom prst="rect">
            <a:avLst/>
          </a:prstGeom>
        </p:spPr>
        <p:txBody>
          <a:bodyPr vert="horz" lIns="86005" tIns="43003" rIns="86005" bIns="43003" rtlCol="0" anchor="b"/>
          <a:lstStyle>
            <a:lvl1pPr algn="r">
              <a:defRPr sz="1100"/>
            </a:lvl1pPr>
          </a:lstStyle>
          <a:p>
            <a:fld id="{3A1BD289-EC41-4FA8-871D-75E9100C3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7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9213" tIns="44606" rIns="89213" bIns="4460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9213" tIns="44606" rIns="89213" bIns="44606" rtlCol="0"/>
          <a:lstStyle>
            <a:lvl1pPr algn="r">
              <a:defRPr sz="1100"/>
            </a:lvl1pPr>
          </a:lstStyle>
          <a:p>
            <a:fld id="{64B41E89-D3C4-4CFE-9BD9-C2CFFEC7FC81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213" tIns="44606" rIns="89213" bIns="4460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89213" tIns="44606" rIns="89213" bIns="446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9213" tIns="44606" rIns="89213" bIns="4460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9213" tIns="44606" rIns="89213" bIns="44606" rtlCol="0" anchor="b"/>
          <a:lstStyle>
            <a:lvl1pPr algn="r">
              <a:defRPr sz="1100"/>
            </a:lvl1pPr>
          </a:lstStyle>
          <a:p>
            <a:fld id="{49EC5F6E-06B5-43E0-A314-5EB41EAC4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7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87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2261">
              <a:defRPr/>
            </a:pPr>
            <a:r>
              <a:rPr lang="en-US" b="1"/>
              <a:t>Cost Objective is your work activity, your “job”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73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71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86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93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41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89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00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59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00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Necessary – Is the cost included and identifiable in your agency’s plan and allowable</a:t>
            </a:r>
            <a:r>
              <a:rPr lang="en-US" baseline="0"/>
              <a:t> under the program (district plan, schoolwide plan, targeted assistance plan, district or school improvement plan)?</a:t>
            </a:r>
          </a:p>
          <a:p>
            <a:r>
              <a:rPr lang="en-US" baseline="0"/>
              <a:t>Reasonable – Was the item or service purchased consistent with your school/district’s procurement/purchasing procedures?</a:t>
            </a:r>
          </a:p>
          <a:p>
            <a:r>
              <a:rPr lang="en-US" baseline="0"/>
              <a:t>Allocable – Will the item benefit Title I, A in proportion to the percentage that Title I, A pays for the item? Will any use by another program be allocated out if that use is not deemed to be an incidental benefit?</a:t>
            </a:r>
          </a:p>
          <a:p>
            <a:r>
              <a:rPr lang="en-US" baseline="0"/>
              <a:t>Conform to EDGAR – Is the cost permitted under EDGAR and not disallowed under the 55 items of cost?</a:t>
            </a:r>
          </a:p>
          <a:p>
            <a:r>
              <a:rPr lang="en-US" baseline="0"/>
              <a:t>Follow the Terms and Conditions of the Grant Award – Is the cost permitted and allowable under the GAN?</a:t>
            </a:r>
          </a:p>
          <a:p>
            <a:r>
              <a:rPr lang="en-US" baseline="0"/>
              <a:t>Consistent with State/Local Policies – Is the item permitted under state and local laws and policies?</a:t>
            </a:r>
          </a:p>
          <a:p>
            <a:r>
              <a:rPr lang="en-US" baseline="0"/>
              <a:t>Provided Consistent Treatment – Is the item not included in your agency’s indirect cost rate?</a:t>
            </a:r>
          </a:p>
          <a:p>
            <a:r>
              <a:rPr lang="en-US" baseline="0"/>
              <a:t>Be Adequately Documented – Did you make sure to maintain documentation of the need, the purchase, and use of the item consistent with these rules?</a:t>
            </a:r>
          </a:p>
          <a:p>
            <a:r>
              <a:rPr lang="en-US" baseline="0"/>
              <a:t>Be Supplemental – Are the cost supplemental (and does not supplant state or local funds)?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EC5F6E-06B5-43E0-A314-5EB41EAC44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5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sta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124200"/>
            <a:ext cx="9747251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00201"/>
            <a:ext cx="10363200" cy="1470025"/>
          </a:xfrm>
          <a:extLst>
            <a:ext uri="{91240B29-F687-4F45-9708-019B960494DF}">
              <a14:hiddenLine xmlns:a14="http://schemas.microsoft.com/office/drawing/2010/main" w="38100" cap="rnd">
                <a:solidFill>
                  <a:srgbClr val="274F73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b" anchorCtr="1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2B5880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0CCD74-751C-46D0-805B-E53193A1FC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11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7D397-9D76-426E-A91A-DBEA9942A6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57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440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EA791-F79E-4481-ADEB-1E47B79536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28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04BEA-BBE7-49CA-BD8C-BDF55EBDD1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96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00B30-5D58-4335-ACC4-569AAE1AA3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69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1788D-A9C0-4B4E-AAF3-1C464FC492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00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ADF5D-0A2A-4A2D-A6AE-D58B19F41F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22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0082D-6DF8-41E2-A63C-B5B92A18A2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4788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8E8B4-63D7-4C9E-807B-18555236C2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66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017F-8B62-44E2-843C-F33828C3F2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52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C16A4-7EC2-48F6-AC6F-0132B2C1A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667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06254702-B5EE-495B-B6A2-47BC6D24B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B588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onique.sullivan@maine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ravis.w.doughty@maine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covid-19/caresac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framework/part-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ne.gov/doe/covid-19/caresac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accent2">
                    <a:lumMod val="90000"/>
                    <a:lumOff val="10000"/>
                  </a:schemeClr>
                </a:solidFill>
              </a:rPr>
              <a:t>CRF Office Hours</a:t>
            </a:r>
            <a:br>
              <a:rPr lang="en-US" altLang="en-US">
                <a:solidFill>
                  <a:schemeClr val="accent2">
                    <a:lumMod val="90000"/>
                    <a:lumOff val="10000"/>
                  </a:schemeClr>
                </a:solidFill>
              </a:rPr>
            </a:br>
            <a:r>
              <a:rPr lang="en-US" altLang="en-US">
                <a:solidFill>
                  <a:schemeClr val="accent2">
                    <a:lumMod val="90000"/>
                    <a:lumOff val="10000"/>
                  </a:schemeClr>
                </a:solidFill>
              </a:rPr>
              <a:t>for Business Managers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  <a:r>
              <a:rPr lang="en-US" altLang="en-US" sz="2800"/>
              <a:t>September 2, 2020 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9C9C0-3AE9-46B7-ADA1-E3271CBC7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Obligation of Funds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9BB9E-3A04-4690-B16F-8F3DE25B2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2743"/>
            <a:ext cx="10972800" cy="4114800"/>
          </a:xfrm>
        </p:spPr>
        <p:txBody>
          <a:bodyPr/>
          <a:lstStyle/>
          <a:p>
            <a:pPr marL="0" indent="0">
              <a:buNone/>
            </a:pPr>
            <a:r>
              <a:rPr lang="en-US" u="sng">
                <a:cs typeface="Arial"/>
              </a:rPr>
              <a:t>Examples</a:t>
            </a:r>
            <a:r>
              <a:rPr lang="en-US">
                <a:cs typeface="Arial"/>
              </a:rPr>
              <a:t>: March 1, 2020 Agreement Start Date</a:t>
            </a:r>
          </a:p>
          <a:p>
            <a:pPr marL="457200" indent="-457200">
              <a:buFont typeface="Arial"/>
              <a:buChar char="•"/>
            </a:pPr>
            <a:r>
              <a:rPr lang="en-US" sz="2400">
                <a:cs typeface="Arial"/>
              </a:rPr>
              <a:t>Payroll for days worked in February and included in a payroll run on March 3rd – </a:t>
            </a:r>
            <a:r>
              <a:rPr lang="en-US" sz="2400" b="1" u="sng">
                <a:cs typeface="Arial"/>
              </a:rPr>
              <a:t>not allowable </a:t>
            </a:r>
            <a:r>
              <a:rPr lang="en-US" sz="2400">
                <a:cs typeface="Arial"/>
              </a:rPr>
              <a:t>– the date of obligation happens when the work is performed.</a:t>
            </a:r>
          </a:p>
          <a:p>
            <a:pPr marL="457200" indent="-457200">
              <a:buFont typeface="Arial"/>
              <a:buChar char="•"/>
            </a:pPr>
            <a:r>
              <a:rPr lang="en-US" sz="2400">
                <a:cs typeface="Arial"/>
              </a:rPr>
              <a:t>A PO for supplies created on February 28th and supplies are received on March 15th – </a:t>
            </a:r>
            <a:r>
              <a:rPr lang="en-US" sz="2400" b="1" u="sng">
                <a:cs typeface="Arial"/>
              </a:rPr>
              <a:t>not allowable </a:t>
            </a:r>
            <a:r>
              <a:rPr lang="en-US" sz="2400">
                <a:cs typeface="Arial"/>
              </a:rPr>
              <a:t>– the obligation is made when a PO is established and/or the supplies are ordered.</a:t>
            </a:r>
          </a:p>
          <a:p>
            <a:pPr marL="457200" indent="-457200">
              <a:buFont typeface="Arial"/>
              <a:buChar char="•"/>
            </a:pPr>
            <a:r>
              <a:rPr lang="en-US" sz="2400">
                <a:cs typeface="Arial"/>
              </a:rPr>
              <a:t>A contract is executed on February 28th for services to be performed in June – </a:t>
            </a:r>
            <a:r>
              <a:rPr lang="en-US" sz="2400" b="1" u="sng">
                <a:cs typeface="Arial"/>
              </a:rPr>
              <a:t>not allowable </a:t>
            </a:r>
            <a:r>
              <a:rPr lang="en-US" sz="2400">
                <a:cs typeface="Arial"/>
              </a:rPr>
              <a:t>– obligation is made when the contract is signed.</a:t>
            </a:r>
          </a:p>
          <a:p>
            <a:pPr marL="457200" indent="-457200">
              <a:buFont typeface="Arial"/>
              <a:buChar char="•"/>
            </a:pPr>
            <a:r>
              <a:rPr lang="en-US" sz="2400">
                <a:cs typeface="Arial"/>
              </a:rPr>
              <a:t>Award funds cannot be obligated or committed prior to the agreement start date.</a:t>
            </a:r>
            <a:r>
              <a:rPr lang="en-US">
                <a:cs typeface="Arial"/>
              </a:rPr>
              <a:t> </a:t>
            </a:r>
          </a:p>
          <a:p>
            <a:pPr marL="457200" indent="-457200">
              <a:buFont typeface="Arial"/>
              <a:buChar char="•"/>
            </a:pPr>
            <a:endParaRPr lang="en-US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724D8-8DE3-4797-BDAB-F3CB836DF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90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8958-85AF-48AE-9861-D11A3BF65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Liquidation of Funds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041C2-1E3A-40AA-B66B-057212011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Arial"/>
              </a:rPr>
              <a:t>All CRF #1 Fund invoices must be submit to DOE for reimbursement by 1/30/21 at 4 pm</a:t>
            </a:r>
          </a:p>
          <a:p>
            <a:pPr lvl="1"/>
            <a:r>
              <a:rPr lang="en-US">
                <a:cs typeface="Arial"/>
              </a:rPr>
              <a:t>All services must have been rendered, supplies and equipment ordered by </a:t>
            </a:r>
            <a:r>
              <a:rPr lang="en-US" b="1">
                <a:cs typeface="Arial"/>
              </a:rPr>
              <a:t>12/30/20</a:t>
            </a:r>
          </a:p>
          <a:p>
            <a:pPr lvl="1"/>
            <a:r>
              <a:rPr lang="en-US">
                <a:cs typeface="Arial"/>
              </a:rPr>
              <a:t>Invoices for all services, supplies, equipment, etc. must be submitted by </a:t>
            </a:r>
            <a:r>
              <a:rPr lang="en-US" b="1">
                <a:cs typeface="Arial"/>
              </a:rPr>
              <a:t>1/30/21</a:t>
            </a:r>
            <a:r>
              <a:rPr lang="en-US">
                <a:cs typeface="Arial"/>
              </a:rPr>
              <a:t> to Maine DOE for reimbursement</a:t>
            </a:r>
          </a:p>
          <a:p>
            <a:pPr lvl="2"/>
            <a:r>
              <a:rPr lang="en-US">
                <a:cs typeface="Arial"/>
              </a:rPr>
              <a:t>NOTE: This is a hard deadline – extensions to this deadline are not permissible by CRF</a:t>
            </a:r>
          </a:p>
          <a:p>
            <a:pPr marL="457200" lvl="1" indent="0">
              <a:buNone/>
            </a:pPr>
            <a:endParaRPr lang="en-US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C00D6-CEAE-4A56-A352-49D788140B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451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REMIBURSEMENT &amp; INVOICE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29068"/>
            <a:ext cx="10515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>
                <a:latin typeface="+mj-lt"/>
              </a:rPr>
              <a:t>Prior to submitting an invoice, please review and confirm the following: </a:t>
            </a:r>
          </a:p>
          <a:p>
            <a:r>
              <a:rPr lang="en-US" sz="2300">
                <a:latin typeface="+mj-lt"/>
              </a:rPr>
              <a:t>expenses are linked to a project in the application</a:t>
            </a:r>
          </a:p>
          <a:p>
            <a:pPr lvl="0"/>
            <a:r>
              <a:rPr lang="en-US" sz="2300">
                <a:latin typeface="+mj-lt"/>
              </a:rPr>
              <a:t>expenses are allowable, unbudgeted for, will be reimbursed by no other source, are necessary in response to the COVID-19 public health emergency</a:t>
            </a:r>
          </a:p>
          <a:p>
            <a:r>
              <a:rPr lang="en-US" sz="2300">
                <a:latin typeface="+mj-lt"/>
              </a:rPr>
              <a:t>expenses are in the category for which they apply</a:t>
            </a:r>
          </a:p>
          <a:p>
            <a:r>
              <a:rPr lang="en-US" sz="2300">
                <a:latin typeface="+mj-lt"/>
              </a:rPr>
              <a:t>billing period reflects when the expenses were paid</a:t>
            </a:r>
          </a:p>
          <a:p>
            <a:r>
              <a:rPr lang="en-US" sz="2300">
                <a:latin typeface="+mj-lt"/>
              </a:rPr>
              <a:t>amount does not exceed the balance of the grant</a:t>
            </a:r>
          </a:p>
          <a:p>
            <a:r>
              <a:rPr lang="en-US" sz="2300">
                <a:latin typeface="+mj-lt"/>
              </a:rPr>
              <a:t>compliance documentation is attached (trial balance and invoices)</a:t>
            </a:r>
          </a:p>
          <a:p>
            <a:r>
              <a:rPr lang="en-US" sz="2300">
                <a:latin typeface="+mj-lt"/>
              </a:rPr>
              <a:t>includes the appropriate funding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965D0-43D0-4C51-B2F1-BE8CC2A990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124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08A73-0FF3-48DD-92B9-62D7168DC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6035" y="1247398"/>
            <a:ext cx="10363200" cy="1470025"/>
          </a:xfrm>
        </p:spPr>
        <p:txBody>
          <a:bodyPr/>
          <a:lstStyle/>
          <a:p>
            <a:br>
              <a:rPr lang="en-US" b="0">
                <a:cs typeface="Arial"/>
              </a:rPr>
            </a:br>
            <a:r>
              <a:rPr lang="en-US" b="0">
                <a:cs typeface="Arial"/>
              </a:rPr>
              <a:t>Submitting Electronic Invoices via email to Ruey.Yehle@maine.gov</a:t>
            </a:r>
            <a:endParaRPr lang="en-US" b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B588C-09F5-4870-9546-FD7C0BD411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cs typeface="Arial"/>
              </a:rPr>
              <a:t>Please insert your District Name in electronic invoices names:</a:t>
            </a:r>
          </a:p>
          <a:p>
            <a:r>
              <a:rPr lang="en-US">
                <a:cs typeface="Arial"/>
              </a:rPr>
              <a:t>CRF Budget-Invoice.xlsx - NO</a:t>
            </a:r>
          </a:p>
          <a:p>
            <a:r>
              <a:rPr lang="en-US">
                <a:cs typeface="Arial"/>
              </a:rPr>
              <a:t>Pine RSU CRF Invoice1.xlsx - YES</a:t>
            </a:r>
          </a:p>
          <a:p>
            <a:r>
              <a:rPr lang="en-US">
                <a:cs typeface="Arial"/>
              </a:rPr>
              <a:t>CRF March-June.pdf - NO</a:t>
            </a:r>
          </a:p>
          <a:p>
            <a:r>
              <a:rPr lang="en-US">
                <a:cs typeface="Arial"/>
              </a:rPr>
              <a:t>Pine RSU CRF Inv 1 March-June.pdf - YES</a:t>
            </a:r>
          </a:p>
          <a:p>
            <a:endParaRPr lang="en-US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914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6969EC-02AF-4FF8-B543-1F69060E1E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98E8B4-63D7-4C9E-807B-18555236C2C1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1151890-4599-428A-8DFE-9071BC896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" y="968718"/>
            <a:ext cx="11669485" cy="2690445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FA16825-F1B8-412D-9603-52CA82765041}"/>
              </a:ext>
            </a:extLst>
          </p:cNvPr>
          <p:cNvSpPr/>
          <p:nvPr/>
        </p:nvSpPr>
        <p:spPr>
          <a:xfrm>
            <a:off x="3330303" y="1904274"/>
            <a:ext cx="8414657" cy="46808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FF0CBDC5-1FB7-4E73-B919-3E0A8F40E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097" y="3836516"/>
            <a:ext cx="10221685" cy="2016705"/>
          </a:xfrm>
          <a:prstGeom prst="rect">
            <a:avLst/>
          </a:prstGeom>
        </p:spPr>
      </p:pic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A2701EDF-57D3-4C16-BFF2-45AAF62C27F8}"/>
              </a:ext>
            </a:extLst>
          </p:cNvPr>
          <p:cNvSpPr/>
          <p:nvPr/>
        </p:nvSpPr>
        <p:spPr>
          <a:xfrm>
            <a:off x="11585938" y="2046497"/>
            <a:ext cx="545736" cy="2791097"/>
          </a:xfrm>
          <a:prstGeom prst="curved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D23107A-0AC4-4685-AA47-461E298EF33F}"/>
              </a:ext>
            </a:extLst>
          </p:cNvPr>
          <p:cNvSpPr txBox="1">
            <a:spLocks/>
          </p:cNvSpPr>
          <p:nvPr/>
        </p:nvSpPr>
        <p:spPr>
          <a:xfrm>
            <a:off x="314960" y="183198"/>
            <a:ext cx="10972800" cy="114300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9pPr>
          </a:lstStyle>
          <a:p>
            <a:r>
              <a:rPr lang="en-US" kern="0">
                <a:cs typeface="Arial"/>
              </a:rPr>
              <a:t>Invoice</a:t>
            </a:r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446292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0ED328-242B-41BE-A2CF-D4FD48569D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98E8B4-63D7-4C9E-807B-18555236C2C1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6D95028-A568-421B-84F1-658209B75D35}"/>
              </a:ext>
            </a:extLst>
          </p:cNvPr>
          <p:cNvGrpSpPr/>
          <p:nvPr/>
        </p:nvGrpSpPr>
        <p:grpSpPr>
          <a:xfrm>
            <a:off x="468085" y="1212981"/>
            <a:ext cx="11115043" cy="2645564"/>
            <a:chOff x="576942" y="1974981"/>
            <a:chExt cx="11115043" cy="2645564"/>
          </a:xfrm>
        </p:grpSpPr>
        <p:pic>
          <p:nvPicPr>
            <p:cNvPr id="3" name="Picture 3">
              <a:extLst>
                <a:ext uri="{FF2B5EF4-FFF2-40B4-BE49-F238E27FC236}">
                  <a16:creationId xmlns:a16="http://schemas.microsoft.com/office/drawing/2014/main" id="{0085240D-59CE-440E-84F0-88C3E07EBD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-132" t="72743" b="4602"/>
            <a:stretch/>
          </p:blipFill>
          <p:spPr>
            <a:xfrm>
              <a:off x="576942" y="2747866"/>
              <a:ext cx="11115043" cy="1872679"/>
            </a:xfrm>
            <a:prstGeom prst="rect">
              <a:avLst/>
            </a:prstGeom>
          </p:spPr>
        </p:pic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F1EAFB10-1B73-4400-925A-EF04B65CBD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90636"/>
            <a:stretch/>
          </p:blipFill>
          <p:spPr>
            <a:xfrm>
              <a:off x="576943" y="1974981"/>
              <a:ext cx="11103428" cy="76893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B665E52-CFD4-4783-A56E-C879FA82F5DB}"/>
              </a:ext>
            </a:extLst>
          </p:cNvPr>
          <p:cNvSpPr txBox="1"/>
          <p:nvPr/>
        </p:nvSpPr>
        <p:spPr>
          <a:xfrm>
            <a:off x="4038600" y="4332515"/>
            <a:ext cx="4495800" cy="120032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</a:rPr>
              <a:t>Category G – Technology related costs.</a:t>
            </a:r>
          </a:p>
          <a:p>
            <a:r>
              <a:rPr lang="en-US">
                <a:latin typeface="Arial"/>
                <a:cs typeface="Arial"/>
              </a:rPr>
              <a:t>Review Application to ensure you are drawing the funds from the intended line.</a:t>
            </a:r>
          </a:p>
          <a:p>
            <a:endParaRPr lang="en-US">
              <a:latin typeface="Arial"/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4AB24F-207B-4F39-A6C7-498207C78E8B}"/>
              </a:ext>
            </a:extLst>
          </p:cNvPr>
          <p:cNvSpPr txBox="1">
            <a:spLocks/>
          </p:cNvSpPr>
          <p:nvPr/>
        </p:nvSpPr>
        <p:spPr>
          <a:xfrm>
            <a:off x="314960" y="183198"/>
            <a:ext cx="10972800" cy="114300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9pPr>
          </a:lstStyle>
          <a:p>
            <a:r>
              <a:rPr lang="en-US" kern="0">
                <a:cs typeface="Arial"/>
              </a:rPr>
              <a:t>Invoice</a:t>
            </a:r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3629732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DD48E-E4E2-402A-B424-FC5B1014B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Invoice Compliance Documentation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D2C9-9EA4-4DF8-B79D-BDEE77C25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27480"/>
            <a:ext cx="10972800" cy="4114800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>
                <a:cs typeface="Arial"/>
              </a:rPr>
              <a:t>Purchase Orders for each invoice included in the reimbursement request</a:t>
            </a:r>
          </a:p>
          <a:p>
            <a:pPr marL="457200" indent="-457200">
              <a:buFont typeface="Arial"/>
              <a:buChar char="•"/>
            </a:pPr>
            <a:r>
              <a:rPr lang="en-US">
                <a:cs typeface="Arial"/>
              </a:rPr>
              <a:t>Copies of all paid invoices included in the reimbursement request</a:t>
            </a:r>
          </a:p>
          <a:p>
            <a:pPr marL="857250" lvl="1" indent="-457200">
              <a:buFont typeface="Arial"/>
              <a:buChar char="•"/>
            </a:pPr>
            <a:r>
              <a:rPr lang="en-US">
                <a:cs typeface="Arial"/>
              </a:rPr>
              <a:t>All invoices should:  </a:t>
            </a:r>
          </a:p>
          <a:p>
            <a:pPr lvl="2"/>
            <a:r>
              <a:rPr lang="en-US">
                <a:cs typeface="Arial"/>
              </a:rPr>
              <a:t>Be dated</a:t>
            </a:r>
          </a:p>
          <a:p>
            <a:pPr lvl="2"/>
            <a:r>
              <a:rPr lang="en-US">
                <a:cs typeface="Arial"/>
              </a:rPr>
              <a:t>Clearly identify what was purchased</a:t>
            </a:r>
          </a:p>
          <a:p>
            <a:pPr lvl="3"/>
            <a:r>
              <a:rPr lang="en-US">
                <a:cs typeface="Arial"/>
              </a:rPr>
              <a:t>Credit Card Statements – Not allowable</a:t>
            </a:r>
          </a:p>
          <a:p>
            <a:pPr lvl="3"/>
            <a:r>
              <a:rPr lang="en-US">
                <a:cs typeface="Arial"/>
              </a:rPr>
              <a:t>ACH purchases – Not allowable</a:t>
            </a:r>
          </a:p>
          <a:p>
            <a:r>
              <a:rPr lang="en-US">
                <a:cs typeface="Arial"/>
              </a:rPr>
              <a:t>Provide an Affirmation of Allowability cover sheet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498F7-16CD-4FE1-8961-8F50B5040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463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0EF52-5500-41A0-9230-B0C1F20C44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39D710C-6080-4EB7-8E45-15A28F233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000"/>
              <a:t>For audit purposes at the local and state levels, documentation for every cost must be maintained that explains how the costs were determined to be </a:t>
            </a:r>
            <a:r>
              <a:rPr lang="en-US" sz="3000" b="1"/>
              <a:t>necessary in response to the COVID-19 public health emergency</a:t>
            </a:r>
            <a:r>
              <a:rPr lang="en-US" sz="3000"/>
              <a:t>.</a:t>
            </a:r>
          </a:p>
          <a:p>
            <a:pPr marL="0" indent="0">
              <a:buNone/>
            </a:pPr>
            <a:endParaRPr lang="en-US" sz="3000">
              <a:cs typeface="Arial"/>
            </a:endParaRPr>
          </a:p>
          <a:p>
            <a:pPr marL="457200" lvl="1" indent="0" algn="ctr">
              <a:spcBef>
                <a:spcPct val="0"/>
              </a:spcBef>
              <a:buNone/>
            </a:pPr>
            <a:r>
              <a:rPr lang="en-US" sz="3000" b="1" i="1">
                <a:cs typeface="Arial"/>
              </a:rPr>
              <a:t>In addition to superintendents/heads of schools, </a:t>
            </a:r>
            <a:endParaRPr lang="en-US" sz="3000">
              <a:ea typeface="+mn-lt"/>
              <a:cs typeface="+mn-lt"/>
            </a:endParaRPr>
          </a:p>
          <a:p>
            <a:pPr marL="457200" lvl="1" indent="0" algn="ctr">
              <a:spcBef>
                <a:spcPct val="0"/>
              </a:spcBef>
              <a:buNone/>
            </a:pPr>
            <a:r>
              <a:rPr lang="en-US" sz="3000" b="1" i="1">
                <a:cs typeface="Arial"/>
              </a:rPr>
              <a:t>business managers are required to attest that CRF requirements have been met with every submitted invoice. </a:t>
            </a:r>
            <a:endParaRPr lang="en-US" sz="3000">
              <a:ea typeface="+mn-lt"/>
              <a:cs typeface="+mn-lt"/>
            </a:endParaRPr>
          </a:p>
          <a:p>
            <a:pPr marL="0" indent="0">
              <a:buNone/>
            </a:pPr>
            <a:endParaRPr lang="en-US" sz="3000">
              <a:cs typeface="Arial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AA7ECBC-F603-4D46-AA8C-134F43CA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ADEQUATELY DOCUMENTED</a:t>
            </a:r>
          </a:p>
        </p:txBody>
      </p:sp>
    </p:spTree>
    <p:extLst>
      <p:ext uri="{BB962C8B-B14F-4D97-AF65-F5344CB8AC3E}">
        <p14:creationId xmlns:p14="http://schemas.microsoft.com/office/powerpoint/2010/main" val="1054578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19D5D8-F5F1-4732-9DCA-0DAD89AD84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98E8B4-63D7-4C9E-807B-18555236C2C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pic>
        <p:nvPicPr>
          <p:cNvPr id="5" name="Picture 5" descr="A picture containing bird, flower&#10;&#10;Description automatically generated">
            <a:extLst>
              <a:ext uri="{FF2B5EF4-FFF2-40B4-BE49-F238E27FC236}">
                <a16:creationId xmlns:a16="http://schemas.microsoft.com/office/drawing/2014/main" id="{D5178E30-9C36-4925-A361-3CD0575F6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977" y="1512456"/>
            <a:ext cx="8523514" cy="350651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270AFD6-3B6B-4772-AD7F-34D4BAB3D8C3}"/>
              </a:ext>
            </a:extLst>
          </p:cNvPr>
          <p:cNvSpPr txBox="1">
            <a:spLocks/>
          </p:cNvSpPr>
          <p:nvPr/>
        </p:nvSpPr>
        <p:spPr>
          <a:xfrm>
            <a:off x="381000" y="639762"/>
            <a:ext cx="10972800" cy="2073275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9pPr>
          </a:lstStyle>
          <a:p>
            <a:r>
              <a:rPr lang="en-US" kern="0"/>
              <a:t>Affirmation of Allowability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F039F4-71B0-4623-BA12-C59668F70510}"/>
              </a:ext>
            </a:extLst>
          </p:cNvPr>
          <p:cNvSpPr txBox="1"/>
          <p:nvPr/>
        </p:nvSpPr>
        <p:spPr>
          <a:xfrm>
            <a:off x="5323840" y="5588000"/>
            <a:ext cx="4653280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10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Arial"/>
                <a:cs typeface="Arial"/>
              </a:rPr>
              <a:t>INCLUDE </a:t>
            </a:r>
            <a:r>
              <a:rPr lang="en-US">
                <a:latin typeface="Arial"/>
                <a:cs typeface="Arial"/>
              </a:rPr>
              <a:t>a cover page for paid invoices being submitted for reimbursement.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85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655D2-AE89-40A9-80A5-E5D76E3E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Reconciliation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13543-1A3D-4298-A553-67C634152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Arial"/>
              </a:rPr>
              <a:t>CRF invoice total should reconcile with:</a:t>
            </a:r>
          </a:p>
          <a:p>
            <a:r>
              <a:rPr lang="en-US">
                <a:cs typeface="Arial"/>
              </a:rPr>
              <a:t>Detailed Trial Balance for Fund 2606 which should reconcile with the total of all paid invoices submitted for reimbursement.</a:t>
            </a:r>
          </a:p>
          <a:p>
            <a:pPr marL="0" indent="0">
              <a:buNone/>
            </a:pPr>
            <a:endParaRPr lang="en-US">
              <a:cs typeface="Arial"/>
            </a:endParaRPr>
          </a:p>
          <a:p>
            <a:pPr marL="0" indent="0">
              <a:buNone/>
            </a:pPr>
            <a:r>
              <a:rPr lang="en-US">
                <a:cs typeface="Arial"/>
              </a:rPr>
              <a:t>All of the above should reconcile with Actual Expenditure financial data for Fund 2606 in NEO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56BD2-E2B5-4995-97C4-D79D0DAB9E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92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CRF - 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495800"/>
          </a:xfrm>
        </p:spPr>
        <p:txBody>
          <a:bodyPr/>
          <a:lstStyle/>
          <a:p>
            <a:pPr marL="0" indent="0">
              <a:buNone/>
            </a:pPr>
            <a:endParaRPr lang="en-US">
              <a:cs typeface="Arial"/>
            </a:endParaRPr>
          </a:p>
          <a:p>
            <a:pPr marL="0" indent="0">
              <a:buNone/>
            </a:pPr>
            <a:r>
              <a:rPr lang="en-US" sz="2400">
                <a:latin typeface="Arial Nova"/>
              </a:rPr>
              <a:t>Governor Mills and Maine Department of Education announced a commitment of $165 million in Coronavirus Relief Funding (CRF), which is an urgently needed investment to cover unanticipated costs associated with the safe opening and operation of schools during the COVID-19 pandemic. Funding will be made available to the following entities: school administrative units (SAUs), charter schools, town academies (60/40’s), CTE regions, magnet schools, and adult education.  Allocations are based on a per pupil formula and weighted for equity.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365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D2325-0907-4F64-AC67-C83294C9D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Time &amp; Effort Documentation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47280-2A2C-411F-BE78-B3D9FB79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66520"/>
            <a:ext cx="10972800" cy="4114800"/>
          </a:xfrm>
        </p:spPr>
        <p:txBody>
          <a:bodyPr/>
          <a:lstStyle/>
          <a:p>
            <a:r>
              <a:rPr lang="en-US" sz="2400">
                <a:cs typeface="Arial"/>
              </a:rPr>
              <a:t>All employees who are paid, in part or in full, from federal funds must maintain Time &amp; Effort records to demonstrate the amount of time they spent on grant activities. </a:t>
            </a:r>
            <a:endParaRPr lang="en-US" sz="1600">
              <a:ea typeface="+mn-lt"/>
              <a:cs typeface="+mn-lt"/>
            </a:endParaRPr>
          </a:p>
          <a:p>
            <a:r>
              <a:rPr lang="en-US" sz="2400">
                <a:ea typeface="+mn-lt"/>
                <a:cs typeface="+mn-lt"/>
              </a:rPr>
              <a:t>Budget estimates (i.e., estimates determined before the services are performed) alone do not qualify as support for charges to Federal awards      </a:t>
            </a:r>
            <a:endParaRPr lang="en-US" sz="1600">
              <a:cs typeface="Arial"/>
            </a:endParaRPr>
          </a:p>
          <a:p>
            <a:r>
              <a:rPr lang="en-US" sz="2400">
                <a:cs typeface="Arial"/>
              </a:rPr>
              <a:t>Time &amp; Effort reporting is required when any part of an individual's salary is charged to a Federal program or used as match for a Federal Program.</a:t>
            </a:r>
            <a:endParaRPr lang="en-US" sz="160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A87EA-129F-482E-AB9A-A00923D856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919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BB731-BD23-4141-9BBF-FD8A83431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Time &amp; Effort Certification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7FD9A-5313-4D17-BFB6-182E25CCF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>
                <a:cs typeface="Arial"/>
              </a:rPr>
              <a:t>Semi-Annual: </a:t>
            </a:r>
          </a:p>
          <a:p>
            <a:pPr lvl="1"/>
            <a:r>
              <a:rPr lang="en-US" sz="1800">
                <a:cs typeface="Arial"/>
              </a:rPr>
              <a:t>Used when an employee works 100% of their time on one cost objective</a:t>
            </a:r>
          </a:p>
          <a:p>
            <a:pPr lvl="1"/>
            <a:r>
              <a:rPr lang="en-US" sz="1800">
                <a:cs typeface="Arial"/>
              </a:rPr>
              <a:t>Completed on a semi-annual basis</a:t>
            </a:r>
          </a:p>
          <a:p>
            <a:pPr lvl="1"/>
            <a:r>
              <a:rPr lang="en-US" sz="1800">
                <a:cs typeface="Arial"/>
              </a:rPr>
              <a:t>Signed by either the employee or the employer</a:t>
            </a:r>
          </a:p>
          <a:p>
            <a:r>
              <a:rPr lang="en-US" sz="2000">
                <a:cs typeface="Arial"/>
              </a:rPr>
              <a:t>Personal Activity Report (PAR):</a:t>
            </a:r>
          </a:p>
          <a:p>
            <a:pPr lvl="1"/>
            <a:r>
              <a:rPr lang="en-US" sz="1800">
                <a:cs typeface="Arial"/>
              </a:rPr>
              <a:t>Used when an employee works on multiple cost objectives</a:t>
            </a:r>
          </a:p>
          <a:p>
            <a:pPr lvl="1"/>
            <a:r>
              <a:rPr lang="en-US" sz="1800">
                <a:cs typeface="Arial"/>
              </a:rPr>
              <a:t>Based on after-the-fact determination </a:t>
            </a:r>
          </a:p>
          <a:p>
            <a:pPr lvl="1"/>
            <a:r>
              <a:rPr lang="en-US" sz="1800">
                <a:cs typeface="Arial"/>
              </a:rPr>
              <a:t>All compensated time must be accounted for</a:t>
            </a:r>
          </a:p>
          <a:p>
            <a:pPr lvl="1"/>
            <a:r>
              <a:rPr lang="en-US" sz="1800">
                <a:cs typeface="Arial"/>
              </a:rPr>
              <a:t>Prepared at least monthly and must coincide with one or more pay periods</a:t>
            </a:r>
          </a:p>
          <a:p>
            <a:pPr lvl="1"/>
            <a:r>
              <a:rPr lang="en-US" sz="1800">
                <a:cs typeface="Arial"/>
              </a:rPr>
              <a:t>Signed by the employee</a:t>
            </a:r>
          </a:p>
          <a:p>
            <a:r>
              <a:rPr lang="en-US" sz="2200">
                <a:cs typeface="Arial"/>
              </a:rPr>
              <a:t>COVID</a:t>
            </a:r>
          </a:p>
          <a:p>
            <a:pPr lvl="1"/>
            <a:endParaRPr lang="en-US" sz="1800">
              <a:cs typeface="Arial"/>
            </a:endParaRPr>
          </a:p>
          <a:p>
            <a:pPr marL="457200" lvl="1" indent="0">
              <a:buNone/>
            </a:pPr>
            <a:endParaRPr lang="en-US">
              <a:cs typeface="Arial"/>
            </a:endParaRPr>
          </a:p>
          <a:p>
            <a:pPr lvl="1"/>
            <a:endParaRPr lang="en-US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15A49-E4CD-45CE-B796-C99467D356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498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371600"/>
            <a:ext cx="95250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/>
              <a:t> </a:t>
            </a:r>
            <a:endParaRPr lang="en-US" sz="2600"/>
          </a:p>
          <a:p>
            <a:r>
              <a:rPr lang="en-US" sz="2600" b="1"/>
              <a:t>Examples:</a:t>
            </a:r>
            <a:r>
              <a:rPr lang="en-US" sz="260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/>
              <a:t>One Cost Objective would be working in CRF for all your time</a:t>
            </a:r>
          </a:p>
          <a:p>
            <a:endParaRPr lang="en-US" sz="26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/>
              <a:t>Two Cost Objectives would be splitting your time between CRF and Title IA </a:t>
            </a:r>
            <a:r>
              <a:rPr lang="en-US" sz="1600"/>
              <a:t>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EFA48E-F108-44F3-A3AA-55CEB1C8DF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98E8B4-63D7-4C9E-807B-18555236C2C1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9AB70FE3-5363-40CA-B7D8-B67BF47F01F9}"/>
              </a:ext>
            </a:extLst>
          </p:cNvPr>
          <p:cNvSpPr txBox="1">
            <a:spLocks/>
          </p:cNvSpPr>
          <p:nvPr/>
        </p:nvSpPr>
        <p:spPr>
          <a:xfrm>
            <a:off x="457200" y="533400"/>
            <a:ext cx="10972800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B5880"/>
                </a:solidFill>
                <a:latin typeface="Arial" charset="0"/>
              </a:defRPr>
            </a:lvl9pPr>
          </a:lstStyle>
          <a:p>
            <a:r>
              <a:rPr lang="en-US" kern="0"/>
              <a:t>COST OBJECTIVES</a:t>
            </a:r>
          </a:p>
        </p:txBody>
      </p:sp>
    </p:spTree>
    <p:extLst>
      <p:ext uri="{BB962C8B-B14F-4D97-AF65-F5344CB8AC3E}">
        <p14:creationId xmlns:p14="http://schemas.microsoft.com/office/powerpoint/2010/main" val="22851922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0503-AC24-498E-84DB-B4007BFD9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CRF #1 CONTACTS</a:t>
            </a:r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EA6EE24-F574-4C74-B9BE-EE7537D398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631360"/>
              </p:ext>
            </p:extLst>
          </p:nvPr>
        </p:nvGraphicFramePr>
        <p:xfrm>
          <a:off x="1066800" y="1600200"/>
          <a:ext cx="9829800" cy="2194560"/>
        </p:xfrm>
        <a:graphic>
          <a:graphicData uri="http://schemas.openxmlformats.org/drawingml/2006/table">
            <a:tbl>
              <a:tblPr bandCol="1">
                <a:tableStyleId>{2D5ABB26-0587-4C30-8999-92F81FD0307C}</a:tableStyleId>
              </a:tblPr>
              <a:tblGrid>
                <a:gridCol w="2366433">
                  <a:extLst>
                    <a:ext uri="{9D8B030D-6E8A-4147-A177-3AD203B41FA5}">
                      <a16:colId xmlns:a16="http://schemas.microsoft.com/office/drawing/2014/main" val="1814579054"/>
                    </a:ext>
                  </a:extLst>
                </a:gridCol>
                <a:gridCol w="2548467">
                  <a:extLst>
                    <a:ext uri="{9D8B030D-6E8A-4147-A177-3AD203B41FA5}">
                      <a16:colId xmlns:a16="http://schemas.microsoft.com/office/drawing/2014/main" val="3716328734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03962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067801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/>
                        <a:t>Application</a:t>
                      </a:r>
                      <a:endParaRPr lang="en-US" sz="1800" b="1" u="none"/>
                    </a:p>
                  </a:txBody>
                  <a:tcPr marL="137160" marR="137160" marT="274320" marB="2743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/>
                        <a:t>Stan Sawyer</a:t>
                      </a:r>
                      <a:endParaRPr lang="en-US" sz="1800" b="0"/>
                    </a:p>
                  </a:txBody>
                  <a:tcPr marL="137160" marR="137160" marT="274320" marB="2743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highlight>
                          <a:srgbClr val="FFFF00"/>
                        </a:highlight>
                      </a:endParaRPr>
                    </a:p>
                  </a:txBody>
                  <a:tcPr marL="137160" marR="137160" marT="274320" marB="2743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err="1">
                          <a:hlinkClick r:id="rId3"/>
                        </a:rPr>
                        <a:t>Stanley.sawyer</a:t>
                      </a:r>
                      <a:br>
                        <a:rPr lang="en-US" sz="1800">
                          <a:hlinkClick r:id="rId3"/>
                        </a:rPr>
                      </a:br>
                      <a:r>
                        <a:rPr lang="en-US" sz="1800">
                          <a:hlinkClick r:id="rId3"/>
                        </a:rPr>
                        <a:t>@maine.gov</a:t>
                      </a:r>
                      <a:r>
                        <a:rPr lang="en-US" sz="1800"/>
                        <a:t> </a:t>
                      </a:r>
                    </a:p>
                  </a:txBody>
                  <a:tcPr marL="137160" marR="137160" marT="274320" marB="274320" anchor="ctr"/>
                </a:tc>
                <a:extLst>
                  <a:ext uri="{0D108BD9-81ED-4DB2-BD59-A6C34878D82A}">
                    <a16:rowId xmlns:a16="http://schemas.microsoft.com/office/drawing/2014/main" val="3778524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/>
                        <a:t>Reimbursement</a:t>
                      </a:r>
                      <a:endParaRPr lang="en-US" sz="1800" b="1" u="none"/>
                    </a:p>
                  </a:txBody>
                  <a:tcPr marL="137160" marR="137160" marT="274320" marB="2743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err="1"/>
                        <a:t>Ruey</a:t>
                      </a:r>
                      <a:r>
                        <a:rPr lang="en-US" sz="1800"/>
                        <a:t> </a:t>
                      </a:r>
                      <a:r>
                        <a:rPr lang="en-US" sz="1800" err="1"/>
                        <a:t>Yehle</a:t>
                      </a:r>
                      <a:endParaRPr lang="en-US" sz="1800" b="0"/>
                    </a:p>
                  </a:txBody>
                  <a:tcPr marL="137160" marR="137160" marT="274320" marB="2743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highlight>
                          <a:srgbClr val="FFFF00"/>
                        </a:highlight>
                      </a:endParaRPr>
                    </a:p>
                  </a:txBody>
                  <a:tcPr marL="137160" marR="137160" marT="274320" marB="2743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err="1">
                          <a:hlinkClick r:id="rId4"/>
                        </a:rPr>
                        <a:t>Ruey.Yehle</a:t>
                      </a:r>
                      <a:br>
                        <a:rPr lang="en-US" sz="1800">
                          <a:hlinkClick r:id="rId4"/>
                        </a:rPr>
                      </a:br>
                      <a:r>
                        <a:rPr lang="en-US" sz="1800">
                          <a:hlinkClick r:id="rId4"/>
                        </a:rPr>
                        <a:t>@maine.gov</a:t>
                      </a:r>
                      <a:endParaRPr lang="en-US" sz="1800"/>
                    </a:p>
                  </a:txBody>
                  <a:tcPr marL="137160" marR="137160" marT="274320" marB="274320" anchor="ctr"/>
                </a:tc>
                <a:extLst>
                  <a:ext uri="{0D108BD9-81ED-4DB2-BD59-A6C34878D82A}">
                    <a16:rowId xmlns:a16="http://schemas.microsoft.com/office/drawing/2014/main" val="123925461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C6954-2AF5-4CFA-ADAE-A65F4C14F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870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CRF - 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495800"/>
          </a:xfrm>
        </p:spPr>
        <p:txBody>
          <a:bodyPr/>
          <a:lstStyle/>
          <a:p>
            <a:pPr marL="0" indent="0">
              <a:buNone/>
            </a:pPr>
            <a:endParaRPr lang="en-US">
              <a:cs typeface="Arial"/>
            </a:endParaRPr>
          </a:p>
          <a:p>
            <a:pPr marL="0" indent="0">
              <a:buNone/>
            </a:pPr>
            <a:r>
              <a:rPr lang="en-US" sz="2400" b="1">
                <a:latin typeface="Arial Nova"/>
              </a:rPr>
              <a:t>CRF #1 </a:t>
            </a:r>
            <a:endParaRPr lang="en-US" sz="2400">
              <a:latin typeface="Arial Nova"/>
            </a:endParaRPr>
          </a:p>
          <a:p>
            <a:pPr marL="0" indent="0">
              <a:buNone/>
            </a:pPr>
            <a:endParaRPr lang="en-US" sz="2400">
              <a:latin typeface="Arial Nova"/>
            </a:endParaRPr>
          </a:p>
          <a:p>
            <a:pPr marL="0" indent="0">
              <a:buNone/>
            </a:pPr>
            <a:r>
              <a:rPr lang="en-US" sz="2400">
                <a:latin typeface="Arial Nova"/>
              </a:rPr>
              <a:t>CRF Adult Education</a:t>
            </a:r>
          </a:p>
          <a:p>
            <a:pPr marL="0" indent="0">
              <a:buNone/>
            </a:pPr>
            <a:endParaRPr lang="en-US" sz="2400">
              <a:latin typeface="Arial Nova"/>
              <a:cs typeface="Arial"/>
            </a:endParaRPr>
          </a:p>
          <a:p>
            <a:pPr marL="0" indent="0">
              <a:buNone/>
            </a:pPr>
            <a:r>
              <a:rPr lang="en-US" sz="2400">
                <a:latin typeface="Arial Nova"/>
                <a:cs typeface="Arial"/>
              </a:rPr>
              <a:t>CRF Day Programming</a:t>
            </a:r>
          </a:p>
          <a:p>
            <a:pPr marL="0" indent="0">
              <a:buNone/>
            </a:pPr>
            <a:endParaRPr lang="en-US" sz="2400">
              <a:latin typeface="Arial Nova"/>
              <a:cs typeface="Arial"/>
            </a:endParaRPr>
          </a:p>
          <a:p>
            <a:pPr marL="0" indent="0" algn="ctr">
              <a:buNone/>
            </a:pPr>
            <a:r>
              <a:rPr lang="en-US" sz="2400">
                <a:latin typeface="Arial Nova"/>
                <a:cs typeface="Arial"/>
              </a:rPr>
              <a:t>Each education CRF program has a program director, finance manager, and required invoice template. All of this information is available at </a:t>
            </a:r>
            <a:r>
              <a:rPr lang="en-US" sz="2400">
                <a:ea typeface="+mn-lt"/>
                <a:cs typeface="+mn-lt"/>
                <a:hlinkClick r:id="rId3"/>
              </a:rPr>
              <a:t>https://www.maine.gov/doe/covid-19/caresact</a:t>
            </a:r>
            <a:r>
              <a:rPr lang="en-US" sz="2400">
                <a:ea typeface="+mn-lt"/>
                <a:cs typeface="+mn-lt"/>
              </a:rPr>
              <a:t> </a:t>
            </a:r>
          </a:p>
          <a:p>
            <a:endParaRPr lang="en-US"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49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79653"/>
            <a:ext cx="8991600" cy="4635347"/>
          </a:xfrm>
        </p:spPr>
        <p:txBody>
          <a:bodyPr/>
          <a:lstStyle/>
          <a:p>
            <a:r>
              <a:rPr lang="en-US" sz="2200"/>
              <a:t>Coronavirus Relief Funds (CRF) v. Elementary and Secondary School Emergency Relief Funds (ESSERF)</a:t>
            </a:r>
          </a:p>
          <a:p>
            <a:r>
              <a:rPr lang="en-US" sz="2200"/>
              <a:t>CRF Timeline</a:t>
            </a:r>
          </a:p>
          <a:p>
            <a:r>
              <a:rPr lang="en-US" sz="2200"/>
              <a:t>Allowable Costs</a:t>
            </a:r>
            <a:endParaRPr lang="en-US" sz="2200">
              <a:cs typeface="Arial"/>
            </a:endParaRPr>
          </a:p>
          <a:p>
            <a:r>
              <a:rPr lang="en-US" sz="2200"/>
              <a:t>Reimbursement Process</a:t>
            </a:r>
            <a:endParaRPr lang="en-US" sz="2200">
              <a:cs typeface="Arial"/>
            </a:endParaRPr>
          </a:p>
          <a:p>
            <a:pPr lvl="1"/>
            <a:r>
              <a:rPr lang="en-US" sz="2200"/>
              <a:t>Invoice</a:t>
            </a:r>
            <a:endParaRPr lang="en-US" sz="2200">
              <a:cs typeface="Arial"/>
            </a:endParaRPr>
          </a:p>
          <a:p>
            <a:pPr lvl="1"/>
            <a:r>
              <a:rPr lang="en-US" sz="2200"/>
              <a:t>Backup Documentation</a:t>
            </a:r>
            <a:endParaRPr lang="en-US" sz="2200">
              <a:cs typeface="Arial"/>
            </a:endParaRPr>
          </a:p>
          <a:p>
            <a:pPr lvl="1"/>
            <a:r>
              <a:rPr lang="en-US" sz="2200"/>
              <a:t>Time and Effort Certification</a:t>
            </a:r>
            <a:endParaRPr lang="en-US" sz="2200">
              <a:cs typeface="Arial"/>
            </a:endParaRPr>
          </a:p>
          <a:p>
            <a:r>
              <a:rPr lang="en-US" sz="2200"/>
              <a:t>Fiscal Compliance</a:t>
            </a:r>
          </a:p>
          <a:p>
            <a:r>
              <a:rPr lang="en-US" sz="2200"/>
              <a:t>Closing Remarks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9586A-6B60-4F7A-9911-A34799ABF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49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040C-5E4A-49FD-A4A6-293BC0B98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>
                <a:cs typeface="Arial"/>
              </a:rPr>
              <a:t>Coronavirus Aid, Relief, and Economic Security Act</a:t>
            </a:r>
            <a:br>
              <a:rPr lang="en-US" sz="3200">
                <a:cs typeface="Arial"/>
              </a:rPr>
            </a:br>
            <a:r>
              <a:rPr lang="en-US" sz="3000">
                <a:cs typeface="Arial"/>
              </a:rPr>
              <a:t>CRF and ESSERF Side-By-Side 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570D-FDB5-4ED6-A589-6A41C5478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491570"/>
            <a:ext cx="5386917" cy="857476"/>
          </a:xfrm>
        </p:spPr>
        <p:txBody>
          <a:bodyPr/>
          <a:lstStyle/>
          <a:p>
            <a:pPr algn="ctr"/>
            <a:r>
              <a:rPr lang="en-US">
                <a:cs typeface="Arial"/>
              </a:rPr>
              <a:t>CRF</a:t>
            </a:r>
            <a:endParaRPr lang="en-US"/>
          </a:p>
          <a:p>
            <a:pPr algn="ctr"/>
            <a:r>
              <a:rPr lang="en-US">
                <a:cs typeface="Arial"/>
              </a:rPr>
              <a:t>Fund 2606 – Revenue 4542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13D2C-FF35-426A-BE3F-E46D13CF2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479675"/>
            <a:ext cx="5386917" cy="3113088"/>
          </a:xfrm>
        </p:spPr>
        <p:txBody>
          <a:bodyPr/>
          <a:lstStyle/>
          <a:p>
            <a:r>
              <a:rPr lang="en-US" sz="1800">
                <a:cs typeface="Arial"/>
              </a:rPr>
              <a:t>3/1/20 - 12/30/20</a:t>
            </a:r>
          </a:p>
          <a:p>
            <a:r>
              <a:rPr lang="en-US" sz="1800">
                <a:cs typeface="Arial"/>
              </a:rPr>
              <a:t>Application Deadline – 9/30/20</a:t>
            </a:r>
          </a:p>
          <a:p>
            <a:r>
              <a:rPr lang="en-US" sz="1800">
                <a:cs typeface="Arial"/>
              </a:rPr>
              <a:t>Urgently needed investment to comply with health and safety guidelines to safely open and operate schools during the COVID-19 pandemic</a:t>
            </a:r>
          </a:p>
          <a:p>
            <a:r>
              <a:rPr lang="en-US" sz="1800">
                <a:cs typeface="Arial"/>
              </a:rPr>
              <a:t>Expenses not previously planned/budgeted.</a:t>
            </a:r>
          </a:p>
          <a:p>
            <a:r>
              <a:rPr lang="en-US" sz="1800">
                <a:cs typeface="Arial"/>
              </a:rPr>
              <a:t>Must address urgent needs associated with COVID-19</a:t>
            </a:r>
          </a:p>
          <a:p>
            <a:r>
              <a:rPr lang="en-US" sz="1800">
                <a:cs typeface="Arial"/>
              </a:rPr>
              <a:t>Time &amp; Effort </a:t>
            </a:r>
          </a:p>
          <a:p>
            <a:endParaRPr lang="en-US">
              <a:cs typeface="Arial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72D25C-5DE7-4C42-8FE0-88413EE6D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491570"/>
            <a:ext cx="5389033" cy="857476"/>
          </a:xfrm>
        </p:spPr>
        <p:txBody>
          <a:bodyPr/>
          <a:lstStyle/>
          <a:p>
            <a:pPr algn="ctr"/>
            <a:r>
              <a:rPr lang="en-US">
                <a:cs typeface="Arial"/>
              </a:rPr>
              <a:t>ESSERF</a:t>
            </a:r>
            <a:endParaRPr lang="en-US"/>
          </a:p>
          <a:p>
            <a:pPr algn="ctr"/>
            <a:r>
              <a:rPr lang="en-US">
                <a:cs typeface="Arial"/>
              </a:rPr>
              <a:t>Fund 2605 – Revenue 4531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B22F8F-24F2-4202-8FBC-0A1464C46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2479675"/>
            <a:ext cx="5389033" cy="3951288"/>
          </a:xfrm>
        </p:spPr>
        <p:txBody>
          <a:bodyPr/>
          <a:lstStyle/>
          <a:p>
            <a:r>
              <a:rPr lang="en-US" sz="1800">
                <a:cs typeface="Arial"/>
              </a:rPr>
              <a:t>3/13/20 - 9/30/22</a:t>
            </a:r>
          </a:p>
          <a:p>
            <a:r>
              <a:rPr lang="en-US" sz="1800">
                <a:cs typeface="Arial"/>
              </a:rPr>
              <a:t>Application Deadline - rolling</a:t>
            </a:r>
          </a:p>
          <a:p>
            <a:r>
              <a:rPr lang="en-US" sz="1800">
                <a:cs typeface="Arial"/>
              </a:rPr>
              <a:t>Any activity authorized under AEFLA, ESEA, IDEA, CTE, McKinney-Vento and other activities to help respond to the COVID-19 pandemic</a:t>
            </a:r>
          </a:p>
          <a:p>
            <a:r>
              <a:rPr lang="en-US" sz="1800">
                <a:cs typeface="Arial"/>
              </a:rPr>
              <a:t>No "Supplement not Supplant" provision.</a:t>
            </a:r>
          </a:p>
          <a:p>
            <a:r>
              <a:rPr lang="en-US" sz="1800">
                <a:cs typeface="Arial"/>
              </a:rPr>
              <a:t>To address specific challenges brought on by COVID-19</a:t>
            </a:r>
          </a:p>
          <a:p>
            <a:r>
              <a:rPr lang="en-US" sz="1800">
                <a:cs typeface="Arial"/>
              </a:rPr>
              <a:t>Time &amp; Effort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58FB7-700D-46B0-8E02-54604FBA5E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6ADF5D-0A2A-4A2D-A6AE-D58B19F41FA4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86E9329-9F4D-49ED-956F-915CE89DAA29}"/>
              </a:ext>
            </a:extLst>
          </p:cNvPr>
          <p:cNvCxnSpPr/>
          <p:nvPr/>
        </p:nvCxnSpPr>
        <p:spPr>
          <a:xfrm>
            <a:off x="6035040" y="1569720"/>
            <a:ext cx="10160" cy="4257040"/>
          </a:xfrm>
          <a:prstGeom prst="straightConnector1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7175EBC-91DF-4AC0-876D-B45822600E6E}"/>
              </a:ext>
            </a:extLst>
          </p:cNvPr>
          <p:cNvCxnSpPr/>
          <p:nvPr/>
        </p:nvCxnSpPr>
        <p:spPr>
          <a:xfrm>
            <a:off x="610235" y="2251075"/>
            <a:ext cx="10840720" cy="50800"/>
          </a:xfrm>
          <a:prstGeom prst="straightConnector1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16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D3B2-C636-4540-8208-EF516A575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8A4C5-59AB-42B7-BFBD-6D28AE5B8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287" y="1243467"/>
            <a:ext cx="10972800" cy="4471193"/>
          </a:xfrm>
        </p:spPr>
        <p:txBody>
          <a:bodyPr numCol="1"/>
          <a:lstStyle/>
          <a:p>
            <a:pPr marL="800100" lvl="2">
              <a:buNone/>
            </a:pPr>
            <a:r>
              <a:rPr lang="en-US" sz="1800" b="1"/>
              <a:t>July 17, 2020: </a:t>
            </a:r>
            <a:r>
              <a:rPr lang="en-US" sz="1800"/>
              <a:t>Release of CRF #1 allocations </a:t>
            </a:r>
            <a:endParaRPr lang="en-US" sz="1800">
              <a:cs typeface="Arial"/>
            </a:endParaRPr>
          </a:p>
          <a:p>
            <a:pPr marL="800100" lvl="2">
              <a:buNone/>
            </a:pPr>
            <a:r>
              <a:rPr lang="en-US" sz="1800" b="1"/>
              <a:t>July 24, 2020: </a:t>
            </a:r>
            <a:r>
              <a:rPr lang="en-US" sz="1800"/>
              <a:t>Release of CRF #1 application </a:t>
            </a:r>
            <a:endParaRPr lang="en-US" sz="1800">
              <a:cs typeface="Arial"/>
            </a:endParaRPr>
          </a:p>
          <a:p>
            <a:pPr marL="800100" lvl="2">
              <a:buNone/>
            </a:pPr>
            <a:r>
              <a:rPr lang="en-US" sz="1800" b="1"/>
              <a:t>August 5 &amp; 12, 2020: </a:t>
            </a:r>
            <a:r>
              <a:rPr lang="en-US" sz="1800"/>
              <a:t>Training and support provided to SAU leaders</a:t>
            </a:r>
            <a:endParaRPr lang="en-US" sz="1800">
              <a:cs typeface="Arial"/>
            </a:endParaRPr>
          </a:p>
          <a:p>
            <a:pPr marL="800100" lvl="2">
              <a:buNone/>
            </a:pPr>
            <a:r>
              <a:rPr lang="en-US" sz="1800" b="1"/>
              <a:t>August 31, 2020: </a:t>
            </a:r>
            <a:r>
              <a:rPr lang="en-US" sz="1800"/>
              <a:t>All CRF #1 initial applications are due to DOE</a:t>
            </a:r>
            <a:endParaRPr lang="en-US" sz="1800">
              <a:cs typeface="Arial"/>
            </a:endParaRPr>
          </a:p>
          <a:p>
            <a:pPr marL="800100" lvl="2">
              <a:buNone/>
            </a:pPr>
            <a:r>
              <a:rPr lang="en-US" sz="1800" b="1">
                <a:cs typeface="Arial"/>
              </a:rPr>
              <a:t>September 4, 2020: </a:t>
            </a:r>
            <a:r>
              <a:rPr lang="en-US" sz="1800">
                <a:cs typeface="Arial"/>
              </a:rPr>
              <a:t>All CRF Day Programming </a:t>
            </a:r>
            <a:r>
              <a:rPr lang="en-US" sz="1800"/>
              <a:t>initial applications are due to DOE</a:t>
            </a:r>
            <a:endParaRPr lang="en-US" sz="1800">
              <a:cs typeface="Arial"/>
            </a:endParaRPr>
          </a:p>
          <a:p>
            <a:pPr marL="800100" lvl="2">
              <a:buNone/>
            </a:pPr>
            <a:r>
              <a:rPr lang="en-US" sz="1800" b="1"/>
              <a:t>September 30, 2020</a:t>
            </a:r>
            <a:r>
              <a:rPr lang="en-US" sz="1800"/>
              <a:t>: All CRF #1 final budgets (reflecting any changes) are due to DOE</a:t>
            </a:r>
            <a:endParaRPr lang="en-US" sz="1800">
              <a:cs typeface="Arial"/>
            </a:endParaRPr>
          </a:p>
          <a:p>
            <a:pPr marL="1257300" lvl="3" indent="0">
              <a:buNone/>
            </a:pPr>
            <a:r>
              <a:rPr lang="en-US" sz="1800">
                <a:cs typeface="Arial"/>
              </a:rPr>
              <a:t>NOTE:  Hard deadline – extensions are not permissible under CRF.</a:t>
            </a:r>
          </a:p>
          <a:p>
            <a:pPr marL="800100" lvl="2">
              <a:buNone/>
            </a:pPr>
            <a:r>
              <a:rPr lang="en-US" sz="1800" b="1"/>
              <a:t>October 2, 2020: </a:t>
            </a:r>
            <a:r>
              <a:rPr lang="en-US" sz="1800"/>
              <a:t>First performance report is due to DOE – Reporting guidance and templates will be made available on the Maine DOE website.</a:t>
            </a:r>
            <a:endParaRPr lang="en-US" sz="1800">
              <a:cs typeface="Arial"/>
            </a:endParaRPr>
          </a:p>
          <a:p>
            <a:pPr marL="800100" lvl="2">
              <a:buNone/>
            </a:pPr>
            <a:r>
              <a:rPr lang="en-US" sz="1800" b="1"/>
              <a:t>December 30, 2020: </a:t>
            </a:r>
            <a:r>
              <a:rPr lang="en-US" sz="1800"/>
              <a:t>Deadline to obligate funds and complete program implementation </a:t>
            </a:r>
            <a:endParaRPr lang="en-US" sz="1800">
              <a:cs typeface="Arial"/>
            </a:endParaRPr>
          </a:p>
          <a:p>
            <a:pPr marL="800100" lvl="2">
              <a:buNone/>
            </a:pPr>
            <a:r>
              <a:rPr lang="en-US" sz="1800" b="1">
                <a:ea typeface="+mn-lt"/>
                <a:cs typeface="+mn-lt"/>
              </a:rPr>
              <a:t>January 2, 2021: </a:t>
            </a:r>
            <a:r>
              <a:rPr lang="en-US" sz="1800">
                <a:ea typeface="+mn-lt"/>
                <a:cs typeface="+mn-lt"/>
              </a:rPr>
              <a:t>Final report is due to DOE – Reporting guidance and templates will be made available on the Maine DOE website.</a:t>
            </a:r>
          </a:p>
          <a:p>
            <a:pPr marL="800100" lvl="2">
              <a:buNone/>
            </a:pPr>
            <a:r>
              <a:rPr lang="en-US" sz="1800">
                <a:ea typeface="+mn-lt"/>
                <a:cs typeface="+mn-lt"/>
              </a:rPr>
              <a:t>NOTE:  Failure to meet reporting deadlines will impact the SAUs ability to seek reimbursement for CRF and may result in repayment of federal funds.</a:t>
            </a:r>
            <a:endParaRPr lang="en-US" sz="1800">
              <a:cs typeface="Arial"/>
            </a:endParaRPr>
          </a:p>
          <a:p>
            <a:pPr marL="0" indent="0">
              <a:buNone/>
            </a:pPr>
            <a:endParaRPr lang="en-US" sz="1000"/>
          </a:p>
          <a:p>
            <a:pPr marL="0" indent="0">
              <a:buNone/>
            </a:pPr>
            <a:endParaRPr lang="en-US" sz="1000">
              <a:cs typeface="Arial"/>
            </a:endParaRP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											</a:t>
            </a:r>
            <a:endParaRPr lang="en-US" sz="2400">
              <a:cs typeface="Arial"/>
            </a:endParaRPr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F5E110-E385-4B85-BABC-B6E988F953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647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70EF52-5500-41A0-9230-B0C1F20C44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39D710C-6080-4EB7-8E45-15A28F233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40" y="1305560"/>
            <a:ext cx="10972800" cy="4114800"/>
          </a:xfrm>
        </p:spPr>
        <p:txBody>
          <a:bodyPr/>
          <a:lstStyle/>
          <a:p>
            <a:pPr lvl="1"/>
            <a:r>
              <a:rPr lang="en-US" sz="2000"/>
              <a:t>Expenses covered by CRF must not have been previously planned/budgeted</a:t>
            </a:r>
            <a:endParaRPr lang="en-US" sz="2000">
              <a:cs typeface="Arial"/>
            </a:endParaRPr>
          </a:p>
          <a:p>
            <a:pPr lvl="2"/>
            <a:r>
              <a:rPr lang="en-US">
                <a:cs typeface="Arial"/>
              </a:rPr>
              <a:t>Cost was not accounted for in the most recently approved budget if the cost is for a "</a:t>
            </a:r>
            <a:r>
              <a:rPr lang="en-US" b="1">
                <a:cs typeface="Arial"/>
              </a:rPr>
              <a:t>substantially different use</a:t>
            </a:r>
            <a:r>
              <a:rPr lang="en-US">
                <a:cs typeface="Arial"/>
              </a:rPr>
              <a:t>".</a:t>
            </a:r>
          </a:p>
          <a:p>
            <a:pPr lvl="1"/>
            <a:r>
              <a:rPr lang="en-US" sz="2000"/>
              <a:t>Expenses covered by CRF must address allowable urgent needs caused by COVID-19</a:t>
            </a:r>
            <a:endParaRPr lang="en-US" sz="2000">
              <a:cs typeface="Arial"/>
            </a:endParaRPr>
          </a:p>
          <a:p>
            <a:pPr lvl="1"/>
            <a:r>
              <a:rPr lang="en-US" sz="2000"/>
              <a:t>Expenses covered by CRF must not be reimbursed through any other funding source</a:t>
            </a:r>
            <a:endParaRPr lang="en-US" sz="2000">
              <a:cs typeface="Arial"/>
            </a:endParaRPr>
          </a:p>
          <a:p>
            <a:pPr lvl="1"/>
            <a:r>
              <a:rPr lang="en-US" sz="2000"/>
              <a:t>Expenses covered by CRF must be incurred between 3/1/2020 and 12/30/2020 </a:t>
            </a:r>
            <a:endParaRPr lang="en-US" sz="2000">
              <a:cs typeface="Arial"/>
            </a:endParaRPr>
          </a:p>
          <a:p>
            <a:pPr lvl="1"/>
            <a:r>
              <a:rPr lang="en-US" sz="2000"/>
              <a:t>Items, facilities, supports, and services covered by CRF must be in use before 12/30/2020</a:t>
            </a:r>
            <a:endParaRPr lang="en-US" sz="2000">
              <a:cs typeface="Arial"/>
            </a:endParaRPr>
          </a:p>
          <a:p>
            <a:pPr lvl="1"/>
            <a:r>
              <a:rPr lang="en-US" sz="2000"/>
              <a:t>Lost revenues will not be recovered using CRF</a:t>
            </a:r>
            <a:endParaRPr lang="en-US" sz="2000">
              <a:cs typeface="Arial"/>
            </a:endParaRPr>
          </a:p>
          <a:p>
            <a:pPr lvl="1"/>
            <a:r>
              <a:rPr lang="en-US" sz="2000">
                <a:cs typeface="Arial"/>
              </a:rPr>
              <a:t>Capital projects are not covered expenses</a:t>
            </a:r>
          </a:p>
          <a:p>
            <a:pPr lvl="1"/>
            <a:r>
              <a:rPr lang="en-US" sz="2000"/>
              <a:t>Applicants must agree to implement the health and safety </a:t>
            </a:r>
            <a:r>
              <a:rPr lang="en-US" sz="2000" u="sng">
                <a:hlinkClick r:id="rId3"/>
              </a:rPr>
              <a:t>requirements</a:t>
            </a:r>
            <a:r>
              <a:rPr lang="en-US" sz="2000"/>
              <a:t> identified by Maine CDC for safely reopening schools</a:t>
            </a:r>
            <a:endParaRPr lang="en-US" sz="2000">
              <a:cs typeface="Arial"/>
            </a:endParaRPr>
          </a:p>
          <a:p>
            <a:pPr lvl="1"/>
            <a:endParaRPr lang="en-US" sz="280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AA7ECBC-F603-4D46-AA8C-134F43CA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40" y="151765"/>
            <a:ext cx="10515600" cy="1325563"/>
          </a:xfrm>
        </p:spPr>
        <p:txBody>
          <a:bodyPr/>
          <a:lstStyle/>
          <a:p>
            <a:r>
              <a:rPr lang="en-US"/>
              <a:t>ALLOWABLE COSTS</a:t>
            </a:r>
          </a:p>
        </p:txBody>
      </p:sp>
    </p:spTree>
    <p:extLst>
      <p:ext uri="{BB962C8B-B14F-4D97-AF65-F5344CB8AC3E}">
        <p14:creationId xmlns:p14="http://schemas.microsoft.com/office/powerpoint/2010/main" val="425529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D615-FC1C-4262-A7AF-49AE18780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Substantially Different Use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E55A7-8C33-4389-8DF3-BCA15F7B8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Arial"/>
              </a:rPr>
              <a:t>Redeploying staff to enable compliance with COVID-19:</a:t>
            </a:r>
          </a:p>
          <a:p>
            <a:pPr lvl="1"/>
            <a:r>
              <a:rPr lang="en-US">
                <a:cs typeface="Arial"/>
              </a:rPr>
              <a:t>Enhanced sanitation</a:t>
            </a:r>
          </a:p>
          <a:p>
            <a:pPr lvl="1"/>
            <a:r>
              <a:rPr lang="en-US">
                <a:cs typeface="Arial"/>
              </a:rPr>
              <a:t>Enforcing social distancing measures</a:t>
            </a:r>
          </a:p>
          <a:p>
            <a:pPr lvl="1"/>
            <a:r>
              <a:rPr lang="en-US">
                <a:cs typeface="Arial"/>
              </a:rPr>
              <a:t>Education support staff or faculty to develop online learning</a:t>
            </a:r>
          </a:p>
          <a:p>
            <a:pPr lvl="2"/>
            <a:r>
              <a:rPr lang="en-US">
                <a:cs typeface="Arial"/>
              </a:rPr>
              <a:t>Providing information technology support that is not a part of the staff or faculty's ordinary responsibilities.</a:t>
            </a:r>
          </a:p>
          <a:p>
            <a:pPr marL="457200" lvl="1" indent="0">
              <a:buNone/>
            </a:pPr>
            <a:r>
              <a:rPr lang="en-US">
                <a:cs typeface="Arial"/>
              </a:rPr>
              <a:t>NOTE: Providing a function from a different location or in a different manner (online instruction vs classroom instruction) does not constitute a "Substantially Different Use".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7A4952-EAD2-47FD-93F6-BFF3627A08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404BEA-BBE7-49CA-BD8C-BDF55EBDD1DE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491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A6CD0-D1FC-4E59-A163-42EA1D8A91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1E00B30-5D58-4335-ACC4-569AAE1AA34E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F19C8CE-7DAB-408B-AB7A-32DC1853D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48322"/>
            <a:ext cx="10972800" cy="2073275"/>
          </a:xfrm>
        </p:spPr>
        <p:txBody>
          <a:bodyPr/>
          <a:lstStyle/>
          <a:p>
            <a:r>
              <a:rPr lang="en-US" sz="3600"/>
              <a:t>Grant reimbursement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7F3B8AA-A83C-474C-A6C5-F7550C3B7021}"/>
              </a:ext>
            </a:extLst>
          </p:cNvPr>
          <p:cNvSpPr txBox="1">
            <a:spLocks/>
          </p:cNvSpPr>
          <p:nvPr/>
        </p:nvSpPr>
        <p:spPr bwMode="auto">
          <a:xfrm>
            <a:off x="944880" y="1504950"/>
            <a:ext cx="10287000" cy="599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/>
              <a:t>CRF approved expenses (contracts, purchase orders, travel, payroll, etc.) are:</a:t>
            </a:r>
          </a:p>
          <a:p>
            <a:pPr marL="1428750" lvl="1" indent="-514350">
              <a:buAutoNum type="arabicPeriod"/>
            </a:pPr>
            <a:r>
              <a:rPr lang="en-US" sz="2600" kern="0"/>
              <a:t>Coded to Fund 2606</a:t>
            </a:r>
            <a:endParaRPr lang="en-US" sz="2600" kern="0">
              <a:cs typeface="Arial"/>
            </a:endParaRPr>
          </a:p>
          <a:p>
            <a:pPr marL="1428750" lvl="1" indent="-514350">
              <a:buAutoNum type="arabicPeriod"/>
            </a:pPr>
            <a:r>
              <a:rPr lang="en-US" sz="2600" kern="0">
                <a:cs typeface="Arial"/>
              </a:rPr>
              <a:t>Must not be obligated prior to March 1, 2020</a:t>
            </a:r>
          </a:p>
          <a:p>
            <a:pPr marL="1428750" lvl="1" indent="-514350">
              <a:buAutoNum type="arabicPeriod"/>
            </a:pPr>
            <a:r>
              <a:rPr lang="en-US" sz="2600" kern="0"/>
              <a:t>Must be liquidated on or before January 29, 2021</a:t>
            </a:r>
            <a:endParaRPr lang="en-US" sz="2600" kern="0">
              <a:cs typeface="Arial"/>
            </a:endParaRPr>
          </a:p>
          <a:p>
            <a:pPr marL="1428750" lvl="1" indent="-514350">
              <a:buAutoNum type="arabicPeriod"/>
            </a:pPr>
            <a:r>
              <a:rPr lang="en-US" sz="2600" kern="0"/>
              <a:t>Invoiced using the </a:t>
            </a:r>
            <a:r>
              <a:rPr lang="en-US" sz="2600" kern="0">
                <a:hlinkClick r:id="rId3"/>
              </a:rPr>
              <a:t>CRF invoice template</a:t>
            </a:r>
            <a:r>
              <a:rPr lang="en-US" sz="2600" kern="0"/>
              <a:t> with the following attachments</a:t>
            </a:r>
            <a:endParaRPr lang="en-US" sz="2600" kern="0">
              <a:cs typeface="Arial"/>
            </a:endParaRPr>
          </a:p>
          <a:p>
            <a:pPr marL="1885950" lvl="3" indent="-514350">
              <a:buFont typeface="Arial"/>
              <a:buChar char="•"/>
            </a:pPr>
            <a:r>
              <a:rPr lang="en-US" sz="2200" kern="0">
                <a:ea typeface="+mn-lt"/>
                <a:cs typeface="+mn-lt"/>
              </a:rPr>
              <a:t>Detailed Trial Balance for Fund 2606</a:t>
            </a:r>
          </a:p>
          <a:p>
            <a:pPr marL="1885950" lvl="3" indent="-514350">
              <a:buFont typeface="Arial"/>
              <a:buChar char="•"/>
            </a:pPr>
            <a:r>
              <a:rPr lang="en-US" sz="2200" kern="0">
                <a:ea typeface="+mn-lt"/>
                <a:cs typeface="+mn-lt"/>
              </a:rPr>
              <a:t>Affirmation Statement</a:t>
            </a:r>
          </a:p>
          <a:p>
            <a:pPr marL="1885950" lvl="3" indent="-514350">
              <a:buFont typeface="Arial"/>
              <a:buChar char="•"/>
            </a:pPr>
            <a:r>
              <a:rPr lang="en-US" sz="2200" kern="0">
                <a:ea typeface="+mn-lt"/>
                <a:cs typeface="+mn-lt"/>
              </a:rPr>
              <a:t>Copies of all paid invoices</a:t>
            </a:r>
          </a:p>
          <a:p>
            <a:pPr marL="1885950" lvl="3" indent="-514350">
              <a:buFont typeface="Arial"/>
              <a:buChar char="•"/>
            </a:pPr>
            <a:r>
              <a:rPr lang="en-US" sz="2200" kern="0">
                <a:ea typeface="+mn-lt"/>
                <a:cs typeface="+mn-lt"/>
              </a:rPr>
              <a:t>Time &amp; Effort Certification (if applicable)</a:t>
            </a:r>
          </a:p>
          <a:p>
            <a:endParaRPr lang="en-US" sz="3000" kern="0">
              <a:cs typeface="Arial"/>
            </a:endParaRPr>
          </a:p>
          <a:p>
            <a:endParaRPr lang="en-US" kern="0">
              <a:cs typeface="Arial"/>
            </a:endParaRPr>
          </a:p>
          <a:p>
            <a:pPr lvl="1"/>
            <a:endParaRPr lang="en-US" kern="0">
              <a:cs typeface="Arial"/>
            </a:endParaRPr>
          </a:p>
          <a:p>
            <a:pPr lvl="2"/>
            <a:endParaRPr lang="en-US" kern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9398006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 2016 Training">
  <a:themeElements>
    <a:clrScheme name="Default Design 13">
      <a:dk1>
        <a:srgbClr val="000000"/>
      </a:dk1>
      <a:lt1>
        <a:srgbClr val="FFFFFF"/>
      </a:lt1>
      <a:dk2>
        <a:srgbClr val="162C40"/>
      </a:dk2>
      <a:lt2>
        <a:srgbClr val="274F73"/>
      </a:lt2>
      <a:accent1>
        <a:srgbClr val="BBE0E3"/>
      </a:accent1>
      <a:accent2>
        <a:srgbClr val="162C40"/>
      </a:accent2>
      <a:accent3>
        <a:srgbClr val="FFFFFF"/>
      </a:accent3>
      <a:accent4>
        <a:srgbClr val="000000"/>
      </a:accent4>
      <a:accent5>
        <a:srgbClr val="DAEDEF"/>
      </a:accent5>
      <a:accent6>
        <a:srgbClr val="132739"/>
      </a:accent6>
      <a:hlink>
        <a:srgbClr val="274F73"/>
      </a:hlink>
      <a:folHlink>
        <a:srgbClr val="8A2E1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162C40"/>
        </a:dk2>
        <a:lt2>
          <a:srgbClr val="274F73"/>
        </a:lt2>
        <a:accent1>
          <a:srgbClr val="BBE0E3"/>
        </a:accent1>
        <a:accent2>
          <a:srgbClr val="162C4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132739"/>
        </a:accent6>
        <a:hlink>
          <a:srgbClr val="274F73"/>
        </a:hlink>
        <a:folHlink>
          <a:srgbClr val="8A2E1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B50C764D71664BA5B0964E0B4E11A6" ma:contentTypeVersion="13" ma:contentTypeDescription="Create a new document." ma:contentTypeScope="" ma:versionID="59ffc7bfd0c4e1b4f77b529ad6e8ff36">
  <xsd:schema xmlns:xsd="http://www.w3.org/2001/XMLSchema" xmlns:xs="http://www.w3.org/2001/XMLSchema" xmlns:p="http://schemas.microsoft.com/office/2006/metadata/properties" xmlns:ns3="bbdf1f23-d27a-4682-9ed0-50ad0df68da2" xmlns:ns4="fcb03c39-f132-4485-b137-02a80684bd56" targetNamespace="http://schemas.microsoft.com/office/2006/metadata/properties" ma:root="true" ma:fieldsID="90b3783086a73d1d92da0e4d1439a2b0" ns3:_="" ns4:_="">
    <xsd:import namespace="bbdf1f23-d27a-4682-9ed0-50ad0df68da2"/>
    <xsd:import namespace="fcb03c39-f132-4485-b137-02a80684bd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f1f23-d27a-4682-9ed0-50ad0df68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b03c39-f132-4485-b137-02a80684bd5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2E03A9-D504-4DC5-A1EA-906CF759B4E5}">
  <ds:schemaRefs>
    <ds:schemaRef ds:uri="bbdf1f23-d27a-4682-9ed0-50ad0df68da2"/>
    <ds:schemaRef ds:uri="fcb03c39-f132-4485-b137-02a80684bd5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60FEA4A-87A7-4774-AD3E-D104917EA8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090FC7-B3E0-414E-860A-F4528FA535B2}">
  <ds:schemaRefs>
    <ds:schemaRef ds:uri="http://purl.org/dc/elements/1.1/"/>
    <ds:schemaRef ds:uri="fcb03c39-f132-4485-b137-02a80684bd56"/>
    <ds:schemaRef ds:uri="http://purl.org/dc/terms/"/>
    <ds:schemaRef ds:uri="bbdf1f23-d27a-4682-9ed0-50ad0df68da2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Summer 2016 Training</Template>
  <TotalTime>0</TotalTime>
  <Words>1093</Words>
  <Application>Microsoft Office PowerPoint</Application>
  <PresentationFormat>Widescreen</PresentationFormat>
  <Paragraphs>209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Arial Nova</vt:lpstr>
      <vt:lpstr>Calibri</vt:lpstr>
      <vt:lpstr>Summer 2016 Training</vt:lpstr>
      <vt:lpstr>CRF Office Hours for Business Managers</vt:lpstr>
      <vt:lpstr>CRF - Purpose Statement</vt:lpstr>
      <vt:lpstr>CRF - Education</vt:lpstr>
      <vt:lpstr>AGENDA</vt:lpstr>
      <vt:lpstr>Coronavirus Aid, Relief, and Economic Security Act CRF and ESSERF Side-By-Side View</vt:lpstr>
      <vt:lpstr>TIMELINE</vt:lpstr>
      <vt:lpstr>ALLOWABLE COSTS</vt:lpstr>
      <vt:lpstr>Substantially Different Use</vt:lpstr>
      <vt:lpstr>Grant reimbursement</vt:lpstr>
      <vt:lpstr>Obligation of Funds</vt:lpstr>
      <vt:lpstr>Liquidation of Funds</vt:lpstr>
      <vt:lpstr>REMIBURSEMENT &amp; INVOICE TEMPLATE</vt:lpstr>
      <vt:lpstr> Submitting Electronic Invoices via email to Ruey.Yehle@maine.gov</vt:lpstr>
      <vt:lpstr>PowerPoint Presentation</vt:lpstr>
      <vt:lpstr>PowerPoint Presentation</vt:lpstr>
      <vt:lpstr>Invoice Compliance Documentation</vt:lpstr>
      <vt:lpstr>ADEQUATELY DOCUMENTED</vt:lpstr>
      <vt:lpstr>PowerPoint Presentation</vt:lpstr>
      <vt:lpstr>Reconciliation</vt:lpstr>
      <vt:lpstr>Time &amp; Effort Documentation</vt:lpstr>
      <vt:lpstr>Time &amp; Effort Certification</vt:lpstr>
      <vt:lpstr>PowerPoint Presentation</vt:lpstr>
      <vt:lpstr>CRF #1 CONTACTS</vt:lpstr>
    </vt:vector>
  </TitlesOfParts>
  <Company>State of Maine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2016 Training</dc:title>
  <dc:creator>Godbout, Jackie</dc:creator>
  <cp:lastModifiedBy>Rollins, Tyler</cp:lastModifiedBy>
  <cp:revision>1</cp:revision>
  <cp:lastPrinted>2019-07-08T20:26:45Z</cp:lastPrinted>
  <dcterms:created xsi:type="dcterms:W3CDTF">2016-05-18T14:43:22Z</dcterms:created>
  <dcterms:modified xsi:type="dcterms:W3CDTF">2020-09-02T16:15:37Z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0x0101004EB50C764D71664BA5B0964E0B4E11A6</vt:lpwstr>
  </property>
</Properties>
</file>