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6"/>
  </p:notesMasterIdLst>
  <p:sldIdLst>
    <p:sldId id="256" r:id="rId6"/>
    <p:sldId id="295" r:id="rId7"/>
    <p:sldId id="298" r:id="rId8"/>
    <p:sldId id="297" r:id="rId9"/>
    <p:sldId id="299" r:id="rId10"/>
    <p:sldId id="300" r:id="rId11"/>
    <p:sldId id="296" r:id="rId12"/>
    <p:sldId id="293" r:id="rId13"/>
    <p:sldId id="282" r:id="rId14"/>
    <p:sldId id="28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2E13"/>
    <a:srgbClr val="EFF2F5"/>
    <a:srgbClr val="162C40"/>
    <a:srgbClr val="EAEEF2"/>
    <a:srgbClr val="E0E6EC"/>
    <a:srgbClr val="EEE6DF"/>
    <a:srgbClr val="548DBF"/>
    <a:srgbClr val="2B5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501103-475B-4334-95F6-B10D08E809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E732D-76CA-4233-BB57-26C82987D6D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287646-ED02-4BC9-BFEF-9F2CC9DEDDAA}" type="datetimeFigureOut">
              <a:rPr lang="en-US"/>
              <a:pPr>
                <a:defRPr/>
              </a:pPr>
              <a:t>5/1/2020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BB376DC-8630-4B85-8F2C-11DE66A105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A3E325D-5939-4465-8BCB-3D632420E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8B8B1-676F-4D26-A2D0-0227407A2B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A1AA7-30FC-49D5-830F-DF6D8F9A9A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9598D9E-533E-45F4-BC0E-AB2343DE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starline">
            <a:extLst>
              <a:ext uri="{FF2B5EF4-FFF2-40B4-BE49-F238E27FC236}">
                <a16:creationId xmlns:a16="http://schemas.microsoft.com/office/drawing/2014/main" id="{851C9003-CE8C-48D1-A406-674AF879C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7310438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E4FF1E47-CAD3-45FF-8FF7-11A5E9DCFD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  <a:extLst>
            <a:ext uri="{91240B29-F687-4F45-9708-019B960494DF}">
              <a14:hiddenLine xmlns:a14="http://schemas.microsoft.com/office/drawing/2010/main" w="38100" cap="rnd">
                <a:solidFill>
                  <a:srgbClr val="274F73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F3EE4C9-9B64-46C8-A488-E6DA3507109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2B5880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B74FB6-7593-4C7C-A036-C0675ED020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5A6D2A-7869-4041-BF61-4395F8D841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7DBBE-BDEB-48BA-8F31-7E04E6B4D4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15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D7FD-8776-4110-B722-BF0132BF8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BF04-2421-45C3-B24C-134E9829C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583F39-BE15-4DD0-A140-774E758F82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67FD3B-5629-4110-8781-33C0167474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D6273-B8C9-4FB7-8EB6-7959E5413C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70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40245E-9357-47BC-9226-A27CB00F1B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4CBE47-8B76-4243-A4CA-FD3806A4C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940A59-1F69-497D-AD72-5E8FE6153DD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6B99EC-E8D3-4CC8-A2AC-63B9F958E3A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E4B5F-7D13-4F00-8E20-917C5B593C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2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01C15-6E4B-4FF6-B38B-5675948A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BD263-7716-49EB-A959-9CD15EF7E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1CECC199-429A-4C2A-AB0C-5B4394E304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753C774-0D0B-477D-A6F1-8D3645AD85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3CF46-62B0-4EC0-AE38-38CCBF8BD9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90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AB64D-934F-406B-B927-95EF8D16C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4F290-3245-4C29-BB29-2528909C6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D3A180D-4B3F-4417-A8A5-5A43A7C034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4CD183-B6DB-46E4-A188-9B8CD93F26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62CB-2495-4A1C-8FC6-D279889CF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08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F76FB-B5DA-48F1-AC8C-6119A76D1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C455C-7F86-4BEB-836A-FA65E3EE4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B2C84-A392-46AB-B1DA-277A00C33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B0A0F1-E6D2-4BDD-9283-73087B1B86A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482ED3-BBE9-46DA-B77C-4F2B35655F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82E4B-D724-40CB-ACD6-86F599AB3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5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3C017-74F4-41F9-B17F-8E5C8EB1D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F6D9C-7671-4346-B8A5-3C2F9EFD1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BCC02-E3E1-4E58-950E-AE1DB6636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5E80E-2831-409C-8832-62BFF8D0F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C6F34A-37C5-41ED-BCB4-143EB3E78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5DFA774-B1AB-4A49-A552-53E63CA97A5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6A5C5A3-43C3-44BE-8150-7DC569E2713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39C17-217D-465A-A2B1-710CCA773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65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F0FCC-5A45-4086-84B8-FA404B46A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B49C90D-05A4-494F-A910-C8ED6CC9F7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C208A88-D08C-43F9-874B-FD8487D967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BF1E6-E7E4-46D6-BC89-520FC2363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08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C585221-E320-4D34-9121-8CB0EBA6501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B59693D-5F7C-4D79-8860-6EF50F1348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CEF01-F597-486E-80B9-6463C59199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63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6B9D4-7A10-436A-A88F-BC63D10F7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3BC2B-C7AA-496B-A937-F04B5BFA2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6C88A-41B8-4E9A-BB4F-7F76AA364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B3E7F3-D6A4-4361-96E4-6D01FE1044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C1B4B-92CF-408C-BF8C-464D49D54C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E129D-CE49-4E81-8DE2-15C6279BE4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0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5A9C5-E828-4F6D-9257-91979AFE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EEB3C-B2CC-406A-8A3D-C0B9CBA50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AF8DA5-970F-443A-A0B0-54C1B9739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F97975-7727-43EC-9FFF-1C449FF843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FAB057-539B-4A9B-B0C0-7DA2FA7A1C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017E7-FDC4-46D9-B9CC-282722053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48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39739DD-6BA1-4292-A993-3C3563230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B085030-2411-4E1C-BB51-2EBDCD2CB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8C8776D-4D7E-4196-B502-A3851D7231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DC510A-61B6-400D-B63F-68F864B259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DE1B176-2358-4ECB-8BF2-2A3BA7CE6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2B588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B5880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51094FAE-850D-4B6B-8FC3-24BFF04918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478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GUIDANCE AND RESOURCES</a:t>
            </a:r>
          </a:p>
          <a:p>
            <a:pPr eaLnBrk="1" hangingPunct="1"/>
            <a:r>
              <a:rPr lang="en-US" altLang="en-US" sz="2800" dirty="0"/>
              <a:t> FOR </a:t>
            </a:r>
          </a:p>
          <a:p>
            <a:pPr eaLnBrk="1" hangingPunct="1"/>
            <a:r>
              <a:rPr lang="en-US" altLang="en-US" sz="2800" dirty="0"/>
              <a:t>Remote Learning and </a:t>
            </a:r>
            <a:r>
              <a:rPr lang="en-US" altLang="en-US" sz="2800"/>
              <a:t>Mental Health</a:t>
            </a:r>
            <a:endParaRPr lang="en-US" altLang="en-US" sz="2800" dirty="0"/>
          </a:p>
          <a:p>
            <a:pPr eaLnBrk="1" hangingPunct="1"/>
            <a:endParaRPr lang="en-US" altLang="en-US" b="1" dirty="0"/>
          </a:p>
        </p:txBody>
      </p:sp>
      <p:sp>
        <p:nvSpPr>
          <p:cNvPr id="5124" name="Rectangle 1">
            <a:extLst>
              <a:ext uri="{FF2B5EF4-FFF2-40B4-BE49-F238E27FC236}">
                <a16:creationId xmlns:a16="http://schemas.microsoft.com/office/drawing/2014/main" id="{BC2CD260-7C65-4FA8-ABB0-BC15DC0E0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86200"/>
            <a:ext cx="8229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this situation is rapidly evolving, this resource will be updated regularly.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ensure you are using the most recent version.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Guidance included in this presentation is only accurate based on the date included on these slides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7080CB2-BE30-4866-9948-A857CB0E68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Communication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FECA2C5-00CB-482C-8805-17901FEE0B2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Bear Shea, LCSW</a:t>
            </a:r>
          </a:p>
          <a:p>
            <a:pPr eaLnBrk="1" hangingPunct="1"/>
            <a:r>
              <a:rPr lang="en-US" altLang="en-US"/>
              <a:t>Mental Health School Counselor Coordinator</a:t>
            </a:r>
          </a:p>
          <a:p>
            <a:pPr eaLnBrk="1" hangingPunct="1"/>
            <a:r>
              <a:rPr lang="en-US" altLang="en-US"/>
              <a:t>w.bear.shea@maine.gov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0A8028-73CB-4E40-9BD7-4096BE644109}"/>
              </a:ext>
            </a:extLst>
          </p:cNvPr>
          <p:cNvSpPr txBox="1"/>
          <p:nvPr/>
        </p:nvSpPr>
        <p:spPr>
          <a:xfrm>
            <a:off x="3429000" y="6324600"/>
            <a:ext cx="2628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Friday, March 6,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94B3-2403-4AD2-BE25-19FC51DC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Review Your Schools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3D9D8-F742-4AB7-AD00-9D15C88FA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-  Social Media</a:t>
            </a:r>
          </a:p>
          <a:p>
            <a:pPr>
              <a:buFontTx/>
              <a:buChar char="-"/>
            </a:pPr>
            <a:r>
              <a:rPr lang="en-US"/>
              <a:t>Student Contact</a:t>
            </a:r>
          </a:p>
          <a:p>
            <a:pPr>
              <a:buFontTx/>
              <a:buChar char="-"/>
            </a:pPr>
            <a:r>
              <a:rPr lang="en-US"/>
              <a:t>Dual Roles</a:t>
            </a:r>
          </a:p>
          <a:p>
            <a:pPr>
              <a:buFontTx/>
              <a:buChar char="-"/>
            </a:pPr>
            <a:r>
              <a:rPr lang="en-US"/>
              <a:t>Contact on Personal Devices</a:t>
            </a:r>
          </a:p>
          <a:p>
            <a:pPr>
              <a:buFontTx/>
              <a:buChar char="-"/>
            </a:pPr>
            <a:r>
              <a:rPr lang="en-US"/>
              <a:t>Special Ed and 504 Services</a:t>
            </a:r>
          </a:p>
          <a:p>
            <a:pPr>
              <a:buFontTx/>
              <a:buChar char="-"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7AFD8-84CE-4963-8D41-51B937A721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DA15E9-59EC-4545-8CE2-C3DD04670DD1}"/>
              </a:ext>
            </a:extLst>
          </p:cNvPr>
          <p:cNvSpPr/>
          <p:nvPr/>
        </p:nvSpPr>
        <p:spPr>
          <a:xfrm>
            <a:off x="-167640" y="50292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font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**If these polices have changed, advocate for new written policies to reflect your schools Covid-19 Response</a:t>
            </a:r>
          </a:p>
        </p:txBody>
      </p:sp>
    </p:spTree>
    <p:extLst>
      <p:ext uri="{BB962C8B-B14F-4D97-AF65-F5344CB8AC3E}">
        <p14:creationId xmlns:p14="http://schemas.microsoft.com/office/powerpoint/2010/main" val="373622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12504-4ABE-43C9-A170-D16D35D2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/>
                <a:cs typeface="Times New Roman"/>
              </a:rPr>
              <a:t>Ethics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FDC20-2702-45E3-8515-2E8B68F8D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your ethical standards</a:t>
            </a:r>
          </a:p>
          <a:p>
            <a:pPr lvl="1"/>
            <a:r>
              <a:rPr lang="en-US" dirty="0"/>
              <a:t>Make sure that you are up to date on changes relating to Covid-19 </a:t>
            </a:r>
          </a:p>
          <a:p>
            <a:pPr lvl="1"/>
            <a:r>
              <a:rPr lang="en-US" dirty="0"/>
              <a:t>Look for alignment in your practice and your district policies</a:t>
            </a:r>
          </a:p>
          <a:p>
            <a:pPr lvl="1"/>
            <a:r>
              <a:rPr lang="en-US" dirty="0"/>
              <a:t>Use peer support and supervision in processing ethical situations</a:t>
            </a:r>
          </a:p>
          <a:p>
            <a:pPr lvl="1"/>
            <a:r>
              <a:rPr lang="en-US" dirty="0"/>
              <a:t>Advocate for policy change when indicated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6AB00-5741-4E42-936D-1C6F204834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62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DEECF-E84C-489B-806A-A382F616F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Clinical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23244-0D3D-4074-87F9-496A2518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Administrator Guidelines for Individual and Groups</a:t>
            </a:r>
          </a:p>
          <a:p>
            <a:pPr>
              <a:buFontTx/>
              <a:buChar char="-"/>
            </a:pPr>
            <a:r>
              <a:rPr lang="en-US" dirty="0"/>
              <a:t>Communication with Parents</a:t>
            </a:r>
          </a:p>
          <a:p>
            <a:pPr>
              <a:buFontTx/>
              <a:buChar char="-"/>
            </a:pPr>
            <a:r>
              <a:rPr lang="en-US" dirty="0"/>
              <a:t>Mandated Reporting and Confidentiality</a:t>
            </a:r>
          </a:p>
          <a:p>
            <a:pPr>
              <a:buFontTx/>
              <a:buChar char="-"/>
            </a:pPr>
            <a:r>
              <a:rPr lang="en-US" dirty="0"/>
              <a:t>Group Work</a:t>
            </a:r>
          </a:p>
          <a:p>
            <a:pPr>
              <a:buFontTx/>
              <a:buChar char="-"/>
            </a:pPr>
            <a:r>
              <a:rPr lang="en-US" dirty="0"/>
              <a:t>Informed Consent</a:t>
            </a:r>
          </a:p>
          <a:p>
            <a:pPr lvl="1">
              <a:buFontTx/>
              <a:buChar char="-"/>
            </a:pPr>
            <a:r>
              <a:rPr lang="en-US" dirty="0"/>
              <a:t>Engaging families</a:t>
            </a:r>
          </a:p>
          <a:p>
            <a:pPr lvl="1">
              <a:buFontTx/>
              <a:buChar char="-"/>
            </a:pPr>
            <a:r>
              <a:rPr lang="en-US" dirty="0"/>
              <a:t>Education on what virtual counseling is/isn’t</a:t>
            </a:r>
          </a:p>
          <a:p>
            <a:pPr lvl="1">
              <a:buFontTx/>
              <a:buChar char="-"/>
            </a:pPr>
            <a:r>
              <a:rPr lang="en-US" dirty="0"/>
              <a:t>Plans for students who don’t want parents to know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3C051A-D66F-4BD4-941D-C5C3415150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10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58FC7-A4C1-4622-87CB-07D163C19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37993"/>
            <a:ext cx="7886700" cy="781232"/>
          </a:xfrm>
        </p:spPr>
        <p:txBody>
          <a:bodyPr/>
          <a:lstStyle/>
          <a:p>
            <a:pPr algn="ctr"/>
            <a:r>
              <a:rPr lang="en-US" u="sng" dirty="0"/>
              <a:t>Impacts on Our Students' Mental Health :</a:t>
            </a:r>
            <a:br>
              <a:rPr lang="en-US" dirty="0"/>
            </a:br>
            <a:r>
              <a:rPr lang="en-US" sz="2100" dirty="0"/>
              <a:t>What we may be seeing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73C58-5172-431A-B133-80F2840F7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3775428"/>
            <a:ext cx="3868737" cy="271417"/>
          </a:xfrm>
        </p:spPr>
        <p:txBody>
          <a:bodyPr/>
          <a:lstStyle/>
          <a:p>
            <a:pPr algn="ctr"/>
            <a:r>
              <a:rPr lang="en" dirty="0">
                <a:solidFill>
                  <a:srgbClr val="FF0000"/>
                </a:solidFill>
              </a:rPr>
              <a:t>Fight and Flight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40AC7-30ED-4D7C-8B8B-86E37FCFF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8265" y="4016297"/>
            <a:ext cx="3503735" cy="1575618"/>
          </a:xfrm>
        </p:spPr>
        <p:txBody>
          <a:bodyPr/>
          <a:lstStyle/>
          <a:p>
            <a:pPr marL="233363" indent="-128588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or Verbal Aggression</a:t>
            </a:r>
          </a:p>
          <a:p>
            <a:pPr marL="233363" indent="-1285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Stomping, pacing</a:t>
            </a:r>
          </a:p>
          <a:p>
            <a:pPr marL="233363" indent="-1285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Breaking/Striking Objects</a:t>
            </a:r>
          </a:p>
          <a:p>
            <a:pPr marL="233363" indent="-1285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Incoherent rants</a:t>
            </a:r>
          </a:p>
          <a:p>
            <a:pPr marL="233363" indent="-1285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Running away from situation</a:t>
            </a:r>
          </a:p>
          <a:p>
            <a:pPr marL="233363" indent="-1285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Saying things that are extreme or harmful to others</a:t>
            </a:r>
          </a:p>
          <a:p>
            <a:pPr marL="233363" indent="-128588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Suicidal thoughts</a:t>
            </a:r>
          </a:p>
          <a:p>
            <a:pPr marL="233363" indent="-1285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harm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65C80-68EE-49F0-B8F9-6E5180E80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5798" y="3775429"/>
            <a:ext cx="3887788" cy="271417"/>
          </a:xfrm>
        </p:spPr>
        <p:txBody>
          <a:bodyPr/>
          <a:lstStyle/>
          <a:p>
            <a:pPr algn="ctr"/>
            <a:r>
              <a:rPr lang="en" dirty="0">
                <a:solidFill>
                  <a:srgbClr val="0000FF"/>
                </a:solidFill>
              </a:rPr>
              <a:t>Freeze and Submit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1A1902-1B5E-45BC-A55F-7BF7C47564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33661" y="4016297"/>
            <a:ext cx="3492134" cy="1760660"/>
          </a:xfrm>
        </p:spPr>
        <p:txBody>
          <a:bodyPr/>
          <a:lstStyle/>
          <a:p>
            <a:pPr marL="319088" indent="-214313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responsive</a:t>
            </a:r>
          </a:p>
          <a:p>
            <a:pPr marL="319088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Yes/No answers only</a:t>
            </a:r>
          </a:p>
          <a:p>
            <a:pPr marL="319088" indent="-214313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Agreeing to anything said</a:t>
            </a:r>
          </a:p>
          <a:p>
            <a:pPr marL="319088" indent="-214313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deprecation</a:t>
            </a:r>
          </a:p>
          <a:p>
            <a:pPr marL="319088" indent="-214313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Isolation from supports</a:t>
            </a:r>
          </a:p>
          <a:p>
            <a:pPr marL="319088" indent="-214313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Chronically late or absent</a:t>
            </a:r>
          </a:p>
          <a:p>
            <a:pPr marL="319088" indent="-214313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sleeping</a:t>
            </a:r>
          </a:p>
          <a:p>
            <a:pPr marL="319088" indent="-214313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harm</a:t>
            </a:r>
          </a:p>
          <a:p>
            <a:pPr marL="319088" indent="-214313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Suicidal thoughts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3209F4-74D6-40F9-9E65-12D11532BEB3}"/>
              </a:ext>
            </a:extLst>
          </p:cNvPr>
          <p:cNvSpPr txBox="1"/>
          <p:nvPr/>
        </p:nvSpPr>
        <p:spPr>
          <a:xfrm>
            <a:off x="222737" y="1351381"/>
            <a:ext cx="8546123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/>
                <a:cs typeface="Times New Roman"/>
              </a:rPr>
              <a:t>Students response to new stressors, like the COVID-19 outbreak, can be based on: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experience and resolution of past stressors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basic needs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u="sng" dirty="0">
                <a:latin typeface="Times New Roman"/>
                <a:cs typeface="Times New Roman"/>
              </a:rPr>
              <a:t>Most importantly</a:t>
            </a:r>
            <a:r>
              <a:rPr lang="en-US" dirty="0">
                <a:latin typeface="Times New Roman"/>
                <a:cs typeface="Times New Roman"/>
              </a:rPr>
              <a:t>, their current physical and emotional safety and support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all people can react to stressors differently, 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be aware of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in,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Safety Seeking Behaviors</a:t>
            </a:r>
          </a:p>
        </p:txBody>
      </p:sp>
    </p:spTree>
    <p:extLst>
      <p:ext uri="{BB962C8B-B14F-4D97-AF65-F5344CB8AC3E}">
        <p14:creationId xmlns:p14="http://schemas.microsoft.com/office/powerpoint/2010/main" val="425556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254D7-38B6-4C47-9B19-89FC721E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3082"/>
            <a:ext cx="8229600" cy="532575"/>
          </a:xfrm>
        </p:spPr>
        <p:txBody>
          <a:bodyPr/>
          <a:lstStyle/>
          <a:p>
            <a:pPr algn="ctr"/>
            <a:r>
              <a:rPr lang="en-US" dirty="0"/>
              <a:t>How We are Supporting Students: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0A118-A901-4C5A-9DC5-367DFAA5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089" y="964432"/>
            <a:ext cx="8330711" cy="3672987"/>
          </a:xfrm>
        </p:spPr>
        <p:txBody>
          <a:bodyPr/>
          <a:lstStyle/>
          <a:p>
            <a:pPr lvl="1" fontAlgn="ctr">
              <a:buFont typeface="Arial" panose="020B0604020202020204" pitchFamily="34" charset="0"/>
              <a:buChar char="•"/>
            </a:pPr>
            <a:r>
              <a:rPr lang="en-US" sz="1800" dirty="0"/>
              <a:t>Structure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sz="1800" dirty="0"/>
              <a:t>Teaching virtual classroom norms, expectations and virtual tools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/>
                <a:cs typeface="Times New Roman"/>
              </a:rPr>
              <a:t>Varied virtual meeting kinds, sizes and focuses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sz="1800" dirty="0"/>
              <a:t>Plans and Policies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sz="1800" dirty="0"/>
              <a:t>Referral procedures for educators to social/emotional supports to administration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sz="1800" dirty="0"/>
              <a:t>Practices for identifying, engaging and reporting concerns at all levels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sz="1800" dirty="0"/>
              <a:t>Polices for tracking contact with students and engaging low or no-show students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/>
                <a:cs typeface="Times New Roman"/>
              </a:rPr>
              <a:t>Identifying and engaging supports for students of underserved and vulnerable populations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/>
                <a:cs typeface="Times New Roman"/>
              </a:rPr>
              <a:t>Creating avenues for students to access mental health supports easily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/>
                <a:cs typeface="Times New Roman"/>
              </a:rPr>
              <a:t>Remote Learning Interventions</a:t>
            </a:r>
          </a:p>
          <a:p>
            <a:pPr lvl="2" fontAlgn="ctr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/>
                <a:cs typeface="Times New Roman"/>
              </a:rPr>
              <a:t>Multi Tiered Systems of Support and Positive Behavior Intervention Supports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en-US" sz="1800" dirty="0"/>
              <a:t>Relationship as Resilience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EEF3F-4056-4979-AFB3-679A7652B0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177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F33A1-10BA-43E9-9ADF-A08DAAC2B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Consider in Tele-Meeting: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E0E63-57E5-4364-B3F2-D5F5B6BB2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latin typeface="Times New Roman"/>
                <a:cs typeface="Times New Roman"/>
              </a:rPr>
              <a:t>Students are seeing into your space</a:t>
            </a:r>
            <a:r>
              <a:rPr lang="en-US" dirty="0"/>
              <a:t>. Seeing personal items in background may form new opinions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>
                <a:latin typeface="Times New Roman"/>
                <a:cs typeface="Times New Roman"/>
              </a:rPr>
              <a:t>Students may be struggling with the causal structure of being home, your professional and </a:t>
            </a:r>
            <a:r>
              <a:rPr lang="en-US" dirty="0" err="1">
                <a:latin typeface="Times New Roman"/>
                <a:cs typeface="Times New Roman"/>
              </a:rPr>
              <a:t>consistant</a:t>
            </a:r>
            <a:r>
              <a:rPr lang="en-US" dirty="0">
                <a:latin typeface="Times New Roman"/>
                <a:cs typeface="Times New Roman"/>
              </a:rPr>
              <a:t> appearance helps support a sense of structure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Use headphones/ear buds, encourage your students to as well</a:t>
            </a:r>
            <a:endParaRPr lang="en-US" dirty="0"/>
          </a:p>
          <a:p>
            <a:pPr lvl="1"/>
            <a:r>
              <a:rPr lang="en-US" dirty="0"/>
              <a:t>Be aware of students attention as it can cue you into what is happening in their surroundings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F93C9-ACBA-444D-8F9A-93B8990D73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C8E5B-796A-427F-BF34-2E1156869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Pitfalls to Plan For…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43E5F-0DC2-4416-80E3-508BBDDEB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3868737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Risk of unknown individuals listening 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Parents/ siblings/ family/friends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Being Recorded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Not real confidentiality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Change in student/teacher relationship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Seeing into a teacher home or vise versa can create intimacy or give information that may affect the professional relationship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Witness to an ambiguous or obvious mandated reporting situation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6D03BC-28CF-4D07-A022-94AA64EFD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1569244"/>
            <a:ext cx="3887788" cy="3684588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Risk to LGBTQ students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Outing students unintentional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Misgendering or  dead naming students  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Students using substances while in tele class or in individual conversations 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Vape, alcohol , water pipe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 sibling or other family member is using in background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Student in crisis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Safety planning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Having students address to give to crisis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4A97F7-F093-40CE-82A4-E54D7CC42F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818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7359F427-E72D-4415-A422-D691DAEBF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Cultural and School Climate Considerations: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6A59F326-A1CC-4088-9399-BA963436A7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latin typeface="Times New Roman"/>
                <a:cs typeface="Times New Roman"/>
              </a:rPr>
              <a:t>Be aware of the possibility of social and/or cultural backlash on students or community members </a:t>
            </a:r>
          </a:p>
          <a:p>
            <a:pPr lvl="2" eaLnBrk="1" hangingPunct="1"/>
            <a:r>
              <a:rPr lang="en-US" altLang="en-US" sz="1800">
                <a:latin typeface="Times New Roman"/>
                <a:cs typeface="Times New Roman"/>
              </a:rPr>
              <a:t>Students and families who have heritage or associations with countries who have covid-19 are at risk for discrimination and can become targets of fear and misinformation </a:t>
            </a:r>
            <a:endParaRPr lang="en-US" altLang="en-US">
              <a:latin typeface="Times New Roman"/>
              <a:cs typeface="Times New Roman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000">
                <a:latin typeface="Times New Roman"/>
                <a:cs typeface="Times New Roman"/>
              </a:rPr>
              <a:t>Be mindful of cross-cultural communication </a:t>
            </a:r>
          </a:p>
          <a:p>
            <a:pPr lvl="2" eaLnBrk="1" hangingPunct="1"/>
            <a:r>
              <a:rPr lang="en-US" altLang="en-US">
                <a:latin typeface="Times New Roman"/>
                <a:cs typeface="Times New Roman"/>
              </a:rPr>
              <a:t>Ensuring that communications include appropriate translation/interpreting </a:t>
            </a:r>
          </a:p>
          <a:p>
            <a:pPr lvl="2" eaLnBrk="1" hangingPunct="1"/>
            <a:r>
              <a:rPr lang="en-US" altLang="en-US">
                <a:latin typeface="Times New Roman"/>
                <a:cs typeface="Times New Roman"/>
              </a:rPr>
              <a:t>Engaging community cultural leaders to inform and help navigate possible cultural barriers </a:t>
            </a:r>
          </a:p>
          <a:p>
            <a:pPr lvl="2" eaLnBrk="1" hangingPunct="1"/>
            <a:r>
              <a:rPr lang="en-US" altLang="en-US">
                <a:latin typeface="Times New Roman"/>
                <a:cs typeface="Times New Roman"/>
              </a:rPr>
              <a:t>Be aware that some New Mainers may have had experiences with pandemics outside of the United States and to be sensitive to their response 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32772" name="Footer Placeholder 3">
            <a:extLst>
              <a:ext uri="{FF2B5EF4-FFF2-40B4-BE49-F238E27FC236}">
                <a16:creationId xmlns:a16="http://schemas.microsoft.com/office/drawing/2014/main" id="{8BF58C3B-226C-4609-A604-AD7DB7524C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2398E9-4126-4B5A-8250-626D60143671}"/>
              </a:ext>
            </a:extLst>
          </p:cNvPr>
          <p:cNvSpPr txBox="1"/>
          <p:nvPr/>
        </p:nvSpPr>
        <p:spPr>
          <a:xfrm>
            <a:off x="3429000" y="6324600"/>
            <a:ext cx="2628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accent6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Friday, March 6, 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162C40"/>
      </a:dk2>
      <a:lt2>
        <a:srgbClr val="274F73"/>
      </a:lt2>
      <a:accent1>
        <a:srgbClr val="BBE0E3"/>
      </a:accent1>
      <a:accent2>
        <a:srgbClr val="162C40"/>
      </a:accent2>
      <a:accent3>
        <a:srgbClr val="FFFFFF"/>
      </a:accent3>
      <a:accent4>
        <a:srgbClr val="000000"/>
      </a:accent4>
      <a:accent5>
        <a:srgbClr val="DAEDEF"/>
      </a:accent5>
      <a:accent6>
        <a:srgbClr val="132739"/>
      </a:accent6>
      <a:hlink>
        <a:srgbClr val="274F73"/>
      </a:hlink>
      <a:folHlink>
        <a:srgbClr val="8A2E1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162C40"/>
        </a:dk2>
        <a:lt2>
          <a:srgbClr val="274F73"/>
        </a:lt2>
        <a:accent1>
          <a:srgbClr val="BBE0E3"/>
        </a:accent1>
        <a:accent2>
          <a:srgbClr val="162C4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132739"/>
        </a:accent6>
        <a:hlink>
          <a:srgbClr val="274F73"/>
        </a:hlink>
        <a:folHlink>
          <a:srgbClr val="8A2E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VID-19.pot  -  Compatibility Mode" id="{34BA1345-977A-4FBB-B669-65FFD5272C89}" vid="{9B5D57D6-FB10-4D07-8EDB-B341AB150A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7FA916BE64024E9E6FF5E317E58B53" ma:contentTypeVersion="13" ma:contentTypeDescription="Create a new document." ma:contentTypeScope="" ma:versionID="329a6c748d6d4350ed8f919e0dfba034">
  <xsd:schema xmlns:xsd="http://www.w3.org/2001/XMLSchema" xmlns:xs="http://www.w3.org/2001/XMLSchema" xmlns:p="http://schemas.microsoft.com/office/2006/metadata/properties" xmlns:ns3="43fb6101-0e3e-4b70-9494-bccfc3ccbf34" xmlns:ns4="6e59456e-1045-4e78-af7e-5d9796a4948d" targetNamespace="http://schemas.microsoft.com/office/2006/metadata/properties" ma:root="true" ma:fieldsID="418250bb6f813b260181cadffe877c6c" ns3:_="" ns4:_="">
    <xsd:import namespace="43fb6101-0e3e-4b70-9494-bccfc3ccbf34"/>
    <xsd:import namespace="6e59456e-1045-4e78-af7e-5d9796a494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fb6101-0e3e-4b70-9494-bccfc3ccbf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9456e-1045-4e78-af7e-5d9796a4948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D99559C4-1B7F-486B-A224-02C3A785F0A1}">
  <ds:schemaRefs>
    <ds:schemaRef ds:uri="http://purl.org/dc/dcmitype/"/>
    <ds:schemaRef ds:uri="http://schemas.microsoft.com/office/infopath/2007/PartnerControls"/>
    <ds:schemaRef ds:uri="6e59456e-1045-4e78-af7e-5d9796a4948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43fb6101-0e3e-4b70-9494-bccfc3ccbf34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B602ED2-C816-4891-B899-1BB19884DE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AEA04A-AD12-4F86-B58A-3F519E13F3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fb6101-0e3e-4b70-9494-bccfc3ccbf34"/>
    <ds:schemaRef ds:uri="6e59456e-1045-4e78-af7e-5d9796a494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A30B658-BB60-49B5-BF8D-E9D7D15F5834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COVID-19</Template>
  <TotalTime>26</TotalTime>
  <Words>651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Default Design</vt:lpstr>
      <vt:lpstr>PowerPoint Presentation</vt:lpstr>
      <vt:lpstr>Review Your Schools Policies</vt:lpstr>
      <vt:lpstr>Ethics</vt:lpstr>
      <vt:lpstr>Clinical Work</vt:lpstr>
      <vt:lpstr>Impacts on Our Students' Mental Health : What we may be seeing</vt:lpstr>
      <vt:lpstr>How We are Supporting Students:</vt:lpstr>
      <vt:lpstr>Things to Consider in Tele-Meeting:</vt:lpstr>
      <vt:lpstr>Pitfalls to Plan For…</vt:lpstr>
      <vt:lpstr>Cultural and School Climate Considerations:</vt:lpstr>
      <vt:lpstr>Communication </vt:lpstr>
    </vt:vector>
  </TitlesOfParts>
  <Company>State of Maine, DAFS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</dc:title>
  <dc:creator>Bear Shea</dc:creator>
  <cp:lastModifiedBy>Frazier, Erin</cp:lastModifiedBy>
  <cp:revision>5</cp:revision>
  <dcterms:created xsi:type="dcterms:W3CDTF">2020-03-23T19:18:51Z</dcterms:created>
  <dcterms:modified xsi:type="dcterms:W3CDTF">2020-05-01T20:38:54Z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Paling, Rachel</vt:lpwstr>
  </property>
  <property fmtid="{D5CDD505-2E9C-101B-9397-08002B2CF9AE}" pid="3" name="xd_Signature">
    <vt:lpwstr/>
  </property>
  <property fmtid="{D5CDD505-2E9C-101B-9397-08002B2CF9AE}" pid="4" name="Order">
    <vt:lpwstr>522800.000000000</vt:lpwstr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display_urn:schemas-microsoft-com:office:office#Author">
    <vt:lpwstr>Paling, Rachel</vt:lpwstr>
  </property>
  <property fmtid="{D5CDD505-2E9C-101B-9397-08002B2CF9AE}" pid="9" name="ContentTypeId">
    <vt:lpwstr>0x010100087FA916BE64024E9E6FF5E317E58B53</vt:lpwstr>
  </property>
</Properties>
</file>