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925306-C1C8-4752-B02C-4ADE9573A218}">
  <a:tblStyle styleId="{FB925306-C1C8-4752-B02C-4ADE9573A21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c58c2fdd3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c58c2fdd3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6e81accb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6e81accb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6e81accb7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e81accb7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e81accb7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e81accb7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6e81accb7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e81accb7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6e81accb7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e81accb7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e81accb79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e81accb79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4.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Phrases of Time</a:t>
            </a:r>
            <a:endParaRPr sz="3600"/>
          </a:p>
        </p:txBody>
      </p:sp>
      <p:sp>
        <p:nvSpPr>
          <p:cNvPr id="55" name="Google Shape;55;p13"/>
          <p:cNvSpPr txBox="1"/>
          <p:nvPr>
            <p:ph idx="1" type="subTitle"/>
          </p:nvPr>
        </p:nvSpPr>
        <p:spPr>
          <a:xfrm>
            <a:off x="311700" y="30924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Writing Week 6, Day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1899" l="3157" r="0" t="2149"/>
          <a:stretch/>
        </p:blipFill>
        <p:spPr>
          <a:xfrm>
            <a:off x="1212859" y="0"/>
            <a:ext cx="6718289" cy="5143500"/>
          </a:xfrm>
          <a:prstGeom prst="rect">
            <a:avLst/>
          </a:prstGeom>
          <a:noFill/>
          <a:ln>
            <a:noFill/>
          </a:ln>
        </p:spPr>
      </p:pic>
      <p:sp>
        <p:nvSpPr>
          <p:cNvPr id="61" name="Google Shape;61;p14"/>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1</a:t>
            </a:r>
            <a:endParaRPr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rotWithShape="1">
          <a:blip r:embed="rId3">
            <a:alphaModFix/>
          </a:blip>
          <a:srcRect b="1899" l="43084" r="0" t="2149"/>
          <a:stretch/>
        </p:blipFill>
        <p:spPr>
          <a:xfrm>
            <a:off x="5195649" y="0"/>
            <a:ext cx="3948351" cy="5143500"/>
          </a:xfrm>
          <a:prstGeom prst="rect">
            <a:avLst/>
          </a:prstGeom>
          <a:noFill/>
          <a:ln>
            <a:noFill/>
          </a:ln>
        </p:spPr>
      </p:pic>
      <p:sp>
        <p:nvSpPr>
          <p:cNvPr id="67" name="Google Shape;67;p15"/>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2</a:t>
            </a:r>
            <a:endParaRPr sz="1200">
              <a:latin typeface="Calibri"/>
              <a:ea typeface="Calibri"/>
              <a:cs typeface="Calibri"/>
              <a:sym typeface="Calibri"/>
            </a:endParaRPr>
          </a:p>
        </p:txBody>
      </p:sp>
      <p:sp>
        <p:nvSpPr>
          <p:cNvPr id="68" name="Google Shape;68;p15"/>
          <p:cNvSpPr txBox="1"/>
          <p:nvPr/>
        </p:nvSpPr>
        <p:spPr>
          <a:xfrm>
            <a:off x="281950" y="1604550"/>
            <a:ext cx="4913700" cy="193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highlight>
                  <a:srgbClr val="FFFF00"/>
                </a:highlight>
                <a:latin typeface="Century Gothic"/>
                <a:ea typeface="Century Gothic"/>
                <a:cs typeface="Century Gothic"/>
                <a:sym typeface="Century Gothic"/>
              </a:rPr>
              <a:t>When Wangari grew up</a:t>
            </a:r>
            <a:r>
              <a:rPr lang="en" sz="2000">
                <a:latin typeface="Century Gothic"/>
                <a:ea typeface="Century Gothic"/>
                <a:cs typeface="Century Gothic"/>
                <a:sym typeface="Century Gothic"/>
              </a:rPr>
              <a:t>, she worked in the city, but she always remembered her roots. She planted trees in her backyard and sat under them to refresh her body and spirit.</a:t>
            </a:r>
            <a:endParaRPr sz="2000">
              <a:solidFill>
                <a:srgbClr val="1155CC"/>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spcBef>
                <a:spcPts val="0"/>
              </a:spcBef>
              <a:spcAft>
                <a:spcPts val="0"/>
              </a:spcAft>
              <a:buNone/>
            </a:pPr>
            <a:r>
              <a:t/>
            </a:r>
            <a:endParaRPr sz="240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1899" l="43084" r="0" t="2149"/>
          <a:stretch/>
        </p:blipFill>
        <p:spPr>
          <a:xfrm>
            <a:off x="5195649" y="0"/>
            <a:ext cx="3948351" cy="5143500"/>
          </a:xfrm>
          <a:prstGeom prst="rect">
            <a:avLst/>
          </a:prstGeom>
          <a:noFill/>
          <a:ln>
            <a:noFill/>
          </a:ln>
        </p:spPr>
      </p:pic>
      <p:sp>
        <p:nvSpPr>
          <p:cNvPr id="74" name="Google Shape;74;p16"/>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3</a:t>
            </a:r>
            <a:endParaRPr sz="1200">
              <a:latin typeface="Calibri"/>
              <a:ea typeface="Calibri"/>
              <a:cs typeface="Calibri"/>
              <a:sym typeface="Calibri"/>
            </a:endParaRPr>
          </a:p>
        </p:txBody>
      </p:sp>
      <p:sp>
        <p:nvSpPr>
          <p:cNvPr id="75" name="Google Shape;75;p16"/>
          <p:cNvSpPr txBox="1"/>
          <p:nvPr/>
        </p:nvSpPr>
        <p:spPr>
          <a:xfrm>
            <a:off x="281950" y="1225800"/>
            <a:ext cx="4913700" cy="269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highlight>
                  <a:srgbClr val="FFFF00"/>
                </a:highlight>
                <a:latin typeface="Century Gothic"/>
                <a:ea typeface="Century Gothic"/>
                <a:cs typeface="Century Gothic"/>
                <a:sym typeface="Century Gothic"/>
              </a:rPr>
              <a:t>One day</a:t>
            </a:r>
            <a:r>
              <a:rPr lang="en" sz="2000">
                <a:latin typeface="Century Gothic"/>
                <a:ea typeface="Century Gothic"/>
                <a:cs typeface="Century Gothic"/>
                <a:sym typeface="Century Gothic"/>
              </a:rPr>
              <a:t> a poor woman came from the western valley to see the wise Wangari. Her children peeked out from behind her at the smiling woman in bright blue cloth with squiggles all through it, like tadpoles squirming in a pool...</a:t>
            </a:r>
            <a:endParaRPr sz="2000">
              <a:solidFill>
                <a:srgbClr val="1155CC"/>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spcBef>
                <a:spcPts val="0"/>
              </a:spcBef>
              <a:spcAft>
                <a:spcPts val="0"/>
              </a:spcAft>
              <a:buNone/>
            </a:pPr>
            <a:r>
              <a:t/>
            </a:r>
            <a:endParaRPr sz="24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b="1550" l="0" r="0" t="2737"/>
          <a:stretch/>
        </p:blipFill>
        <p:spPr>
          <a:xfrm>
            <a:off x="1094884" y="0"/>
            <a:ext cx="6954243" cy="5143500"/>
          </a:xfrm>
          <a:prstGeom prst="rect">
            <a:avLst/>
          </a:prstGeom>
          <a:noFill/>
          <a:ln>
            <a:noFill/>
          </a:ln>
        </p:spPr>
      </p:pic>
      <p:sp>
        <p:nvSpPr>
          <p:cNvPr id="81" name="Google Shape;81;p17"/>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4</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b="1550" l="39861" r="1074" t="2737"/>
          <a:stretch/>
        </p:blipFill>
        <p:spPr>
          <a:xfrm>
            <a:off x="5036600" y="0"/>
            <a:ext cx="4107399" cy="5143500"/>
          </a:xfrm>
          <a:prstGeom prst="rect">
            <a:avLst/>
          </a:prstGeom>
          <a:noFill/>
          <a:ln>
            <a:noFill/>
          </a:ln>
        </p:spPr>
      </p:pic>
      <p:sp>
        <p:nvSpPr>
          <p:cNvPr id="87" name="Google Shape;87;p18"/>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5</a:t>
            </a:r>
            <a:endParaRPr sz="1200">
              <a:latin typeface="Calibri"/>
              <a:ea typeface="Calibri"/>
              <a:cs typeface="Calibri"/>
              <a:sym typeface="Calibri"/>
            </a:endParaRPr>
          </a:p>
        </p:txBody>
      </p:sp>
      <p:sp>
        <p:nvSpPr>
          <p:cNvPr id="88" name="Google Shape;88;p18"/>
          <p:cNvSpPr txBox="1"/>
          <p:nvPr/>
        </p:nvSpPr>
        <p:spPr>
          <a:xfrm>
            <a:off x="281950" y="1434750"/>
            <a:ext cx="4702200" cy="227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The woman and her children returned home and planted trees with their strong hands, one by one. </a:t>
            </a:r>
            <a:r>
              <a:rPr lang="en" sz="2000">
                <a:highlight>
                  <a:srgbClr val="FFFF00"/>
                </a:highlight>
                <a:latin typeface="Century Gothic"/>
                <a:ea typeface="Century Gothic"/>
                <a:cs typeface="Century Gothic"/>
                <a:sym typeface="Century Gothic"/>
              </a:rPr>
              <a:t>In the years to come, when flowering season was over,</a:t>
            </a:r>
            <a:r>
              <a:rPr lang="en" sz="2000">
                <a:latin typeface="Century Gothic"/>
                <a:ea typeface="Century Gothic"/>
                <a:cs typeface="Century Gothic"/>
                <a:sym typeface="Century Gothic"/>
              </a:rPr>
              <a:t> the family ate the shiny round fruits.</a:t>
            </a:r>
            <a:endParaRPr sz="2000">
              <a:solidFill>
                <a:srgbClr val="1155CC"/>
              </a:solidFill>
              <a:latin typeface="Century Gothic"/>
              <a:ea typeface="Century Gothic"/>
              <a:cs typeface="Century Gothic"/>
              <a:sym typeface="Century Gothic"/>
            </a:endParaRPr>
          </a:p>
          <a:p>
            <a:pPr indent="0" lvl="0" marL="91440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400">
              <a:latin typeface="Century Gothic"/>
              <a:ea typeface="Century Gothic"/>
              <a:cs typeface="Century Gothic"/>
              <a:sym typeface="Century Gothic"/>
            </a:endParaRPr>
          </a:p>
          <a:p>
            <a:pPr indent="0" lvl="0" marL="0" rtl="0" algn="l">
              <a:spcBef>
                <a:spcPts val="0"/>
              </a:spcBef>
              <a:spcAft>
                <a:spcPts val="0"/>
              </a:spcAft>
              <a:buNone/>
            </a:pPr>
            <a:r>
              <a:t/>
            </a:r>
            <a:endParaRPr sz="24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nvSpPr>
        <p:spPr>
          <a:xfrm>
            <a:off x="0" y="0"/>
            <a:ext cx="695100" cy="3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Slide 6</a:t>
            </a:r>
            <a:endParaRPr sz="1200">
              <a:latin typeface="Calibri"/>
              <a:ea typeface="Calibri"/>
              <a:cs typeface="Calibri"/>
              <a:sym typeface="Calibri"/>
            </a:endParaRPr>
          </a:p>
        </p:txBody>
      </p:sp>
      <p:graphicFrame>
        <p:nvGraphicFramePr>
          <p:cNvPr id="94" name="Google Shape;94;p19"/>
          <p:cNvGraphicFramePr/>
          <p:nvPr/>
        </p:nvGraphicFramePr>
        <p:xfrm>
          <a:off x="155925" y="399600"/>
          <a:ext cx="3000000" cy="3000000"/>
        </p:xfrm>
        <a:graphic>
          <a:graphicData uri="http://schemas.openxmlformats.org/drawingml/2006/table">
            <a:tbl>
              <a:tblPr>
                <a:noFill/>
                <a:tableStyleId>{FB925306-C1C8-4752-B02C-4ADE9573A218}</a:tableStyleId>
              </a:tblPr>
              <a:tblGrid>
                <a:gridCol w="4413225"/>
                <a:gridCol w="4413225"/>
              </a:tblGrid>
              <a:tr h="2278525">
                <a:tc>
                  <a:txBody>
                    <a:bodyPr/>
                    <a:lstStyle/>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 sz="2400">
                          <a:solidFill>
                            <a:schemeClr val="dk1"/>
                          </a:solidFill>
                          <a:latin typeface="Century Gothic"/>
                          <a:ea typeface="Century Gothic"/>
                          <a:cs typeface="Century Gothic"/>
                          <a:sym typeface="Century Gothic"/>
                        </a:rPr>
                        <a:t>in winter</a:t>
                      </a:r>
                      <a:endParaRPr sz="2400"/>
                    </a:p>
                  </a:txBody>
                  <a:tcPr marT="91425" marB="91425" marR="91425" marL="91425"/>
                </a:tc>
                <a:tc>
                  <a:txBody>
                    <a:bodyPr/>
                    <a:lstStyle/>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 sz="2400">
                          <a:solidFill>
                            <a:schemeClr val="dk1"/>
                          </a:solidFill>
                          <a:latin typeface="Century Gothic"/>
                          <a:ea typeface="Century Gothic"/>
                          <a:cs typeface="Century Gothic"/>
                          <a:sym typeface="Century Gothic"/>
                        </a:rPr>
                        <a:t>the rest of the winter</a:t>
                      </a:r>
                      <a:endParaRPr sz="2400"/>
                    </a:p>
                  </a:txBody>
                  <a:tcPr marT="91425" marB="91425" marR="91425" marL="91425"/>
                </a:tc>
              </a:tr>
              <a:tr h="2278525">
                <a:tc>
                  <a:txBody>
                    <a:bodyPr/>
                    <a:lstStyle/>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 sz="2400">
                          <a:solidFill>
                            <a:schemeClr val="dk1"/>
                          </a:solidFill>
                          <a:latin typeface="Century Gothic"/>
                          <a:ea typeface="Century Gothic"/>
                          <a:cs typeface="Century Gothic"/>
                          <a:sym typeface="Century Gothic"/>
                        </a:rPr>
                        <a:t>when we bring him home</a:t>
                      </a:r>
                      <a:r>
                        <a:rPr lang="en" sz="3000">
                          <a:solidFill>
                            <a:schemeClr val="dk1"/>
                          </a:solidFill>
                          <a:latin typeface="Century Gothic"/>
                          <a:ea typeface="Century Gothic"/>
                          <a:cs typeface="Century Gothic"/>
                          <a:sym typeface="Century Gothic"/>
                        </a:rPr>
                        <a:t> </a:t>
                      </a:r>
                      <a:endParaRPr sz="3000"/>
                    </a:p>
                  </a:txBody>
                  <a:tcPr marT="91425" marB="91425" marR="91425" marL="91425"/>
                </a:tc>
                <a:tc>
                  <a:txBody>
                    <a:bodyPr/>
                    <a:lstStyle/>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t/>
                      </a:r>
                      <a:endParaRPr sz="22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None/>
                      </a:pPr>
                      <a:r>
                        <a:rPr lang="en" sz="2400">
                          <a:solidFill>
                            <a:schemeClr val="dk1"/>
                          </a:solidFill>
                          <a:latin typeface="Century Gothic"/>
                          <a:ea typeface="Century Gothic"/>
                          <a:cs typeface="Century Gothic"/>
                          <a:sym typeface="Century Gothic"/>
                        </a:rPr>
                        <a:t>before long</a:t>
                      </a:r>
                      <a:endParaRPr sz="2400">
                        <a:latin typeface="Century Gothic"/>
                        <a:ea typeface="Century Gothic"/>
                        <a:cs typeface="Century Gothic"/>
                        <a:sym typeface="Century Gothic"/>
                      </a:endParaRPr>
                    </a:p>
                  </a:txBody>
                  <a:tcPr marT="91425" marB="91425" marR="91425" marL="91425"/>
                </a:tc>
              </a:tr>
            </a:tbl>
          </a:graphicData>
        </a:graphic>
      </p:graphicFrame>
      <p:pic>
        <p:nvPicPr>
          <p:cNvPr id="95" name="Google Shape;95;p19"/>
          <p:cNvPicPr preferRelativeResize="0"/>
          <p:nvPr/>
        </p:nvPicPr>
        <p:blipFill>
          <a:blip r:embed="rId3">
            <a:alphaModFix/>
          </a:blip>
          <a:stretch>
            <a:fillRect/>
          </a:stretch>
        </p:blipFill>
        <p:spPr>
          <a:xfrm>
            <a:off x="1614074" y="399600"/>
            <a:ext cx="1381850" cy="1598200"/>
          </a:xfrm>
          <a:prstGeom prst="rect">
            <a:avLst/>
          </a:prstGeom>
          <a:noFill/>
          <a:ln>
            <a:noFill/>
          </a:ln>
        </p:spPr>
      </p:pic>
      <p:pic>
        <p:nvPicPr>
          <p:cNvPr id="96" name="Google Shape;96;p19"/>
          <p:cNvPicPr preferRelativeResize="0"/>
          <p:nvPr/>
        </p:nvPicPr>
        <p:blipFill>
          <a:blip r:embed="rId4">
            <a:alphaModFix/>
          </a:blip>
          <a:stretch>
            <a:fillRect/>
          </a:stretch>
        </p:blipFill>
        <p:spPr>
          <a:xfrm>
            <a:off x="5994500" y="2754150"/>
            <a:ext cx="1381850" cy="1599001"/>
          </a:xfrm>
          <a:prstGeom prst="rect">
            <a:avLst/>
          </a:prstGeom>
          <a:noFill/>
          <a:ln>
            <a:noFill/>
          </a:ln>
        </p:spPr>
      </p:pic>
      <p:pic>
        <p:nvPicPr>
          <p:cNvPr id="97" name="Google Shape;97;p19"/>
          <p:cNvPicPr preferRelativeResize="0"/>
          <p:nvPr/>
        </p:nvPicPr>
        <p:blipFill>
          <a:blip r:embed="rId5">
            <a:alphaModFix/>
          </a:blip>
          <a:stretch>
            <a:fillRect/>
          </a:stretch>
        </p:blipFill>
        <p:spPr>
          <a:xfrm>
            <a:off x="5994500" y="406488"/>
            <a:ext cx="1381850" cy="1584425"/>
          </a:xfrm>
          <a:prstGeom prst="rect">
            <a:avLst/>
          </a:prstGeom>
          <a:noFill/>
          <a:ln>
            <a:noFill/>
          </a:ln>
        </p:spPr>
      </p:pic>
      <p:pic>
        <p:nvPicPr>
          <p:cNvPr id="98" name="Google Shape;98;p19"/>
          <p:cNvPicPr preferRelativeResize="0"/>
          <p:nvPr/>
        </p:nvPicPr>
        <p:blipFill>
          <a:blip r:embed="rId6">
            <a:alphaModFix/>
          </a:blip>
          <a:stretch>
            <a:fillRect/>
          </a:stretch>
        </p:blipFill>
        <p:spPr>
          <a:xfrm>
            <a:off x="1614075" y="2756425"/>
            <a:ext cx="1381850" cy="15944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