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6bda590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6bda590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6e655ee2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e655ee2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76bda590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6bda590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e138d6f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e138d6f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4f54037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4f54037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6e138d6fa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e138d6fa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6e138d6fa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e138d6fa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e138d6fa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e138d6fa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6e138d6fa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e138d6fa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6e138d6fa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e138d6fa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Elijah Evans</a:t>
            </a:r>
            <a:endParaRPr/>
          </a:p>
          <a:p>
            <a:pPr indent="0" lvl="0" marL="0" rtl="0" algn="ctr">
              <a:spcBef>
                <a:spcPts val="1000"/>
              </a:spcBef>
              <a:spcAft>
                <a:spcPts val="0"/>
              </a:spcAft>
              <a:buNone/>
            </a:pPr>
            <a:r>
              <a:rPr lang="en" sz="3600"/>
              <a:t>Bikes Not Bombs</a:t>
            </a:r>
            <a:endParaRPr sz="3600"/>
          </a:p>
        </p:txBody>
      </p:sp>
      <p:sp>
        <p:nvSpPr>
          <p:cNvPr id="55" name="Google Shape;55;p13"/>
          <p:cNvSpPr txBox="1"/>
          <p:nvPr>
            <p:ph idx="1" type="subTitle"/>
          </p:nvPr>
        </p:nvSpPr>
        <p:spPr>
          <a:xfrm>
            <a:off x="311700" y="32593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Text Talk Week 6, Day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Compiled and written by Brooke Childs, </a:t>
            </a:r>
            <a:r>
              <a:rPr i="1" lang="en" sz="1600">
                <a:solidFill>
                  <a:schemeClr val="dk1"/>
                </a:solidFill>
                <a:latin typeface="Calibri"/>
                <a:ea typeface="Calibri"/>
                <a:cs typeface="Calibri"/>
                <a:sym typeface="Calibri"/>
              </a:rPr>
              <a:t>Focus on First</a:t>
            </a:r>
            <a:r>
              <a:rPr lang="en" sz="1600">
                <a:solidFill>
                  <a:schemeClr val="dk1"/>
                </a:solidFill>
                <a:latin typeface="Calibri"/>
                <a:ea typeface="Calibri"/>
                <a:cs typeface="Calibri"/>
                <a:sym typeface="Calibri"/>
              </a:rPr>
              <a:t>, 2019.</a:t>
            </a:r>
            <a:endParaRPr sz="1400">
              <a:solidFill>
                <a:srgbClr val="000000"/>
              </a:solidFill>
              <a:latin typeface="Calibri"/>
              <a:ea typeface="Calibri"/>
              <a:cs typeface="Calibri"/>
              <a:sym typeface="Calibri"/>
            </a:endParaRPr>
          </a:p>
          <a:p>
            <a:pPr indent="0" lvl="0" marL="0" rtl="0" algn="l">
              <a:lnSpc>
                <a:spcPct val="115000"/>
              </a:lnSpc>
              <a:spcBef>
                <a:spcPts val="1000"/>
              </a:spcBef>
              <a:spcAft>
                <a:spcPts val="0"/>
              </a:spcAft>
              <a:buNone/>
            </a:pPr>
            <a:r>
              <a:rPr lang="en" sz="1600">
                <a:solidFill>
                  <a:srgbClr val="000000"/>
                </a:solidFill>
                <a:latin typeface="Calibri"/>
                <a:ea typeface="Calibri"/>
                <a:cs typeface="Calibri"/>
                <a:sym typeface="Calibri"/>
              </a:rPr>
              <a:t>All images courtesy of Elijah Evans and Bikes Not Bombs. </a:t>
            </a:r>
            <a:endParaRPr sz="1600">
              <a:solidFill>
                <a:srgbClr val="000000"/>
              </a:solidFill>
              <a:latin typeface="Calibri"/>
              <a:ea typeface="Calibri"/>
              <a:cs typeface="Calibri"/>
              <a:sym typeface="Calibri"/>
            </a:endParaRPr>
          </a:p>
          <a:p>
            <a:pPr indent="0" lvl="0" marL="0" rtl="0" algn="l">
              <a:lnSpc>
                <a:spcPct val="115000"/>
              </a:lnSpc>
              <a:spcBef>
                <a:spcPts val="1000"/>
              </a:spcBef>
              <a:spcAft>
                <a:spcPts val="1000"/>
              </a:spcAft>
              <a:buNone/>
            </a:pPr>
            <a:r>
              <a:rPr lang="en" sz="1600">
                <a:solidFill>
                  <a:srgbClr val="000000"/>
                </a:solidFill>
                <a:latin typeface="Calibri"/>
                <a:ea typeface="Calibri"/>
                <a:cs typeface="Calibri"/>
                <a:sym typeface="Calibri"/>
              </a:rPr>
              <a:t>https://bikesnotbombs.org/</a:t>
            </a:r>
            <a:endParaRPr sz="16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2499200" y="-134425"/>
            <a:ext cx="4030550" cy="524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3412275" y="566025"/>
            <a:ext cx="5414199" cy="3609475"/>
          </a:xfrm>
          <a:prstGeom prst="rect">
            <a:avLst/>
          </a:prstGeom>
          <a:noFill/>
          <a:ln>
            <a:noFill/>
          </a:ln>
        </p:spPr>
      </p:pic>
      <p:sp>
        <p:nvSpPr>
          <p:cNvPr id="66" name="Google Shape;66;p15"/>
          <p:cNvSpPr txBox="1"/>
          <p:nvPr/>
        </p:nvSpPr>
        <p:spPr>
          <a:xfrm>
            <a:off x="282600" y="1316875"/>
            <a:ext cx="2916600" cy="27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This is Elijah Evans. He is the leader of a nonprofit organization called Bikes Not Bombs.</a:t>
            </a:r>
            <a:endParaRPr sz="2000">
              <a:latin typeface="Century Gothic"/>
              <a:ea typeface="Century Gothic"/>
              <a:cs typeface="Century Gothic"/>
              <a:sym typeface="Century Gothic"/>
            </a:endParaRPr>
          </a:p>
        </p:txBody>
      </p:sp>
      <p:sp>
        <p:nvSpPr>
          <p:cNvPr id="67" name="Google Shape;67;p15"/>
          <p:cNvSpPr txBox="1"/>
          <p:nvPr/>
        </p:nvSpPr>
        <p:spPr>
          <a:xfrm>
            <a:off x="22600" y="22600"/>
            <a:ext cx="927000" cy="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Slide 1</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962325" y="1071750"/>
            <a:ext cx="73098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Century Gothic"/>
                <a:ea typeface="Century Gothic"/>
                <a:cs typeface="Century Gothic"/>
                <a:sym typeface="Century Gothic"/>
              </a:rPr>
              <a:t>“</a:t>
            </a:r>
            <a:r>
              <a:rPr lang="en" sz="2400">
                <a:solidFill>
                  <a:schemeClr val="dk1"/>
                </a:solidFill>
                <a:latin typeface="Century Gothic"/>
                <a:ea typeface="Century Gothic"/>
                <a:cs typeface="Century Gothic"/>
                <a:sym typeface="Century Gothic"/>
              </a:rPr>
              <a:t>Our goal is to increase access to bicycles in our town and throughout the world. We do that by reclaiming bikes—going around the state and collecting bikes that have either been thrown out or that people donate to us.”</a:t>
            </a:r>
            <a:endParaRPr sz="2400">
              <a:solidFill>
                <a:schemeClr val="dk1"/>
              </a:solidFill>
              <a:latin typeface="Century Gothic"/>
              <a:ea typeface="Century Gothic"/>
              <a:cs typeface="Century Gothic"/>
              <a:sym typeface="Century Gothic"/>
            </a:endParaRPr>
          </a:p>
        </p:txBody>
      </p:sp>
      <p:sp>
        <p:nvSpPr>
          <p:cNvPr id="73" name="Google Shape;73;p16"/>
          <p:cNvSpPr txBox="1"/>
          <p:nvPr/>
        </p:nvSpPr>
        <p:spPr>
          <a:xfrm>
            <a:off x="6375675" y="4284375"/>
            <a:ext cx="2283600" cy="49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entury Gothic"/>
                <a:ea typeface="Century Gothic"/>
                <a:cs typeface="Century Gothic"/>
                <a:sym typeface="Century Gothic"/>
              </a:rPr>
              <a:t>(Interview Question 2)</a:t>
            </a:r>
            <a:endParaRPr>
              <a:solidFill>
                <a:schemeClr val="dk1"/>
              </a:solidFill>
              <a:latin typeface="Century Gothic"/>
              <a:ea typeface="Century Gothic"/>
              <a:cs typeface="Century Gothic"/>
              <a:sym typeface="Century Gothic"/>
            </a:endParaRPr>
          </a:p>
        </p:txBody>
      </p:sp>
      <p:sp>
        <p:nvSpPr>
          <p:cNvPr id="74" name="Google Shape;74;p16"/>
          <p:cNvSpPr txBox="1"/>
          <p:nvPr/>
        </p:nvSpPr>
        <p:spPr>
          <a:xfrm>
            <a:off x="0" y="0"/>
            <a:ext cx="1119000" cy="6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2</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1162362" y="302950"/>
            <a:ext cx="6819276" cy="4537600"/>
          </a:xfrm>
          <a:prstGeom prst="rect">
            <a:avLst/>
          </a:prstGeom>
          <a:noFill/>
          <a:ln>
            <a:noFill/>
          </a:ln>
        </p:spPr>
      </p:pic>
      <p:sp>
        <p:nvSpPr>
          <p:cNvPr id="80" name="Google Shape;80;p17"/>
          <p:cNvSpPr txBox="1"/>
          <p:nvPr/>
        </p:nvSpPr>
        <p:spPr>
          <a:xfrm>
            <a:off x="0" y="0"/>
            <a:ext cx="927000" cy="5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3</a:t>
            </a:r>
            <a:endParaRPr>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2256750" y="144200"/>
            <a:ext cx="4630500" cy="3105650"/>
          </a:xfrm>
          <a:prstGeom prst="rect">
            <a:avLst/>
          </a:prstGeom>
          <a:noFill/>
          <a:ln>
            <a:noFill/>
          </a:ln>
        </p:spPr>
      </p:pic>
      <p:sp>
        <p:nvSpPr>
          <p:cNvPr id="86" name="Google Shape;86;p18"/>
          <p:cNvSpPr txBox="1"/>
          <p:nvPr/>
        </p:nvSpPr>
        <p:spPr>
          <a:xfrm>
            <a:off x="287700" y="3397675"/>
            <a:ext cx="8568600" cy="158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Century Gothic"/>
                <a:ea typeface="Century Gothic"/>
                <a:cs typeface="Century Gothic"/>
                <a:sym typeface="Century Gothic"/>
              </a:rPr>
              <a:t>“</a:t>
            </a:r>
            <a:r>
              <a:rPr lang="en" sz="2000">
                <a:solidFill>
                  <a:schemeClr val="dk1"/>
                </a:solidFill>
                <a:latin typeface="Century Gothic"/>
                <a:ea typeface="Century Gothic"/>
                <a:cs typeface="Century Gothic"/>
                <a:sym typeface="Century Gothic"/>
              </a:rPr>
              <a:t>I started 17 years ago, in 2003. I was a middle schooler going onto high school. ..</a:t>
            </a:r>
            <a:r>
              <a:rPr lang="en" sz="2000">
                <a:solidFill>
                  <a:schemeClr val="dk1"/>
                </a:solidFill>
                <a:latin typeface="Century Gothic"/>
                <a:ea typeface="Century Gothic"/>
                <a:cs typeface="Century Gothic"/>
                <a:sym typeface="Century Gothic"/>
              </a:rPr>
              <a:t>In five weeks I built my first bike—it was an orange Mongoose bike. That really helped me realize that I could do something. It gave me some confidence.</a:t>
            </a:r>
            <a:r>
              <a:rPr lang="en" sz="2000">
                <a:solidFill>
                  <a:schemeClr val="dk1"/>
                </a:solidFill>
                <a:latin typeface="Century Gothic"/>
                <a:ea typeface="Century Gothic"/>
                <a:cs typeface="Century Gothic"/>
                <a:sym typeface="Century Gothic"/>
              </a:rPr>
              <a:t>“                  </a:t>
            </a:r>
            <a:r>
              <a:rPr lang="en">
                <a:solidFill>
                  <a:schemeClr val="dk1"/>
                </a:solidFill>
                <a:latin typeface="Century Gothic"/>
                <a:ea typeface="Century Gothic"/>
                <a:cs typeface="Century Gothic"/>
                <a:sym typeface="Century Gothic"/>
              </a:rPr>
              <a:t>(Interview Question 4)</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87" name="Google Shape;87;p18"/>
          <p:cNvSpPr txBox="1"/>
          <p:nvPr/>
        </p:nvSpPr>
        <p:spPr>
          <a:xfrm>
            <a:off x="0" y="0"/>
            <a:ext cx="8706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4</a:t>
            </a:r>
            <a:endParaRPr>
              <a:solidFill>
                <a:schemeClr val="dk1"/>
              </a:solidFill>
              <a:latin typeface="Calibri"/>
              <a:ea typeface="Calibri"/>
              <a:cs typeface="Calibri"/>
              <a:sym typeface="Calibri"/>
            </a:endParaRPr>
          </a:p>
        </p:txBody>
      </p:sp>
      <p:sp>
        <p:nvSpPr>
          <p:cNvPr id="88" name="Google Shape;88;p18"/>
          <p:cNvSpPr txBox="1"/>
          <p:nvPr/>
        </p:nvSpPr>
        <p:spPr>
          <a:xfrm>
            <a:off x="7087850" y="424600"/>
            <a:ext cx="1899000" cy="616800"/>
          </a:xfrm>
          <a:prstGeom prst="rect">
            <a:avLst/>
          </a:prstGeom>
          <a:no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Elijah as a teenager, learning to fix bikes.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9"/>
          <p:cNvPicPr preferRelativeResize="0"/>
          <p:nvPr/>
        </p:nvPicPr>
        <p:blipFill>
          <a:blip r:embed="rId3">
            <a:alphaModFix/>
          </a:blip>
          <a:stretch>
            <a:fillRect/>
          </a:stretch>
        </p:blipFill>
        <p:spPr>
          <a:xfrm>
            <a:off x="3633825" y="593475"/>
            <a:ext cx="5144126" cy="3956550"/>
          </a:xfrm>
          <a:prstGeom prst="rect">
            <a:avLst/>
          </a:prstGeom>
          <a:noFill/>
          <a:ln>
            <a:noFill/>
          </a:ln>
        </p:spPr>
      </p:pic>
      <p:sp>
        <p:nvSpPr>
          <p:cNvPr id="94" name="Google Shape;94;p19"/>
          <p:cNvSpPr txBox="1"/>
          <p:nvPr/>
        </p:nvSpPr>
        <p:spPr>
          <a:xfrm>
            <a:off x="418375" y="1040000"/>
            <a:ext cx="3006900" cy="32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Century Gothic"/>
                <a:ea typeface="Century Gothic"/>
                <a:cs typeface="Century Gothic"/>
                <a:sym typeface="Century Gothic"/>
              </a:rPr>
              <a:t>The Sisters In Action program at Bikes Not Bombs brings together girls and women. They learn bicycle mechanics and bicycle riding.</a:t>
            </a:r>
            <a:endParaRPr sz="2000">
              <a:latin typeface="Century Gothic"/>
              <a:ea typeface="Century Gothic"/>
              <a:cs typeface="Century Gothic"/>
              <a:sym typeface="Century Gothic"/>
            </a:endParaRPr>
          </a:p>
        </p:txBody>
      </p:sp>
      <p:sp>
        <p:nvSpPr>
          <p:cNvPr id="95" name="Google Shape;95;p19"/>
          <p:cNvSpPr txBox="1"/>
          <p:nvPr/>
        </p:nvSpPr>
        <p:spPr>
          <a:xfrm>
            <a:off x="0" y="0"/>
            <a:ext cx="11871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5</a:t>
            </a:r>
            <a:endParaRPr>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0"/>
          <p:cNvPicPr preferRelativeResize="0"/>
          <p:nvPr/>
        </p:nvPicPr>
        <p:blipFill>
          <a:blip r:embed="rId3">
            <a:alphaModFix/>
          </a:blip>
          <a:stretch>
            <a:fillRect/>
          </a:stretch>
        </p:blipFill>
        <p:spPr>
          <a:xfrm>
            <a:off x="1694612" y="127075"/>
            <a:ext cx="3674987" cy="2762400"/>
          </a:xfrm>
          <a:prstGeom prst="rect">
            <a:avLst/>
          </a:prstGeom>
          <a:noFill/>
          <a:ln>
            <a:noFill/>
          </a:ln>
        </p:spPr>
      </p:pic>
      <p:sp>
        <p:nvSpPr>
          <p:cNvPr id="101" name="Google Shape;101;p20"/>
          <p:cNvSpPr txBox="1"/>
          <p:nvPr/>
        </p:nvSpPr>
        <p:spPr>
          <a:xfrm>
            <a:off x="316100" y="3081150"/>
            <a:ext cx="5505600" cy="171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Century Gothic"/>
                <a:ea typeface="Century Gothic"/>
                <a:cs typeface="Century Gothic"/>
                <a:sym typeface="Century Gothic"/>
              </a:rPr>
              <a:t>“</a:t>
            </a:r>
            <a:r>
              <a:rPr lang="en" sz="2000">
                <a:solidFill>
                  <a:schemeClr val="dk1"/>
                </a:solidFill>
                <a:latin typeface="Century Gothic"/>
                <a:ea typeface="Century Gothic"/>
                <a:cs typeface="Century Gothic"/>
                <a:sym typeface="Century Gothic"/>
              </a:rPr>
              <a:t>You get to really challenge the idea in our society that young people don't teach adults. Why do we think that? So it's cool to be able to challenge ideas about what young people can do.”</a:t>
            </a:r>
            <a:endParaRPr sz="2000"/>
          </a:p>
        </p:txBody>
      </p:sp>
      <p:pic>
        <p:nvPicPr>
          <p:cNvPr id="102" name="Google Shape;102;p20"/>
          <p:cNvPicPr preferRelativeResize="0"/>
          <p:nvPr/>
        </p:nvPicPr>
        <p:blipFill>
          <a:blip r:embed="rId4">
            <a:alphaModFix/>
          </a:blip>
          <a:stretch>
            <a:fillRect/>
          </a:stretch>
        </p:blipFill>
        <p:spPr>
          <a:xfrm>
            <a:off x="6057050" y="1577675"/>
            <a:ext cx="2805525" cy="3219475"/>
          </a:xfrm>
          <a:prstGeom prst="rect">
            <a:avLst/>
          </a:prstGeom>
          <a:noFill/>
          <a:ln>
            <a:noFill/>
          </a:ln>
        </p:spPr>
      </p:pic>
      <p:sp>
        <p:nvSpPr>
          <p:cNvPr id="103" name="Google Shape;103;p20"/>
          <p:cNvSpPr txBox="1"/>
          <p:nvPr/>
        </p:nvSpPr>
        <p:spPr>
          <a:xfrm>
            <a:off x="0" y="0"/>
            <a:ext cx="994800" cy="6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6</a:t>
            </a:r>
            <a:endParaRPr>
              <a:solidFill>
                <a:schemeClr val="dk1"/>
              </a:solidFill>
              <a:latin typeface="Calibri"/>
              <a:ea typeface="Calibri"/>
              <a:cs typeface="Calibri"/>
              <a:sym typeface="Calibri"/>
            </a:endParaRPr>
          </a:p>
        </p:txBody>
      </p:sp>
      <p:sp>
        <p:nvSpPr>
          <p:cNvPr id="104" name="Google Shape;104;p20"/>
          <p:cNvSpPr txBox="1"/>
          <p:nvPr/>
        </p:nvSpPr>
        <p:spPr>
          <a:xfrm>
            <a:off x="6793950" y="277675"/>
            <a:ext cx="2125200" cy="60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(Interview Question 6)</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nvSpPr>
        <p:spPr>
          <a:xfrm>
            <a:off x="312375" y="1347025"/>
            <a:ext cx="4092900" cy="242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Century Gothic"/>
                <a:ea typeface="Century Gothic"/>
                <a:cs typeface="Century Gothic"/>
                <a:sym typeface="Century Gothic"/>
              </a:rPr>
              <a:t>“You </a:t>
            </a:r>
            <a:r>
              <a:rPr lang="en" sz="2000">
                <a:solidFill>
                  <a:schemeClr val="dk1"/>
                </a:solidFill>
                <a:latin typeface="Century Gothic"/>
                <a:ea typeface="Century Gothic"/>
                <a:cs typeface="Century Gothic"/>
                <a:sym typeface="Century Gothic"/>
              </a:rPr>
              <a:t>can find work that can pay you and also that drives you. You can find something to do that you’re excited about when you wake up every day.”</a:t>
            </a:r>
            <a:endParaRPr sz="20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300">
              <a:solidFill>
                <a:schemeClr val="dk1"/>
              </a:solidFill>
              <a:latin typeface="Century Gothic"/>
              <a:ea typeface="Century Gothic"/>
              <a:cs typeface="Century Gothic"/>
              <a:sym typeface="Century Gothic"/>
            </a:endParaRPr>
          </a:p>
        </p:txBody>
      </p:sp>
      <p:pic>
        <p:nvPicPr>
          <p:cNvPr id="110" name="Google Shape;110;p21"/>
          <p:cNvPicPr preferRelativeResize="0"/>
          <p:nvPr/>
        </p:nvPicPr>
        <p:blipFill>
          <a:blip r:embed="rId3">
            <a:alphaModFix/>
          </a:blip>
          <a:stretch>
            <a:fillRect/>
          </a:stretch>
        </p:blipFill>
        <p:spPr>
          <a:xfrm>
            <a:off x="4828150" y="583500"/>
            <a:ext cx="3932250" cy="3932250"/>
          </a:xfrm>
          <a:prstGeom prst="rect">
            <a:avLst/>
          </a:prstGeom>
          <a:noFill/>
          <a:ln>
            <a:noFill/>
          </a:ln>
        </p:spPr>
      </p:pic>
      <p:sp>
        <p:nvSpPr>
          <p:cNvPr id="111" name="Google Shape;111;p21"/>
          <p:cNvSpPr txBox="1"/>
          <p:nvPr/>
        </p:nvSpPr>
        <p:spPr>
          <a:xfrm>
            <a:off x="0" y="0"/>
            <a:ext cx="924600" cy="5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alibri"/>
                <a:ea typeface="Calibri"/>
                <a:cs typeface="Calibri"/>
                <a:sym typeface="Calibri"/>
              </a:rPr>
              <a:t>Slide 7</a:t>
            </a:r>
            <a:endParaRPr>
              <a:solidFill>
                <a:schemeClr val="dk1"/>
              </a:solidFill>
              <a:latin typeface="Calibri"/>
              <a:ea typeface="Calibri"/>
              <a:cs typeface="Calibri"/>
              <a:sym typeface="Calibri"/>
            </a:endParaRPr>
          </a:p>
        </p:txBody>
      </p:sp>
      <p:sp>
        <p:nvSpPr>
          <p:cNvPr id="112" name="Google Shape;112;p21"/>
          <p:cNvSpPr txBox="1"/>
          <p:nvPr/>
        </p:nvSpPr>
        <p:spPr>
          <a:xfrm>
            <a:off x="381750" y="4470425"/>
            <a:ext cx="2552100" cy="5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Century Gothic"/>
                <a:ea typeface="Century Gothic"/>
                <a:cs typeface="Century Gothic"/>
                <a:sym typeface="Century Gothic"/>
              </a:rPr>
              <a:t>(Interview Question 8)</a:t>
            </a:r>
            <a:endParaRPr>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