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0" r:id="rId5"/>
    <p:sldId id="259" r:id="rId6"/>
  </p:sldIdLst>
  <p:sldSz cx="10058400" cy="7772400"/>
  <p:notesSz cx="7010400" cy="9296400"/>
  <p:defaultTextStyle>
    <a:defPPr>
      <a:defRPr lang="en-US"/>
    </a:defPPr>
    <a:lvl1pPr algn="l" defTabSz="5080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0" charset="-128"/>
        <a:cs typeface="+mn-cs"/>
      </a:defRPr>
    </a:lvl1pPr>
    <a:lvl2pPr marL="508000" indent="-50800" algn="l" defTabSz="5080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0" charset="-128"/>
        <a:cs typeface="+mn-cs"/>
      </a:defRPr>
    </a:lvl2pPr>
    <a:lvl3pPr marL="1017588" indent="-103188" algn="l" defTabSz="5080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0" charset="-128"/>
        <a:cs typeface="+mn-cs"/>
      </a:defRPr>
    </a:lvl3pPr>
    <a:lvl4pPr marL="1527175" indent="-155575" algn="l" defTabSz="5080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0" charset="-128"/>
        <a:cs typeface="+mn-cs"/>
      </a:defRPr>
    </a:lvl4pPr>
    <a:lvl5pPr marL="2036763" indent="-207963" algn="l" defTabSz="5080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9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810" y="-96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 defTabSz="51907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0" charset="0"/>
              </a:defRPr>
            </a:lvl1pPr>
          </a:lstStyle>
          <a:p>
            <a:fld id="{D2ABA0F2-FAC9-4AA5-96C7-2A950346A5DB}" type="datetime1">
              <a:rPr lang="en-US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 defTabSz="51907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0" charset="0"/>
              </a:defRPr>
            </a:lvl1pPr>
          </a:lstStyle>
          <a:p>
            <a:fld id="{D2020FCC-98F0-4F20-AB24-B38F2FBB6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1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 defTabSz="51907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0" charset="0"/>
              </a:defRPr>
            </a:lvl1pPr>
          </a:lstStyle>
          <a:p>
            <a:fld id="{53918EC3-A696-4FA9-AC64-01C020242689}" type="datetime1">
              <a:rPr lang="en-US"/>
              <a:pPr/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696913"/>
            <a:ext cx="45085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 defTabSz="51907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0" charset="0"/>
              </a:defRPr>
            </a:lvl1pPr>
          </a:lstStyle>
          <a:p>
            <a:fld id="{74946684-48EF-4D90-9C1C-AA84A0729F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82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0800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30" charset="-128"/>
        <a:cs typeface="ＭＳ Ｐゴシック" pitchFamily="30" charset="-128"/>
      </a:defRPr>
    </a:lvl1pPr>
    <a:lvl2pPr marL="508000" algn="l" defTabSz="50800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30" charset="-128"/>
        <a:cs typeface="+mn-cs"/>
      </a:defRPr>
    </a:lvl2pPr>
    <a:lvl3pPr marL="1017588" algn="l" defTabSz="50800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30" charset="-128"/>
        <a:cs typeface="+mn-cs"/>
      </a:defRPr>
    </a:lvl3pPr>
    <a:lvl4pPr marL="1527175" algn="l" defTabSz="50800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30" charset="-128"/>
        <a:cs typeface="+mn-cs"/>
      </a:defRPr>
    </a:lvl4pPr>
    <a:lvl5pPr marL="2036763" algn="l" defTabSz="50800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30" charset="-128"/>
        <a:cs typeface="+mn-cs"/>
      </a:defRPr>
    </a:lvl5pPr>
    <a:lvl6pPr marL="2547061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MeHAF-PPT2-Helv-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4070" y="474980"/>
            <a:ext cx="4945380" cy="1568873"/>
          </a:xfrm>
          <a:prstGeom prst="rect">
            <a:avLst/>
          </a:prstGeom>
          <a:ln>
            <a:noFill/>
          </a:ln>
        </p:spPr>
        <p:txBody>
          <a:bodyPr lIns="0" tIns="0" rIns="0" bIns="0" anchor="b" anchorCtr="0"/>
          <a:lstStyle>
            <a:lvl1pPr algn="l">
              <a:defRPr sz="25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4070" y="2533227"/>
            <a:ext cx="4442460" cy="2159000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>
            <a:lvl1pPr marL="0" indent="0" algn="l">
              <a:buNone/>
              <a:defRPr sz="1600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MeHAF_Inside Page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175" y="1588"/>
            <a:ext cx="10055225" cy="777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47700"/>
            <a:ext cx="8759190" cy="1074103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3100">
                <a:solidFill>
                  <a:schemeClr val="accent2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2101427"/>
            <a:ext cx="8759190" cy="4956705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>
                <a:latin typeface="Helvetica"/>
                <a:cs typeface="Helvetica"/>
              </a:defRPr>
            </a:lvl1pPr>
            <a:lvl2pPr>
              <a:defRPr sz="2500">
                <a:latin typeface="Helvetica"/>
                <a:cs typeface="Helvetica"/>
              </a:defRPr>
            </a:lvl2pPr>
            <a:lvl3pPr>
              <a:defRPr sz="2200"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508000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pitchFamily="30" charset="-128"/>
          <a:cs typeface="ＭＳ Ｐゴシック" pitchFamily="30" charset="-128"/>
        </a:defRPr>
      </a:lvl1pPr>
      <a:lvl2pPr algn="ctr" defTabSz="50800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0" charset="0"/>
          <a:ea typeface="ＭＳ Ｐゴシック" pitchFamily="30" charset="-128"/>
          <a:cs typeface="ＭＳ Ｐゴシック" pitchFamily="30" charset="-128"/>
        </a:defRPr>
      </a:lvl2pPr>
      <a:lvl3pPr algn="ctr" defTabSz="50800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0" charset="0"/>
          <a:ea typeface="ＭＳ Ｐゴシック" pitchFamily="30" charset="-128"/>
          <a:cs typeface="ＭＳ Ｐゴシック" pitchFamily="30" charset="-128"/>
        </a:defRPr>
      </a:lvl3pPr>
      <a:lvl4pPr algn="ctr" defTabSz="50800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0" charset="0"/>
          <a:ea typeface="ＭＳ Ｐゴシック" pitchFamily="30" charset="-128"/>
          <a:cs typeface="ＭＳ Ｐゴシック" pitchFamily="30" charset="-128"/>
        </a:defRPr>
      </a:lvl4pPr>
      <a:lvl5pPr algn="ctr" defTabSz="50800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0" charset="0"/>
          <a:ea typeface="ＭＳ Ｐゴシック" pitchFamily="30" charset="-128"/>
          <a:cs typeface="ＭＳ Ｐゴシック" pitchFamily="30" charset="-128"/>
        </a:defRPr>
      </a:lvl5pPr>
      <a:lvl6pPr marL="509412" algn="ctr" defTabSz="509412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0" charset="0"/>
          <a:ea typeface="ＭＳ Ｐゴシック" pitchFamily="30" charset="-128"/>
          <a:cs typeface="ＭＳ Ｐゴシック" pitchFamily="30" charset="-128"/>
        </a:defRPr>
      </a:lvl6pPr>
      <a:lvl7pPr marL="1018824" algn="ctr" defTabSz="509412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0" charset="0"/>
          <a:ea typeface="ＭＳ Ｐゴシック" pitchFamily="30" charset="-128"/>
          <a:cs typeface="ＭＳ Ｐゴシック" pitchFamily="30" charset="-128"/>
        </a:defRPr>
      </a:lvl7pPr>
      <a:lvl8pPr marL="1528237" algn="ctr" defTabSz="509412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0" charset="0"/>
          <a:ea typeface="ＭＳ Ｐゴシック" pitchFamily="30" charset="-128"/>
          <a:cs typeface="ＭＳ Ｐゴシック" pitchFamily="30" charset="-128"/>
        </a:defRPr>
      </a:lvl8pPr>
      <a:lvl9pPr marL="2037649" algn="ctr" defTabSz="509412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0" charset="0"/>
          <a:ea typeface="ＭＳ Ｐゴシック" pitchFamily="30" charset="-128"/>
          <a:cs typeface="ＭＳ Ｐゴシック" pitchFamily="30" charset="-128"/>
        </a:defRPr>
      </a:lvl9pPr>
    </p:titleStyle>
    <p:bodyStyle>
      <a:lvl1pPr marL="381000" indent="-381000" algn="l" defTabSz="5080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ＭＳ Ｐゴシック" pitchFamily="30" charset="-128"/>
          <a:cs typeface="ＭＳ Ｐゴシック" pitchFamily="30" charset="-128"/>
        </a:defRPr>
      </a:lvl1pPr>
      <a:lvl2pPr marL="827088" indent="-317500" algn="l" defTabSz="5080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2pPr>
      <a:lvl3pPr marL="1273175" indent="-254000" algn="l" defTabSz="5080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3pPr>
      <a:lvl4pPr marL="1782763" indent="-254000" algn="l" defTabSz="5080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4pPr>
      <a:lvl5pPr marL="2292350" indent="-254000" algn="l" defTabSz="5080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8"/>
          <p:cNvSpPr>
            <a:spLocks noGrp="1"/>
          </p:cNvSpPr>
          <p:nvPr>
            <p:ph type="ctrTitle"/>
          </p:nvPr>
        </p:nvSpPr>
        <p:spPr bwMode="auto">
          <a:xfrm>
            <a:off x="4624388" y="474663"/>
            <a:ext cx="4945062" cy="1568450"/>
          </a:xfrm>
          <a:noFill/>
          <a:ln>
            <a:miter lim="800000"/>
            <a:headEnd/>
            <a:tailEnd/>
          </a:ln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Helvetica" pitchFamily="30" charset="0"/>
                <a:cs typeface="Helvetica" pitchFamily="30" charset="0"/>
              </a:rPr>
              <a:t>Achieving Better Health in Communities</a:t>
            </a:r>
          </a:p>
        </p:txBody>
      </p:sp>
      <p:sp>
        <p:nvSpPr>
          <p:cNvPr id="6147" name="Subtitle 9"/>
          <p:cNvSpPr>
            <a:spLocks noGrp="1"/>
          </p:cNvSpPr>
          <p:nvPr>
            <p:ph type="subTitle" idx="1"/>
          </p:nvPr>
        </p:nvSpPr>
        <p:spPr bwMode="auto">
          <a:xfrm>
            <a:off x="4624388" y="2533650"/>
            <a:ext cx="4441825" cy="21590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/>
                </a:solidFill>
                <a:latin typeface="Helvetica" pitchFamily="30" charset="0"/>
                <a:cs typeface="Helvetica" pitchFamily="30" charset="0"/>
              </a:rPr>
              <a:t>Statewide Coordinating Council</a:t>
            </a:r>
          </a:p>
          <a:p>
            <a:r>
              <a:rPr lang="en-US" dirty="0" smtClean="0">
                <a:solidFill>
                  <a:schemeClr val="bg1"/>
                </a:solidFill>
                <a:latin typeface="Helvetica" pitchFamily="30" charset="0"/>
                <a:cs typeface="Helvetica" pitchFamily="30" charset="0"/>
              </a:rPr>
              <a:t>September 20, 2012</a:t>
            </a:r>
          </a:p>
          <a:p>
            <a:endParaRPr lang="en-US" dirty="0" smtClean="0">
              <a:solidFill>
                <a:schemeClr val="bg1"/>
              </a:solidFill>
              <a:latin typeface="Helvetica" pitchFamily="30" charset="0"/>
              <a:cs typeface="Helvetica" pitchFamily="30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Helvetica" pitchFamily="30" charset="0"/>
                <a:cs typeface="Helvetica" pitchFamily="30" charset="0"/>
              </a:rPr>
              <a:t>Len Bartel</a:t>
            </a:r>
          </a:p>
          <a:p>
            <a:r>
              <a:rPr lang="en-US" dirty="0" smtClean="0">
                <a:solidFill>
                  <a:schemeClr val="bg1"/>
                </a:solidFill>
                <a:latin typeface="Helvetica" pitchFamily="30" charset="0"/>
                <a:cs typeface="Helvetica" pitchFamily="30" charset="0"/>
              </a:rPr>
              <a:t>Program Officer</a:t>
            </a:r>
          </a:p>
          <a:p>
            <a:r>
              <a:rPr lang="en-US" dirty="0" smtClean="0">
                <a:solidFill>
                  <a:schemeClr val="bg1"/>
                </a:solidFill>
                <a:latin typeface="Helvetica" pitchFamily="30" charset="0"/>
                <a:cs typeface="Helvetica" pitchFamily="30" charset="0"/>
              </a:rPr>
              <a:t>Maine Health Access Foundation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1"/>
          <p:cNvSpPr>
            <a:spLocks noGrp="1"/>
          </p:cNvSpPr>
          <p:nvPr>
            <p:ph type="title"/>
          </p:nvPr>
        </p:nvSpPr>
        <p:spPr bwMode="auto">
          <a:xfrm>
            <a:off x="698500" y="647700"/>
            <a:ext cx="8759825" cy="1074738"/>
          </a:xfrm>
          <a:noFill/>
          <a:ln>
            <a:miter lim="800000"/>
            <a:headEnd/>
            <a:tailEnd/>
          </a:ln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Helvetica" pitchFamily="30" charset="0"/>
                <a:cs typeface="Helvetica" pitchFamily="30" charset="0"/>
              </a:rPr>
              <a:t>Core Components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8500" y="1978139"/>
            <a:ext cx="8759190" cy="5141852"/>
          </a:xfrm>
        </p:spPr>
        <p:txBody>
          <a:bodyPr/>
          <a:lstStyle/>
          <a:p>
            <a:r>
              <a:rPr lang="en-US" dirty="0" smtClean="0"/>
              <a:t>Focus on People &amp; Place</a:t>
            </a:r>
          </a:p>
          <a:p>
            <a:endParaRPr lang="en-US" sz="1000" dirty="0" smtClean="0"/>
          </a:p>
          <a:p>
            <a:r>
              <a:rPr lang="en-US" dirty="0" smtClean="0"/>
              <a:t>Long-Term Commitment</a:t>
            </a:r>
          </a:p>
          <a:p>
            <a:endParaRPr lang="en-US" sz="1000" dirty="0" smtClean="0"/>
          </a:p>
          <a:p>
            <a:r>
              <a:rPr lang="en-US" dirty="0" smtClean="0"/>
              <a:t>Comprehensive Partnerships</a:t>
            </a:r>
          </a:p>
          <a:p>
            <a:endParaRPr lang="en-US" sz="1000" dirty="0" smtClean="0"/>
          </a:p>
          <a:p>
            <a:r>
              <a:rPr lang="en-US" dirty="0" smtClean="0"/>
              <a:t>Focus on Community-Identified Health Issue(s)</a:t>
            </a:r>
          </a:p>
          <a:p>
            <a:endParaRPr lang="en-US" sz="1000" dirty="0" smtClean="0"/>
          </a:p>
          <a:p>
            <a:r>
              <a:rPr lang="en-US" dirty="0" smtClean="0"/>
              <a:t>Data-Driven</a:t>
            </a:r>
          </a:p>
          <a:p>
            <a:endParaRPr lang="en-US" sz="1000" dirty="0" smtClean="0"/>
          </a:p>
          <a:p>
            <a:r>
              <a:rPr lang="en-US" dirty="0" smtClean="0"/>
              <a:t>Results: Community Capacity, Health Indicators, Policy/Environmental Change, Stakeholder/Sector Engagement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505806"/>
            <a:ext cx="8759190" cy="1074103"/>
          </a:xfrm>
        </p:spPr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873269"/>
            <a:ext cx="8759190" cy="5111029"/>
          </a:xfrm>
        </p:spPr>
        <p:txBody>
          <a:bodyPr/>
          <a:lstStyle/>
          <a:p>
            <a:r>
              <a:rPr lang="en-US" dirty="0" smtClean="0"/>
              <a:t>Improve Health</a:t>
            </a:r>
          </a:p>
          <a:p>
            <a:endParaRPr lang="en-US" dirty="0" smtClean="0"/>
          </a:p>
          <a:p>
            <a:r>
              <a:rPr lang="en-US" dirty="0" smtClean="0"/>
              <a:t>Cultivate Community Capacity &amp; Culture Change</a:t>
            </a:r>
          </a:p>
          <a:p>
            <a:endParaRPr lang="en-US" dirty="0" smtClean="0"/>
          </a:p>
          <a:p>
            <a:r>
              <a:rPr lang="en-US" dirty="0" smtClean="0"/>
              <a:t>Build on Assets &amp; Positive Energy in Communities</a:t>
            </a:r>
          </a:p>
          <a:p>
            <a:endParaRPr lang="en-US" dirty="0" smtClean="0"/>
          </a:p>
          <a:p>
            <a:r>
              <a:rPr lang="en-US" dirty="0" smtClean="0"/>
              <a:t>Flexible, Less Categorical Funding that Supports Collective Action</a:t>
            </a:r>
          </a:p>
          <a:p>
            <a:endParaRPr lang="en-US" dirty="0" smtClean="0"/>
          </a:p>
          <a:p>
            <a:r>
              <a:rPr lang="en-US" dirty="0" smtClean="0"/>
              <a:t>Can’t Supplant State/Federal Funding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Align With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Transformation Grants</a:t>
            </a:r>
          </a:p>
          <a:p>
            <a:endParaRPr lang="en-US" dirty="0" smtClean="0"/>
          </a:p>
          <a:p>
            <a:r>
              <a:rPr lang="en-US" dirty="0" smtClean="0"/>
              <a:t>Health Reform/ACOs/ACCs</a:t>
            </a:r>
          </a:p>
          <a:p>
            <a:endParaRPr lang="en-US" dirty="0" smtClean="0"/>
          </a:p>
          <a:p>
            <a:r>
              <a:rPr lang="en-US" dirty="0" smtClean="0"/>
              <a:t>Healthy Maine Partnerships/DCCs</a:t>
            </a:r>
          </a:p>
          <a:p>
            <a:endParaRPr lang="en-US" dirty="0" smtClean="0"/>
          </a:p>
          <a:p>
            <a:pPr marL="381000" lvl="1" indent="-381000">
              <a:buFont typeface="Arial" charset="0"/>
              <a:buChar char="•"/>
            </a:pPr>
            <a:r>
              <a:rPr lang="en-US" sz="2700" dirty="0" smtClean="0"/>
              <a:t>MDF Main Street Communities/Downtown Network</a:t>
            </a:r>
          </a:p>
          <a:p>
            <a:pPr marL="381000" lvl="1" indent="-381000">
              <a:buFont typeface="Arial" charset="0"/>
              <a:buChar char="•"/>
            </a:pPr>
            <a:endParaRPr lang="en-US" sz="2700" dirty="0" smtClean="0"/>
          </a:p>
          <a:p>
            <a:pPr marL="381000" lvl="1" indent="-381000">
              <a:buFont typeface="Arial" charset="0"/>
              <a:buChar char="•"/>
            </a:pPr>
            <a:r>
              <a:rPr lang="en-US" sz="2700" dirty="0" smtClean="0"/>
              <a:t>Other Funder Initiatives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Outreach (2012)</a:t>
            </a:r>
          </a:p>
          <a:p>
            <a:pPr lvl="1"/>
            <a:r>
              <a:rPr lang="en-US" dirty="0" smtClean="0"/>
              <a:t>Communicate ABHC</a:t>
            </a:r>
          </a:p>
          <a:p>
            <a:pPr lvl="1"/>
            <a:r>
              <a:rPr lang="en-US" dirty="0" smtClean="0"/>
              <a:t>Learn About Communities</a:t>
            </a:r>
          </a:p>
          <a:p>
            <a:pPr lvl="1"/>
            <a:r>
              <a:rPr lang="en-US" dirty="0" smtClean="0"/>
              <a:t>Develop Phase 1 RFP and Criteria for Phase 2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Phase 1: Pre-Planning Grants (2013)</a:t>
            </a:r>
          </a:p>
          <a:p>
            <a:endParaRPr lang="en-US" dirty="0" smtClean="0"/>
          </a:p>
          <a:p>
            <a:r>
              <a:rPr lang="en-US" dirty="0" smtClean="0"/>
              <a:t>Phase 2: Planning Grants (2014)</a:t>
            </a:r>
          </a:p>
          <a:p>
            <a:endParaRPr lang="en-US" dirty="0" smtClean="0"/>
          </a:p>
          <a:p>
            <a:r>
              <a:rPr lang="en-US" dirty="0" smtClean="0"/>
              <a:t>Phase 3: Implementation (2015- 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HAF Presentation">
  <a:themeElements>
    <a:clrScheme name="Custom 10">
      <a:dk1>
        <a:sysClr val="windowText" lastClr="000000"/>
      </a:dk1>
      <a:lt1>
        <a:sysClr val="window" lastClr="FFFFFF"/>
      </a:lt1>
      <a:dk2>
        <a:srgbClr val="786D65"/>
      </a:dk2>
      <a:lt2>
        <a:srgbClr val="FFFFFF"/>
      </a:lt2>
      <a:accent1>
        <a:srgbClr val="786D65"/>
      </a:accent1>
      <a:accent2>
        <a:srgbClr val="649277"/>
      </a:accent2>
      <a:accent3>
        <a:srgbClr val="FBDC8D"/>
      </a:accent3>
      <a:accent4>
        <a:srgbClr val="BD5D1D"/>
      </a:accent4>
      <a:accent5>
        <a:srgbClr val="908478"/>
      </a:accent5>
      <a:accent6>
        <a:srgbClr val="B0A32B"/>
      </a:accent6>
      <a:hlink>
        <a:srgbClr val="402415"/>
      </a:hlink>
      <a:folHlink>
        <a:srgbClr val="80A3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MeHAF Presentation</Template>
  <TotalTime>318</TotalTime>
  <Words>144</Words>
  <Application>Microsoft Office PowerPoint</Application>
  <PresentationFormat>Custom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MeHAF Presentation</vt:lpstr>
      <vt:lpstr>Achieving Better Health in Communities</vt:lpstr>
      <vt:lpstr>Core Components</vt:lpstr>
      <vt:lpstr>Vision</vt:lpstr>
      <vt:lpstr>Need to Align With</vt:lpstr>
      <vt:lpstr>Process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Dani Kalian</dc:creator>
  <cp:lastModifiedBy>Woodbury, Katie N</cp:lastModifiedBy>
  <cp:revision>20</cp:revision>
  <cp:lastPrinted>2012-09-17T11:30:17Z</cp:lastPrinted>
  <dcterms:created xsi:type="dcterms:W3CDTF">2011-05-16T18:36:50Z</dcterms:created>
  <dcterms:modified xsi:type="dcterms:W3CDTF">2012-09-17T11:33:05Z</dcterms:modified>
</cp:coreProperties>
</file>