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handoutMasterIdLst>
    <p:handoutMasterId r:id="rId19"/>
  </p:handoutMasterIdLst>
  <p:sldIdLst>
    <p:sldId id="257" r:id="rId2"/>
    <p:sldId id="269" r:id="rId3"/>
    <p:sldId id="270" r:id="rId4"/>
    <p:sldId id="271" r:id="rId5"/>
    <p:sldId id="272" r:id="rId6"/>
    <p:sldId id="273" r:id="rId7"/>
    <p:sldId id="281" r:id="rId8"/>
    <p:sldId id="274" r:id="rId9"/>
    <p:sldId id="275" r:id="rId10"/>
    <p:sldId id="276" r:id="rId11"/>
    <p:sldId id="277" r:id="rId12"/>
    <p:sldId id="283" r:id="rId13"/>
    <p:sldId id="278" r:id="rId14"/>
    <p:sldId id="279" r:id="rId15"/>
    <p:sldId id="282" r:id="rId16"/>
    <p:sldId id="267"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82446" autoAdjust="0"/>
  </p:normalViewPr>
  <p:slideViewPr>
    <p:cSldViewPr>
      <p:cViewPr>
        <p:scale>
          <a:sx n="73" d="100"/>
          <a:sy n="73" d="100"/>
        </p:scale>
        <p:origin x="-4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4/18/2017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4/18/2017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this presentation, we will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do mosquitoes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Where do mosquitoes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Can mosquitoes carry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can happen if a disease-carrying mosquito bites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can I prevent a mosquito from biting me?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57553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Chikungunya, dengue fever, and malaria are three of the most common mosquito-borne diseases acquired during international travel. </a:t>
            </a:r>
            <a:r>
              <a:rPr lang="en-US" dirty="0" err="1" smtClean="0"/>
              <a:t>Zika</a:t>
            </a:r>
            <a:r>
              <a:rPr lang="en-US" dirty="0" smtClean="0"/>
              <a:t> is on the rise as well.</a:t>
            </a:r>
          </a:p>
          <a:p>
            <a:endParaRPr lang="en-US" dirty="0" smtClean="0"/>
          </a:p>
          <a:p>
            <a:r>
              <a:rPr lang="en-US" dirty="0" smtClean="0"/>
              <a:t>Local transmission in the United States is not common, but outbreaks of Chikungunya, Dengue, and </a:t>
            </a:r>
            <a:r>
              <a:rPr lang="en-US" dirty="0" err="1" smtClean="0"/>
              <a:t>Zika</a:t>
            </a:r>
            <a:r>
              <a:rPr lang="en-US" dirty="0" smtClean="0"/>
              <a:t> occasionally occur. Maine currently does not have the mosquitoes that carry chikungunya, dengue, malaria, or </a:t>
            </a:r>
            <a:r>
              <a:rPr lang="en-US" dirty="0" err="1" smtClean="0"/>
              <a:t>Zika</a:t>
            </a:r>
            <a:r>
              <a:rPr lang="en-US" dirty="0" smtClean="0"/>
              <a:t>, so all cases are travel related.</a:t>
            </a:r>
          </a:p>
          <a:p>
            <a:endParaRPr lang="en-US" dirty="0" smtClean="0"/>
          </a:p>
          <a:p>
            <a:r>
              <a:rPr lang="en-US" dirty="0" smtClean="0"/>
              <a:t>It’s important to use the same prevention measures that are taken at home when traveling along with: staying indoors when mosquitoes are especially abundant, sleeping under a mosquito net when traveling to endemic areas, and taking preventative action before traveling to areas with a threat of disease.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383206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best way to protect yourself from getting these diseases is by preventing getting bitten in the first place. Here are some tips to help you not get bit by mosquitoes: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Wear long pants and long-sleeved shirts to lessen the amount of uncovered skin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a repellent (also known as “spray”) that is approved by the EPA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Environmental Protection Agency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repelling ticks.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using a repellent, follow the label instructions carefully. You can find the repellent that will work best for you here: </a:t>
            </a:r>
            <a:r>
              <a:rPr kumimoji="0" lang="en-US" sz="1200" b="0" i="0" u="sng" strike="noStrike" kern="1200" cap="none" spc="0" normalizeH="0" baseline="0" noProof="0" dirty="0" smtClean="0">
                <a:ln>
                  <a:noFill/>
                </a:ln>
                <a:solidFill>
                  <a:prstClr val="black"/>
                </a:solidFill>
                <a:effectLst/>
                <a:uLnTx/>
                <a:uFillTx/>
                <a:latin typeface="+mn-lt"/>
                <a:ea typeface="+mn-ea"/>
                <a:cs typeface="+mn-cs"/>
                <a:hlinkClick r:id="rId3"/>
              </a:rPr>
              <a:t>http://cfpub.epa.gov/oppref/insect/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Try to minimize your time outside during early morning and early evening (this is when mosquitoes are most active)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EPA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(Environmental Protection Agency) – federal agency devoted to protecting human health and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76145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protect yourself at home, check your doors and window screens to be sure there aren’t any tears or holes in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don’t have man-made containers around your home, the risk of being bitten decreases.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Removing un-needed containers from around the home, or placing them so they will not hold water, is one way to reduce the number of mosquitoes. Throw-away old tires, cans, bottles or other containers left outside that might collect water and serve as a mosquito breeding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containers must be there, like bird baths or pet bowls, empty the water out of them once each week so that mosquito larvae in them won’t have time to complete their life cycle.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391395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Please let us know if you have questions.</a:t>
            </a:r>
          </a:p>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16</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 </a:t>
            </a:r>
            <a:r>
              <a:rPr kumimoji="0" lang="en-US" sz="1200" b="0" i="0" u="none" strike="noStrike" kern="1200" cap="none" spc="0" normalizeH="0" baseline="0" noProof="0" smtClean="0">
                <a:ln>
                  <a:noFill/>
                </a:ln>
                <a:solidFill>
                  <a:prstClr val="black"/>
                </a:solidFill>
                <a:effectLst/>
                <a:uLnTx/>
                <a:uFillTx/>
                <a:latin typeface="+mn-lt"/>
                <a:ea typeface="+mn-ea"/>
                <a:cs typeface="+mn-cs"/>
              </a:rPr>
              <a:t>are </a:t>
            </a:r>
            <a:r>
              <a:rPr kumimoji="0" lang="en-US" sz="1200" b="0" i="0" u="none" strike="noStrike" kern="1200" cap="none" spc="0" normalizeH="0" baseline="0" noProof="0" smtClean="0">
                <a:ln>
                  <a:noFill/>
                </a:ln>
                <a:solidFill>
                  <a:prstClr val="black"/>
                </a:solidFill>
                <a:effectLst/>
                <a:uLnTx/>
                <a:uFillTx/>
                <a:latin typeface="+mn-lt"/>
                <a:ea typeface="+mn-ea"/>
                <a:cs typeface="+mn-cs"/>
              </a:rPr>
              <a:t>45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different species of mosquitoes found in Maine.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have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antennae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(long, feathery sensory organs on the mosquito’s head,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used to hear and smell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proboscis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(long, jagged mouth part on the mosquito’s head that is used to pierce the skin and suck out the blood), wings, legs, head, eyes,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thorax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part of the mosquito between the head and the belly, where the wings and legs attach), and abdomen (part of the mosquito’s body that hangs from the thorax and serves as the mosquito’s stomach and lungs).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Only female mosquitoes have a proboscis for piercing skin, and only the females feed on blood. Male mosquitoes typically feed on plant nectar.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Antennae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(antenna) – long, feathery sensory organs on the mosquito’s head, used to hear and smell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Proboscis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long, jagged mouth part on the mosquito’s head that is used to pierce the skin and suck out the 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Thorax</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part of the mosquito between the head and the abdomen, where the wings and legs attach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Abdomen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part of the mosquito’s body that hangs from the thorax and serves as the mosquito’s stomach and lungs, holds the blood that the female takes in, as well as stores the female’s eggs</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324572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grow from immature to adult in a process called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metamorphosis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(meta=change, morph=shape), just like a caterpillar turns into a moth. During their life cycle, the mosquito goes through four different stages: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egg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larvae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pupae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adult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egg, larval and pupal</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stages all require the mosquito to live in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Metamorphosis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(“meta” = change; “morph” = shape) - the process of development from immature to adult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Eggs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adult female mosquito lays between 50 – 300 eggs about every third day of her lifespan. The eggs can be laid as “rafts”, floating on the surface of standing water, or laid on an area of ground that floods on a regular basis. The egg stage lasts for 2 – 3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Larvae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(larva) – (also called wigglers or wrigglers) part of the mosquito lifecycle that comes after the eggs hatch. The larvae hang from the surface of water and breathe through tubes. The larval stage lasts for about 1 week.</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1" i="0" u="none" strike="noStrike" kern="1200" cap="none" spc="0" normalizeH="0" baseline="0" noProof="0" dirty="0" smtClean="0">
                <a:ln>
                  <a:noFill/>
                </a:ln>
                <a:solidFill>
                  <a:prstClr val="black"/>
                </a:solidFill>
                <a:effectLst/>
                <a:uLnTx/>
                <a:uFillTx/>
                <a:latin typeface="+mn-lt"/>
                <a:ea typeface="+mn-ea"/>
                <a:cs typeface="+mn-cs"/>
              </a:rPr>
              <a:t>Pupae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(pupa) – (also called tumblers) part of the mosquito lifecycle that come after the larvae stage; pupae are partially encased in a cocoon. The pupa’ stage lasts for about 4 days before it becomes an adult mosquito.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Adult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emerges from the pupa and rests on the surface of the water until it dries its wings and can fly away.</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135903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While all mosquitoes require water for their larvae to develop, different species like different types of water habitats. Generally, mosquitoes lay eggs in two types of habitats: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permanent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floodwater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mosquitoes prefer to live in bogs with clear or tea colored water, and where there are different kinds of plants. This is the favored habitat for mosquitoes that can spread a disease called Eastern equine encephalitis (EEE) (more on this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Permanent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water sources that are present for long periods of time and can support the growth of different types of 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Flood water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water sources that alternate between periods of dry and wet, such as when water overflows as a result of a flood or melting snow</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27795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Man-made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also important mosquito habitats. Mosquitoes can use buckets, cans, flower pots, or old tires to lay their eggs. Many of these man-made containers can be found around our houses and are important sources of mosquitoes near our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species live in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natural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such as the spots between branches of trees, where water collects; some live in the holes formed in trees when branches break off.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are the favored habitats for mosquitoes that can carry West Nile virus (which we will discuss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Man-made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buckets, pail, flowerpots and other containers that can hold water and become part of mosquitoes’ habitat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Natural containers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containers found in nature that can hold water, such as the junction in between tree branches, where water can collect</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16792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humans and animals exhale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carbon dioxide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breathe, which attracts mosquitoes. When a female mosquito (remember, only the female mosquitoes bite humans and other animals) senses carbon dioxide, she flies toward it. As she gets closer, she is attracted by the heat and moisture your body gives off.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Carbon dioxide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chemicals that all animals exhale that can attract mosquitoes from several hundred feet away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00710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can carry diseases and different mosquitoes can carry different diseases.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Mosquitoes can pick up viruses when they bite an animal or someone with a disease (also known as 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host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They then spread the disease by biting another animal or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most common diseases in Maine are: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Eastern equine encephalitis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(EEE)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West Nile 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(WNV).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Vocabulary: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Host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The animal from which the mosquito feeds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Eastern equine encephalitis (EEE) virus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EEE is a disease that can be transmitted to humans by the bite of an infected mosquito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West Nile virus (WNV)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WNV is a disease that can be transmitted to humans by the bite of an infected mosquito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154271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Transmission Cycle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the system in which a pathogen, or germ that causes disease in its host, continues. It consists of the pathogen, the mosquito, and the hosts that become infected and serve as a source of the pathogen to infect other mosquitoes if they bite the new host.</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Eastern equine encephalitis virus and West Nile Virus use birds as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reservoirs,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organisms that will carry the germ but that will not get the disease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Normally, the virus infects a bird; a mosquito feeds on the bird; then the mosquito feeds on another bird to keep the cycle going and growing (also known as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amplification cycle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Humans become infected when one of the infected mosquitoes bites them. Fortunately, humans can’t infect other mosquitoes, which makes them “dead-ends” for the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Transmission Cycle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system in which a mosquito transmitted pathogen is maintained. It consists of the pathogen, the mosquito, and the hosts that become infected and serve as a source of the pathogen to infect mosquitoes.</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Reservoirs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Organisms that hosts a pathogen that is not harmful to the host, but can cause illness in a different species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Amplification Cycle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process of replicating something and increasing its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3349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WNV or EEE may start off with symptoms that look like the flu.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A person can get a headache and fever, may vomit, and may be very tired. In most cases, the infection doesn’t go beyond those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some people infected with EEE or WNV, more serious symptoms develop. These symptoms can include disorientation, seizures, paralysis, coma, or death.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74819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a:solidFill>
            <a:srgbClr val="006666"/>
          </a:solidFill>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Maine Center for Disease Control and Prevention</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66" y="5669280"/>
            <a:ext cx="2872740" cy="1188720"/>
          </a:xfrm>
          <a:prstGeom prst="rect">
            <a:avLst/>
          </a:prstGeom>
        </p:spPr>
      </p:pic>
      <p:pic>
        <p:nvPicPr>
          <p:cNvPr id="9" name="Picture 2" descr="C:\Users\Jeff.Caulfield\AppData\Local\Microsoft\Windows\Temporary Internet Files\Content.Outlook\J1YXC8IQ\epi_graphic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8848" y="5994881"/>
            <a:ext cx="1828800" cy="8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4194"/>
            <a:ext cx="9144000" cy="13716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5400000">
            <a:off x="-1493838" y="3246437"/>
            <a:ext cx="3505200" cy="365125"/>
          </a:xfrm>
        </p:spPr>
        <p:txBody>
          <a:bodyPr/>
          <a:lstStyle/>
          <a:p>
            <a:r>
              <a:rPr lang="en-US" dirty="0" smtClean="0"/>
              <a:t>Maine Center for Disease Control and Prevention</a:t>
            </a:r>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0" y="2906713"/>
            <a:ext cx="91439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16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Maine Center for Disease Control and Prevention</a:t>
            </a:r>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371600"/>
          </a:xfrm>
          <a:prstGeom prst="rect">
            <a:avLst/>
          </a:prstGeom>
          <a:solidFill>
            <a:srgbClr val="006666"/>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2438399"/>
            <a:ext cx="6096000" cy="3048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971800" y="6356350"/>
            <a:ext cx="350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Maine Center for Disease Control and Prevention</a:t>
            </a:r>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isease.reporting@maine.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png"/><Relationship Id="rId4" Type="http://schemas.openxmlformats.org/officeDocument/2006/relationships/hyperlink" Target="http://www.maine.gov/dhhs/mecdc/infectious-disease/epi/vector-borne/index.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6666"/>
          </a:solidFill>
        </p:spPr>
        <p:txBody>
          <a:bodyPr>
            <a:noAutofit/>
          </a:bodyPr>
          <a:lstStyle/>
          <a:p>
            <a:r>
              <a:rPr lang="en-US" sz="3600" dirty="0" smtClean="0">
                <a:solidFill>
                  <a:schemeClr val="bg1"/>
                </a:solidFill>
                <a:latin typeface="Times New Roman" panose="02020603050405020304" pitchFamily="18" charset="0"/>
                <a:cs typeface="Times New Roman" panose="02020603050405020304" pitchFamily="18" charset="0"/>
              </a:rPr>
              <a:t/>
            </a:r>
            <a:br>
              <a:rPr lang="en-US" sz="3600" dirty="0" smtClean="0">
                <a:solidFill>
                  <a:schemeClr val="bg1"/>
                </a:solidFill>
                <a:latin typeface="Times New Roman" panose="02020603050405020304" pitchFamily="18" charset="0"/>
                <a:cs typeface="Times New Roman" panose="02020603050405020304" pitchFamily="18" charset="0"/>
              </a:rPr>
            </a:br>
            <a:r>
              <a:rPr lang="en-US" sz="3600" b="1" dirty="0"/>
              <a:t>Fight the Bite!</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2016-2017</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a:p>
        </p:txBody>
      </p:sp>
    </p:spTree>
    <p:extLst>
      <p:ext uri="{BB962C8B-B14F-4D97-AF65-F5344CB8AC3E}">
        <p14:creationId xmlns:p14="http://schemas.microsoft.com/office/powerpoint/2010/main" val="171515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EEE and WNV Transmission Cycle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041" y="1295400"/>
            <a:ext cx="1746559" cy="13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260592" y="1825991"/>
            <a:ext cx="978408" cy="231409"/>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0348"/>
            <a:ext cx="1514485" cy="113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rot="11096557">
            <a:off x="3935751" y="1618509"/>
            <a:ext cx="612892" cy="1176675"/>
          </a:xfrm>
          <a:prstGeom prst="curvedLef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sp>
        <p:nvSpPr>
          <p:cNvPr id="8" name="Curved Right Arrow 7"/>
          <p:cNvSpPr/>
          <p:nvPr/>
        </p:nvSpPr>
        <p:spPr>
          <a:xfrm rot="8746385">
            <a:off x="3327901" y="1798028"/>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7479"/>
            <a:ext cx="1423825" cy="106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rved Right Arrow 9"/>
          <p:cNvSpPr/>
          <p:nvPr/>
        </p:nvSpPr>
        <p:spPr>
          <a:xfrm rot="2289051">
            <a:off x="606149" y="1865176"/>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17004"/>
            <a:ext cx="1453630" cy="99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rved Right Arrow 11"/>
          <p:cNvSpPr/>
          <p:nvPr/>
        </p:nvSpPr>
        <p:spPr>
          <a:xfrm rot="20228889">
            <a:off x="661073" y="4398479"/>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37" y="4475018"/>
            <a:ext cx="1393949" cy="10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urved Right Arrow 13"/>
          <p:cNvSpPr/>
          <p:nvPr/>
        </p:nvSpPr>
        <p:spPr>
          <a:xfrm rot="12696254">
            <a:off x="3388352" y="4393252"/>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ndara"/>
              <a:ea typeface="+mn-ea"/>
              <a:cs typeface="+mn-cs"/>
            </a:endParaRP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222" y="3217004"/>
            <a:ext cx="14509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533899" y="2695132"/>
            <a:ext cx="1743085" cy="646331"/>
          </a:xfrm>
          <a:prstGeom prst="rect">
            <a:avLst/>
          </a:prstGeom>
        </p:spPr>
        <p:txBody>
          <a:bodyPr wrap="square">
            <a:spAutoFit/>
          </a:bodyPr>
          <a:lstStyle/>
          <a:p>
            <a:pPr algn="ctr"/>
            <a:r>
              <a:rPr lang="en-US" i="1" dirty="0">
                <a:solidFill>
                  <a:schemeClr val="tx2"/>
                </a:solidFill>
              </a:rPr>
              <a:t>Bridge mosquito vectors </a:t>
            </a:r>
            <a:endParaRPr lang="en-US" dirty="0">
              <a:solidFill>
                <a:schemeClr val="tx2"/>
              </a:solidFill>
            </a:endParaRPr>
          </a:p>
        </p:txBody>
      </p:sp>
      <p:sp>
        <p:nvSpPr>
          <p:cNvPr id="17" name="Right Arrow 16"/>
          <p:cNvSpPr/>
          <p:nvPr/>
        </p:nvSpPr>
        <p:spPr>
          <a:xfrm rot="2788404">
            <a:off x="5801104" y="2968952"/>
            <a:ext cx="1546211" cy="217705"/>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2684" y="3713315"/>
            <a:ext cx="2751389" cy="183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220249" y="5607984"/>
            <a:ext cx="2031325" cy="369332"/>
          </a:xfrm>
          <a:prstGeom prst="rect">
            <a:avLst/>
          </a:prstGeom>
        </p:spPr>
        <p:txBody>
          <a:bodyPr wrap="none">
            <a:spAutoFit/>
          </a:bodyPr>
          <a:lstStyle/>
          <a:p>
            <a:pPr algn="ctr"/>
            <a:r>
              <a:rPr lang="en-US" i="1" dirty="0">
                <a:solidFill>
                  <a:schemeClr val="tx2"/>
                </a:solidFill>
              </a:rPr>
              <a:t>Amplification cycle </a:t>
            </a:r>
          </a:p>
        </p:txBody>
      </p:sp>
      <p:sp>
        <p:nvSpPr>
          <p:cNvPr id="20" name="Rectangle 19"/>
          <p:cNvSpPr/>
          <p:nvPr/>
        </p:nvSpPr>
        <p:spPr>
          <a:xfrm>
            <a:off x="5164141" y="5654150"/>
            <a:ext cx="4572000" cy="646331"/>
          </a:xfrm>
          <a:prstGeom prst="rect">
            <a:avLst/>
          </a:prstGeom>
        </p:spPr>
        <p:txBody>
          <a:bodyPr>
            <a:spAutoFit/>
          </a:bodyPr>
          <a:lstStyle/>
          <a:p>
            <a:pPr algn="ctr"/>
            <a:r>
              <a:rPr lang="en-US" i="1" dirty="0">
                <a:solidFill>
                  <a:schemeClr val="tx2"/>
                </a:solidFill>
              </a:rPr>
              <a:t>“Dead-end” </a:t>
            </a:r>
          </a:p>
          <a:p>
            <a:pPr algn="ctr"/>
            <a:r>
              <a:rPr lang="en-US" i="1" dirty="0">
                <a:solidFill>
                  <a:schemeClr val="tx2"/>
                </a:solidFill>
              </a:rPr>
              <a:t>hosts </a:t>
            </a:r>
          </a:p>
        </p:txBody>
      </p:sp>
    </p:spTree>
    <p:extLst>
      <p:ext uri="{BB962C8B-B14F-4D97-AF65-F5344CB8AC3E}">
        <p14:creationId xmlns:p14="http://schemas.microsoft.com/office/powerpoint/2010/main" val="39366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What can happen if a disease-carrying mosquito bites me?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1143000" y="1905000"/>
            <a:ext cx="6934200" cy="3354765"/>
          </a:xfrm>
          <a:prstGeom prst="rect">
            <a:avLst/>
          </a:prstGeom>
        </p:spPr>
        <p:txBody>
          <a:bodyPr wrap="square">
            <a:spAutoFit/>
          </a:bodyPr>
          <a:lstStyle/>
          <a:p>
            <a:r>
              <a:rPr lang="en-US" sz="2200" dirty="0"/>
              <a:t>Symptoms can include: fever, head and body aches, lack of energy </a:t>
            </a:r>
          </a:p>
          <a:p>
            <a:endParaRPr lang="en-US" sz="1200" dirty="0"/>
          </a:p>
          <a:p>
            <a:r>
              <a:rPr lang="en-US" sz="2200" dirty="0"/>
              <a:t>MOST people infected with one of these viruses will not have any symptoms </a:t>
            </a:r>
          </a:p>
          <a:p>
            <a:endParaRPr lang="en-US" sz="1200" dirty="0"/>
          </a:p>
          <a:p>
            <a:r>
              <a:rPr lang="en-US" sz="2200" dirty="0"/>
              <a:t>Symptoms can be mild to severe </a:t>
            </a:r>
          </a:p>
          <a:p>
            <a:r>
              <a:rPr lang="en-US" sz="2200" i="1" dirty="0"/>
              <a:t>	Appear 3-18 days after infection </a:t>
            </a:r>
          </a:p>
          <a:p>
            <a:pPr marL="627063" lvl="2" indent="0">
              <a:buNone/>
            </a:pPr>
            <a:endParaRPr lang="en-US" sz="1200" dirty="0"/>
          </a:p>
          <a:p>
            <a:r>
              <a:rPr lang="en-US" sz="2200" dirty="0"/>
              <a:t>Symptoms usually last 1-2 weeks: no treatment, only support </a:t>
            </a:r>
          </a:p>
        </p:txBody>
      </p:sp>
    </p:spTree>
    <p:extLst>
      <p:ext uri="{BB962C8B-B14F-4D97-AF65-F5344CB8AC3E}">
        <p14:creationId xmlns:p14="http://schemas.microsoft.com/office/powerpoint/2010/main" val="287626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ubtitle 2"/>
          <p:cNvSpPr txBox="1">
            <a:spLocks/>
          </p:cNvSpPr>
          <p:nvPr/>
        </p:nvSpPr>
        <p:spPr>
          <a:xfrm>
            <a:off x="228600" y="1600200"/>
            <a:ext cx="8915400" cy="4419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Chikungunya</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Symptoms include fever, joint pain, headache, muscle pain, joint swelling, and rash.</a:t>
            </a:r>
          </a:p>
          <a:p>
            <a:r>
              <a:rPr lang="en-US" sz="2400" dirty="0" smtClean="0">
                <a:latin typeface="Times New Roman" panose="02020603050405020304" pitchFamily="18" charset="0"/>
                <a:cs typeface="Times New Roman" panose="02020603050405020304" pitchFamily="18" charset="0"/>
              </a:rPr>
              <a:t>Dengue Fever</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Symptoms include high fever, severe headache, backache, joint pain, nausea and vomiting, eye pain, a “breaking bone feeling,” and rash. </a:t>
            </a:r>
          </a:p>
          <a:p>
            <a:r>
              <a:rPr lang="en-US" sz="2400" dirty="0" smtClean="0">
                <a:latin typeface="Times New Roman" panose="02020603050405020304" pitchFamily="18" charset="0"/>
                <a:cs typeface="Times New Roman" panose="02020603050405020304" pitchFamily="18" charset="0"/>
              </a:rPr>
              <a:t>Malaria</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Symptoms may include high fevers, shaking chills, flu-like illness, headache, muscle aches, tiredness, nausea, vomiting, and diarrhea.</a:t>
            </a:r>
          </a:p>
          <a:p>
            <a:r>
              <a:rPr lang="en-US" sz="2400" dirty="0" err="1" smtClean="0">
                <a:latin typeface="Times New Roman" panose="02020603050405020304" pitchFamily="18" charset="0"/>
                <a:cs typeface="Times New Roman" panose="02020603050405020304" pitchFamily="18" charset="0"/>
              </a:rPr>
              <a:t>Zika</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Symptoms include fever, rash, joint pain, and red eyes.</a:t>
            </a:r>
          </a:p>
        </p:txBody>
      </p:sp>
      <p:sp>
        <p:nvSpPr>
          <p:cNvPr id="5" name="Title 1"/>
          <p:cNvSpPr txBox="1">
            <a:spLocks/>
          </p:cNvSpPr>
          <p:nvPr/>
        </p:nvSpPr>
        <p:spPr>
          <a:xfrm>
            <a:off x="152400" y="152400"/>
            <a:ext cx="8915400" cy="1143000"/>
          </a:xfrm>
          <a:prstGeom prst="rect">
            <a:avLst/>
          </a:prstGeom>
          <a:solidFill>
            <a:srgbClr val="0066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Candara" panose="020E0502030303020204" pitchFamily="34" charset="0"/>
                <a:cs typeface="Times New Roman" panose="02020603050405020304" pitchFamily="18" charset="0"/>
              </a:rPr>
              <a:t>Travel Related Mosquito-Borne Diseases</a:t>
            </a:r>
            <a:endParaRPr lang="en-US" sz="4000" dirty="0">
              <a:solidFill>
                <a:schemeClr val="bg1"/>
              </a:solidFill>
              <a:latin typeface="Candara" panose="020E0502030303020204" pitchFamily="34" charset="0"/>
              <a:cs typeface="Times New Roman" panose="02020603050405020304" pitchFamily="18" charset="0"/>
            </a:endParaRPr>
          </a:p>
        </p:txBody>
      </p:sp>
      <p:sp>
        <p:nvSpPr>
          <p:cNvPr id="6" name="Footer Placeholder 3"/>
          <p:cNvSpPr txBox="1">
            <a:spLocks/>
          </p:cNvSpPr>
          <p:nvPr/>
        </p:nvSpPr>
        <p:spPr>
          <a:xfrm>
            <a:off x="2971800" y="6329634"/>
            <a:ext cx="3505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Mane Center for Disease Control and Prevention</a:t>
            </a:r>
          </a:p>
        </p:txBody>
      </p:sp>
    </p:spTree>
    <p:extLst>
      <p:ext uri="{BB962C8B-B14F-4D97-AF65-F5344CB8AC3E}">
        <p14:creationId xmlns:p14="http://schemas.microsoft.com/office/powerpoint/2010/main" val="16040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How can I protect myself?</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8"/>
          <p:cNvPicPr>
            <a:picLocks noChangeAspect="1" noChangeArrowheads="1"/>
          </p:cNvPicPr>
          <p:nvPr/>
        </p:nvPicPr>
        <p:blipFill>
          <a:blip r:embed="rId3" cstate="print"/>
          <a:srcRect/>
          <a:stretch>
            <a:fillRect/>
          </a:stretch>
        </p:blipFill>
        <p:spPr bwMode="auto">
          <a:xfrm>
            <a:off x="5283200" y="3657600"/>
            <a:ext cx="3632200" cy="2724150"/>
          </a:xfrm>
          <a:prstGeom prst="rect">
            <a:avLst/>
          </a:prstGeom>
          <a:noFill/>
          <a:ln w="9525">
            <a:noFill/>
            <a:miter lim="800000"/>
            <a:headEnd/>
            <a:tailEnd/>
          </a:ln>
        </p:spPr>
      </p:pic>
      <p:sp>
        <p:nvSpPr>
          <p:cNvPr id="5" name="Rectangle 4"/>
          <p:cNvSpPr/>
          <p:nvPr/>
        </p:nvSpPr>
        <p:spPr>
          <a:xfrm>
            <a:off x="457200" y="1905000"/>
            <a:ext cx="4572000" cy="3662541"/>
          </a:xfrm>
          <a:prstGeom prst="rect">
            <a:avLst/>
          </a:prstGeom>
        </p:spPr>
        <p:txBody>
          <a:bodyPr>
            <a:spAutoFit/>
          </a:bodyPr>
          <a:lstStyle/>
          <a:p>
            <a:pPr marL="609600" indent="-609600">
              <a:buFontTx/>
              <a:buAutoNum type="arabicPeriod"/>
            </a:pPr>
            <a:r>
              <a:rPr lang="en-US" sz="2200" b="1" dirty="0"/>
              <a:t>Wear protective clothing</a:t>
            </a:r>
          </a:p>
          <a:p>
            <a:pPr marL="1009650" lvl="1" indent="-609600"/>
            <a:r>
              <a:rPr lang="en-US" dirty="0" smtClean="0"/>
              <a:t>     </a:t>
            </a:r>
            <a:r>
              <a:rPr lang="en-US" sz="2000" dirty="0" smtClean="0"/>
              <a:t>Wear </a:t>
            </a:r>
            <a:r>
              <a:rPr lang="en-US" sz="2000" dirty="0"/>
              <a:t>long pants and </a:t>
            </a:r>
            <a:r>
              <a:rPr lang="en-US" sz="2000" dirty="0" smtClean="0"/>
              <a:t>long-sleeved </a:t>
            </a:r>
          </a:p>
          <a:p>
            <a:pPr marL="1009650" lvl="1" indent="-609600"/>
            <a:r>
              <a:rPr lang="en-US" sz="2000" dirty="0"/>
              <a:t> </a:t>
            </a:r>
            <a:r>
              <a:rPr lang="en-US" sz="2000" dirty="0" smtClean="0"/>
              <a:t>    shirts</a:t>
            </a:r>
            <a:endParaRPr lang="en-US" sz="2000" dirty="0"/>
          </a:p>
          <a:p>
            <a:pPr marL="1009650" lvl="1" indent="-609600"/>
            <a:endParaRPr lang="en-US" sz="2200" dirty="0"/>
          </a:p>
          <a:p>
            <a:pPr marL="609600" indent="-609600">
              <a:buFontTx/>
              <a:buAutoNum type="arabicPeriod"/>
            </a:pPr>
            <a:r>
              <a:rPr lang="en-US" sz="2200" b="1" dirty="0"/>
              <a:t>Use a repellent</a:t>
            </a:r>
          </a:p>
          <a:p>
            <a:pPr marL="609600" indent="-609600">
              <a:buFontTx/>
              <a:buAutoNum type="arabicPeriod"/>
            </a:pPr>
            <a:endParaRPr lang="en-US" sz="2200" b="1" dirty="0"/>
          </a:p>
          <a:p>
            <a:pPr marL="609600" indent="-609600">
              <a:buFontTx/>
              <a:buAutoNum type="arabicPeriod"/>
            </a:pPr>
            <a:r>
              <a:rPr lang="en-US" sz="2200" b="1" dirty="0"/>
              <a:t>Be extra careful from dusk until dawn</a:t>
            </a:r>
          </a:p>
          <a:p>
            <a:pPr lvl="1">
              <a:spcBef>
                <a:spcPts val="0"/>
              </a:spcBef>
            </a:pPr>
            <a:r>
              <a:rPr lang="en-US" dirty="0"/>
              <a:t>      </a:t>
            </a:r>
            <a:r>
              <a:rPr lang="en-US" sz="2000" dirty="0"/>
              <a:t>Mosquitoes that carry EEE and   </a:t>
            </a:r>
          </a:p>
          <a:p>
            <a:pPr marL="627063" lvl="2" indent="0">
              <a:spcBef>
                <a:spcPts val="0"/>
              </a:spcBef>
              <a:buNone/>
            </a:pPr>
            <a:r>
              <a:rPr lang="en-US" sz="2000" dirty="0"/>
              <a:t>   </a:t>
            </a:r>
            <a:r>
              <a:rPr lang="en-US" sz="2000" dirty="0" smtClean="0"/>
              <a:t>WNV </a:t>
            </a:r>
            <a:r>
              <a:rPr lang="en-US" sz="2000" dirty="0"/>
              <a:t>are most active in the    </a:t>
            </a:r>
          </a:p>
          <a:p>
            <a:pPr marL="627063" lvl="2" indent="0">
              <a:spcBef>
                <a:spcPts val="0"/>
              </a:spcBef>
              <a:buNone/>
            </a:pPr>
            <a:r>
              <a:rPr lang="en-US" sz="2000" dirty="0"/>
              <a:t>  </a:t>
            </a:r>
            <a:r>
              <a:rPr lang="en-US" sz="2000" dirty="0" smtClean="0"/>
              <a:t> </a:t>
            </a:r>
            <a:r>
              <a:rPr lang="en-US" sz="2000" dirty="0"/>
              <a:t>early morning and evening</a:t>
            </a:r>
          </a:p>
        </p:txBody>
      </p:sp>
    </p:spTree>
    <p:extLst>
      <p:ext uri="{BB962C8B-B14F-4D97-AF65-F5344CB8AC3E}">
        <p14:creationId xmlns:p14="http://schemas.microsoft.com/office/powerpoint/2010/main" val="1958024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Make Your Yard Safer</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8" descr="https://encrypted-tbn2.gstatic.com/images?q=tbn:ANd9GcQ6DHzbCR9EPB9LHDAT9DLVDuI0V355dASYutiK8283jrfwBe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86319"/>
            <a:ext cx="2297218" cy="2297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IL Image 14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08524"/>
            <a:ext cx="1488159" cy="22322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1600200"/>
            <a:ext cx="6400800" cy="2308324"/>
          </a:xfrm>
          <a:prstGeom prst="rect">
            <a:avLst/>
          </a:prstGeom>
        </p:spPr>
        <p:txBody>
          <a:bodyPr wrap="square">
            <a:spAutoFit/>
          </a:bodyPr>
          <a:lstStyle/>
          <a:p>
            <a:pPr>
              <a:lnSpc>
                <a:spcPct val="90000"/>
              </a:lnSpc>
            </a:pPr>
            <a:r>
              <a:rPr lang="en-US" sz="2000" dirty="0" smtClean="0"/>
              <a:t>*Check </a:t>
            </a:r>
            <a:r>
              <a:rPr lang="en-US" sz="2000" dirty="0"/>
              <a:t>door and window screens to make sure there are no tears in </a:t>
            </a:r>
            <a:r>
              <a:rPr lang="en-US" sz="2000" dirty="0" smtClean="0"/>
              <a:t>them</a:t>
            </a:r>
          </a:p>
          <a:p>
            <a:pPr>
              <a:lnSpc>
                <a:spcPct val="90000"/>
              </a:lnSpc>
            </a:pPr>
            <a:endParaRPr lang="en-US" sz="2000" dirty="0"/>
          </a:p>
          <a:p>
            <a:pPr>
              <a:lnSpc>
                <a:spcPct val="90000"/>
              </a:lnSpc>
            </a:pPr>
            <a:r>
              <a:rPr lang="en-US" sz="2000" dirty="0" smtClean="0"/>
              <a:t>*Dispose </a:t>
            </a:r>
            <a:r>
              <a:rPr lang="en-US" sz="2000" dirty="0"/>
              <a:t>of old tires, cans, bottles and other  containers left outside that hold </a:t>
            </a:r>
            <a:r>
              <a:rPr lang="en-US" sz="2000" dirty="0" smtClean="0"/>
              <a:t>water</a:t>
            </a:r>
          </a:p>
          <a:p>
            <a:pPr>
              <a:lnSpc>
                <a:spcPct val="90000"/>
              </a:lnSpc>
            </a:pPr>
            <a:endParaRPr lang="en-US" sz="2000" dirty="0"/>
          </a:p>
          <a:p>
            <a:pPr>
              <a:lnSpc>
                <a:spcPct val="90000"/>
              </a:lnSpc>
            </a:pPr>
            <a:r>
              <a:rPr lang="en-US" sz="2000" dirty="0" smtClean="0"/>
              <a:t>*Drain </a:t>
            </a:r>
            <a:r>
              <a:rPr lang="en-US" sz="2000" dirty="0"/>
              <a:t>water from gutters, flower pots, pet bowls and wading pools</a:t>
            </a:r>
          </a:p>
        </p:txBody>
      </p:sp>
    </p:spTree>
    <p:extLst>
      <p:ext uri="{BB962C8B-B14F-4D97-AF65-F5344CB8AC3E}">
        <p14:creationId xmlns:p14="http://schemas.microsoft.com/office/powerpoint/2010/main" val="137152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Maine Center for Disease Control and Prevention</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11125"/>
            <a:ext cx="5310187"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3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fontScale="92500" lnSpcReduction="10000"/>
          </a:bodyPr>
          <a:lstStyle/>
          <a:p>
            <a:pPr marL="0" indent="0" algn="ctr">
              <a:spcBef>
                <a:spcPts val="0"/>
              </a:spcBef>
              <a:buNone/>
            </a:pPr>
            <a:endParaRPr lang="en-US" sz="3100" b="1" dirty="0" smtClean="0">
              <a:latin typeface="Times New Roman" panose="02020603050405020304" pitchFamily="18" charset="0"/>
              <a:cs typeface="Times New Roman" panose="02020603050405020304" pitchFamily="18" charset="0"/>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CDC disease reporting and consultation line: </a:t>
            </a:r>
            <a:r>
              <a:rPr lang="en-US" sz="2200" dirty="0" smtClean="0">
                <a:solidFill>
                  <a:srgbClr val="073E87"/>
                </a:solidFill>
                <a:latin typeface="Candara"/>
              </a:rPr>
              <a:t>1-800-821-5821 </a:t>
            </a:r>
            <a:r>
              <a:rPr lang="en-US" sz="2200" dirty="0">
                <a:solidFill>
                  <a:srgbClr val="073E87"/>
                </a:solidFill>
                <a:latin typeface="Candara"/>
                <a:hlinkClick r:id="rId3"/>
              </a:rPr>
              <a:t>Disease.reporting@maine.gov</a:t>
            </a:r>
            <a:endParaRPr lang="en-US" sz="2200" dirty="0">
              <a:solidFill>
                <a:srgbClr val="073E87"/>
              </a:solidFill>
              <a:latin typeface="Candara"/>
            </a:endParaRP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CDC Vector-Borne Disease Website: </a:t>
            </a:r>
            <a:r>
              <a:rPr lang="en-US" sz="2200" dirty="0" smtClean="0">
                <a:solidFill>
                  <a:srgbClr val="073E87"/>
                </a:solidFill>
                <a:latin typeface="Candara"/>
              </a:rPr>
              <a:t>    </a:t>
            </a:r>
            <a:r>
              <a:rPr lang="en-US" sz="2200" dirty="0" smtClean="0">
                <a:solidFill>
                  <a:srgbClr val="073E87"/>
                </a:solidFill>
                <a:latin typeface="Candara"/>
                <a:hlinkClick r:id="rId4"/>
              </a:rPr>
              <a:t>www.maine.gov/dhhs/mecdc/infectious-disease/epi/vector-borne/index.shtml</a:t>
            </a:r>
            <a:r>
              <a:rPr lang="en-US" sz="2200" dirty="0" smtClean="0">
                <a:solidFill>
                  <a:srgbClr val="073E87"/>
                </a:solidFill>
                <a:latin typeface="Candara"/>
              </a:rPr>
              <a:t> </a:t>
            </a:r>
            <a:endParaRPr lang="en-US" sz="2200" dirty="0">
              <a:solidFill>
                <a:srgbClr val="073E87"/>
              </a:solidFill>
              <a:latin typeface="Candara"/>
            </a:endParaRP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smtClean="0">
                <a:solidFill>
                  <a:srgbClr val="073E87"/>
                </a:solidFill>
                <a:latin typeface="Candara"/>
              </a:rPr>
              <a:t>*  Maine </a:t>
            </a:r>
            <a:r>
              <a:rPr lang="en-US" sz="2200" dirty="0">
                <a:solidFill>
                  <a:srgbClr val="073E87"/>
                </a:solidFill>
                <a:latin typeface="Candara"/>
              </a:rPr>
              <a:t>Medical Center Research Institute – </a:t>
            </a:r>
            <a:r>
              <a:rPr lang="en-US" sz="2200" dirty="0" smtClean="0">
                <a:solidFill>
                  <a:srgbClr val="073E87"/>
                </a:solidFill>
                <a:latin typeface="Candara"/>
              </a:rPr>
              <a:t>Vector-borne Disease </a:t>
            </a:r>
            <a:r>
              <a:rPr lang="en-US" sz="2200" dirty="0">
                <a:solidFill>
                  <a:srgbClr val="073E87"/>
                </a:solidFill>
                <a:latin typeface="Candara"/>
              </a:rPr>
              <a:t>Lab: </a:t>
            </a:r>
            <a:endParaRPr lang="en-US" sz="2200" dirty="0" smtClean="0">
              <a:solidFill>
                <a:srgbClr val="073E87"/>
              </a:solidFill>
              <a:latin typeface="Candara"/>
            </a:endParaRPr>
          </a:p>
          <a:p>
            <a:pPr marL="0" lvl="0" indent="0">
              <a:buClr>
                <a:srgbClr val="31B6FD"/>
              </a:buClr>
              <a:buSzPct val="100000"/>
              <a:buNone/>
            </a:pPr>
            <a:r>
              <a:rPr lang="en-US" sz="2200" dirty="0">
                <a:solidFill>
                  <a:srgbClr val="073E87"/>
                </a:solidFill>
                <a:latin typeface="Candara"/>
              </a:rPr>
              <a:t> </a:t>
            </a:r>
            <a:r>
              <a:rPr lang="en-US" sz="2200" dirty="0" smtClean="0">
                <a:solidFill>
                  <a:srgbClr val="073E87"/>
                </a:solidFill>
                <a:latin typeface="Candara"/>
              </a:rPr>
              <a:t>    207-662-7142</a:t>
            </a:r>
            <a:endParaRPr lang="en-US" sz="2200" dirty="0">
              <a:solidFill>
                <a:srgbClr val="073E87"/>
              </a:solidFill>
              <a:latin typeface="Candara"/>
            </a:endParaRPr>
          </a:p>
          <a:p>
            <a:pPr marL="0" indent="0">
              <a:buNone/>
            </a:pPr>
            <a:endParaRPr lang="en-US" b="1" dirty="0"/>
          </a:p>
          <a:p>
            <a:pPr marL="0" indent="0">
              <a:buNone/>
            </a:pPr>
            <a:endParaRPr lang="en-US" b="1" dirty="0" smtClean="0"/>
          </a:p>
        </p:txBody>
      </p:sp>
      <p:sp>
        <p:nvSpPr>
          <p:cNvPr id="2" name="Footer Placeholder 1"/>
          <p:cNvSpPr>
            <a:spLocks noGrp="1"/>
          </p:cNvSpPr>
          <p:nvPr>
            <p:ph type="ftr" sz="quarter" idx="11"/>
          </p:nvPr>
        </p:nvSpPr>
        <p:spPr>
          <a:xfrm>
            <a:off x="3352800" y="6320637"/>
            <a:ext cx="3352800" cy="365125"/>
          </a:xfrm>
        </p:spPr>
        <p:txBody>
          <a:bodyPr/>
          <a:lstStyle/>
          <a:p>
            <a:r>
              <a:rPr lang="en-US" dirty="0" smtClean="0"/>
              <a:t>Maine Center for Disease Control and Prevention</a:t>
            </a:r>
            <a:endParaRPr lang="en-US" dirty="0"/>
          </a:p>
        </p:txBody>
      </p:sp>
      <p:pic>
        <p:nvPicPr>
          <p:cNvPr id="6" name="Picture 5"/>
          <p:cNvPicPr>
            <a:picLocks noChangeAspect="1"/>
          </p:cNvPicPr>
          <p:nvPr/>
        </p:nvPicPr>
        <p:blipFill>
          <a:blip r:embed="rId5"/>
          <a:stretch>
            <a:fillRect/>
          </a:stretch>
        </p:blipFill>
        <p:spPr>
          <a:xfrm>
            <a:off x="0" y="5669280"/>
            <a:ext cx="3047343" cy="1188720"/>
          </a:xfrm>
          <a:prstGeom prst="rect">
            <a:avLst/>
          </a:prstGeom>
        </p:spPr>
      </p:pic>
      <p:pic>
        <p:nvPicPr>
          <p:cNvPr id="8" name="Picture 2" descr="C:\Users\Jeff.Caulfield\AppData\Local\Microsoft\Windows\Temporary Internet Files\Content.Outlook\J1YXC8IQ\epi_graphic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5841518"/>
            <a:ext cx="1828800" cy="844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76200"/>
            <a:ext cx="4648200" cy="769441"/>
          </a:xfrm>
          <a:prstGeom prst="rect">
            <a:avLst/>
          </a:prstGeom>
          <a:noFill/>
        </p:spPr>
        <p:txBody>
          <a:bodyPr wrap="square" rtlCol="0">
            <a:spAutoFit/>
          </a:bodyPr>
          <a:lstStyle/>
          <a:p>
            <a:r>
              <a:rPr lang="en-US" sz="4400" dirty="0" smtClean="0">
                <a:latin typeface="Candara" panose="020E0502030303020204" pitchFamily="34" charset="0"/>
              </a:rPr>
              <a:t>Questions?</a:t>
            </a:r>
            <a:endParaRPr lang="en-US" sz="4400" dirty="0">
              <a:latin typeface="Candara" panose="020E0502030303020204" pitchFamily="34" charset="0"/>
            </a:endParaRPr>
          </a:p>
        </p:txBody>
      </p:sp>
    </p:spTree>
    <p:extLst>
      <p:ext uri="{BB962C8B-B14F-4D97-AF65-F5344CB8AC3E}">
        <p14:creationId xmlns:p14="http://schemas.microsoft.com/office/powerpoint/2010/main" val="265645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Mosquitoes</a:t>
            </a:r>
            <a:endParaRPr lang="en-US" dirty="0"/>
          </a:p>
        </p:txBody>
      </p:sp>
      <p:sp>
        <p:nvSpPr>
          <p:cNvPr id="3" name="Content Placeholder 2"/>
          <p:cNvSpPr>
            <a:spLocks noGrp="1"/>
          </p:cNvSpPr>
          <p:nvPr>
            <p:ph idx="1"/>
          </p:nvPr>
        </p:nvSpPr>
        <p:spPr/>
        <p:txBody>
          <a:bodyPr>
            <a:normAutofit/>
          </a:bodyPr>
          <a:lstStyle/>
          <a:p>
            <a:r>
              <a:rPr lang="en-US" sz="2400" dirty="0"/>
              <a:t>What do mosquitoes look like?</a:t>
            </a:r>
          </a:p>
          <a:p>
            <a:r>
              <a:rPr lang="en-US" sz="2400" dirty="0"/>
              <a:t>Where do mosquitoes live?</a:t>
            </a:r>
          </a:p>
          <a:p>
            <a:r>
              <a:rPr lang="en-US" sz="2400" dirty="0"/>
              <a:t>Can mosquitoes carry diseases?</a:t>
            </a:r>
          </a:p>
          <a:p>
            <a:r>
              <a:rPr lang="en-US" sz="2400" dirty="0"/>
              <a:t>What can happen if a disease-carrying mosquito bites me?</a:t>
            </a:r>
          </a:p>
          <a:p>
            <a:r>
              <a:rPr lang="en-US" sz="2400" dirty="0"/>
              <a:t>How can I prevent a mosquito from biting me?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spTree>
    <p:extLst>
      <p:ext uri="{BB962C8B-B14F-4D97-AF65-F5344CB8AC3E}">
        <p14:creationId xmlns:p14="http://schemas.microsoft.com/office/powerpoint/2010/main" val="62946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mosquitoes look like?</a:t>
            </a: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sp>
        <p:nvSpPr>
          <p:cNvPr id="5" name="Content Placeholder 2"/>
          <p:cNvSpPr txBox="1">
            <a:spLocks/>
          </p:cNvSpPr>
          <p:nvPr/>
        </p:nvSpPr>
        <p:spPr>
          <a:xfrm>
            <a:off x="457200" y="1143000"/>
            <a:ext cx="8049492"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dirty="0" smtClean="0"/>
              <a:t>In Maine, there are many different kinds of mosquitoes</a:t>
            </a:r>
            <a:endParaRPr lang="en-US" sz="22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838" y="2438400"/>
            <a:ext cx="5351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5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Life Cycle</a:t>
            </a:r>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90" y="1385916"/>
            <a:ext cx="3068348" cy="229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5"/>
          <p:cNvSpPr/>
          <p:nvPr/>
        </p:nvSpPr>
        <p:spPr>
          <a:xfrm rot="10800000">
            <a:off x="1269768" y="2636308"/>
            <a:ext cx="1131744" cy="1044564"/>
          </a:xfrm>
          <a:prstGeom prst="bentUpArrow">
            <a:avLst>
              <a:gd name="adj1" fmla="val 23289"/>
              <a:gd name="adj2" fmla="val 25000"/>
              <a:gd name="adj3" fmla="val 23289"/>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191000"/>
            <a:ext cx="28098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310039" y="5054742"/>
            <a:ext cx="804761"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4191000"/>
            <a:ext cx="13811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5504004" y="5054742"/>
            <a:ext cx="820596"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50" y="4191000"/>
            <a:ext cx="2457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ent-Up Arrow 11"/>
          <p:cNvSpPr/>
          <p:nvPr/>
        </p:nvSpPr>
        <p:spPr>
          <a:xfrm rot="16200000">
            <a:off x="6701831" y="2670770"/>
            <a:ext cx="1131744" cy="971806"/>
          </a:xfrm>
          <a:prstGeom prst="bentUp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404538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Where do mosquitoes live?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308350" cy="44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2345561"/>
            <a:ext cx="4572000" cy="2769989"/>
          </a:xfrm>
          <a:prstGeom prst="rect">
            <a:avLst/>
          </a:prstGeom>
        </p:spPr>
        <p:txBody>
          <a:bodyPr>
            <a:spAutoFit/>
          </a:bodyPr>
          <a:lstStyle/>
          <a:p>
            <a:pPr lvl="0"/>
            <a:r>
              <a:rPr lang="en-US" sz="2200" dirty="0"/>
              <a:t>Some mosquitoes like bogs and swamps with: </a:t>
            </a:r>
          </a:p>
          <a:p>
            <a:pPr lvl="1">
              <a:buFont typeface="Candara" panose="020E0502030303020204" pitchFamily="34" charset="0"/>
              <a:buChar char="*"/>
            </a:pPr>
            <a:r>
              <a:rPr lang="en-US" sz="2200" dirty="0"/>
              <a:t>Different kinds of plants</a:t>
            </a:r>
          </a:p>
          <a:p>
            <a:pPr lvl="1">
              <a:buFont typeface="Candara" panose="020E0502030303020204" pitchFamily="34" charset="0"/>
              <a:buChar char="*"/>
            </a:pPr>
            <a:r>
              <a:rPr lang="en-US" sz="2200" dirty="0"/>
              <a:t>Clear or tea colored water </a:t>
            </a:r>
          </a:p>
          <a:p>
            <a:pPr lvl="1">
              <a:buFont typeface="Candara" panose="020E0502030303020204" pitchFamily="34" charset="0"/>
              <a:buChar char="*"/>
            </a:pPr>
            <a:endParaRPr lang="en-US" sz="2000" dirty="0"/>
          </a:p>
          <a:p>
            <a:pPr lvl="0"/>
            <a:r>
              <a:rPr lang="en-US" sz="2200" dirty="0"/>
              <a:t>This is the favored habitat for  mosquitoes carrying Eastern equine encephalitis (EEE) virus</a:t>
            </a:r>
          </a:p>
        </p:txBody>
      </p:sp>
    </p:spTree>
    <p:extLst>
      <p:ext uri="{BB962C8B-B14F-4D97-AF65-F5344CB8AC3E}">
        <p14:creationId xmlns:p14="http://schemas.microsoft.com/office/powerpoint/2010/main" val="11247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FFFFFF"/>
                </a:solidFill>
                <a:latin typeface="Candara"/>
              </a:rPr>
              <a:t>       Other </a:t>
            </a:r>
            <a:r>
              <a:rPr lang="en-US" sz="4000" dirty="0">
                <a:solidFill>
                  <a:srgbClr val="FFFFFF"/>
                </a:solidFill>
                <a:latin typeface="Candara"/>
              </a:rPr>
              <a:t>Mosquito Habitats</a:t>
            </a: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056" y="2038350"/>
            <a:ext cx="575834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76676"/>
            <a:ext cx="3429000" cy="25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 y="1447800"/>
            <a:ext cx="4572000" cy="4185761"/>
          </a:xfrm>
          <a:prstGeom prst="rect">
            <a:avLst/>
          </a:prstGeom>
        </p:spPr>
        <p:txBody>
          <a:bodyPr>
            <a:spAutoFit/>
          </a:bodyPr>
          <a:lstStyle/>
          <a:p>
            <a:r>
              <a:rPr lang="en-US" sz="2200" dirty="0"/>
              <a:t>Some mosquitoes like:</a:t>
            </a:r>
          </a:p>
          <a:p>
            <a:r>
              <a:rPr lang="en-US" sz="2200" dirty="0"/>
              <a:t>Artificial containers </a:t>
            </a:r>
          </a:p>
          <a:p>
            <a:pPr lvl="1"/>
            <a:r>
              <a:rPr lang="en-US" sz="2000" dirty="0"/>
              <a:t>Catch basins </a:t>
            </a:r>
          </a:p>
          <a:p>
            <a:pPr lvl="1"/>
            <a:r>
              <a:rPr lang="en-US" sz="2000" dirty="0"/>
              <a:t>Flower pots </a:t>
            </a:r>
          </a:p>
          <a:p>
            <a:pPr lvl="1"/>
            <a:r>
              <a:rPr lang="en-US" sz="2000" dirty="0"/>
              <a:t>Discarded tires </a:t>
            </a:r>
          </a:p>
          <a:p>
            <a:endParaRPr lang="en-US" sz="1000" dirty="0"/>
          </a:p>
          <a:p>
            <a:r>
              <a:rPr lang="en-US" sz="2200" dirty="0"/>
              <a:t>Stagnant (motionless) </a:t>
            </a:r>
          </a:p>
          <a:p>
            <a:r>
              <a:rPr lang="en-US" sz="2200" dirty="0"/>
              <a:t>     temporary pools </a:t>
            </a:r>
          </a:p>
          <a:p>
            <a:endParaRPr lang="en-US" sz="1000" dirty="0"/>
          </a:p>
          <a:p>
            <a:r>
              <a:rPr lang="en-US" sz="2200" dirty="0"/>
              <a:t>Holes in trees </a:t>
            </a:r>
          </a:p>
          <a:p>
            <a:endParaRPr lang="en-US" sz="1000" dirty="0"/>
          </a:p>
          <a:p>
            <a:r>
              <a:rPr lang="en-US" sz="2200" dirty="0"/>
              <a:t>These are the favored habitats for     mosquitoes carrying West Nile Virus 			(WNV)</a:t>
            </a:r>
          </a:p>
        </p:txBody>
      </p:sp>
    </p:spTree>
    <p:extLst>
      <p:ext uri="{BB962C8B-B14F-4D97-AF65-F5344CB8AC3E}">
        <p14:creationId xmlns:p14="http://schemas.microsoft.com/office/powerpoint/2010/main" val="25346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Mosquitos Need Water</a:t>
            </a:r>
            <a:endParaRPr lang="en-US" dirty="0"/>
          </a:p>
        </p:txBody>
      </p:sp>
      <p:sp>
        <p:nvSpPr>
          <p:cNvPr id="3" name="Content Placeholder 2"/>
          <p:cNvSpPr>
            <a:spLocks noGrp="1"/>
          </p:cNvSpPr>
          <p:nvPr>
            <p:ph idx="1"/>
          </p:nvPr>
        </p:nvSpPr>
        <p:spPr>
          <a:xfrm>
            <a:off x="1905000" y="1828800"/>
            <a:ext cx="6096000" cy="2057400"/>
          </a:xfrm>
        </p:spPr>
        <p:txBody>
          <a:bodyPr/>
          <a:lstStyle/>
          <a:p>
            <a:r>
              <a:rPr lang="en-US" dirty="0" smtClean="0"/>
              <a:t>Regardless of the type of mosquito…all mosquitos need water in order to reproduce</a:t>
            </a:r>
            <a:endParaRPr lang="en-US" dirty="0"/>
          </a:p>
        </p:txBody>
      </p:sp>
      <p:sp>
        <p:nvSpPr>
          <p:cNvPr id="4" name="Footer Placeholder 3"/>
          <p:cNvSpPr>
            <a:spLocks noGrp="1"/>
          </p:cNvSpPr>
          <p:nvPr>
            <p:ph type="ftr" sz="quarter" idx="11"/>
          </p:nvPr>
        </p:nvSpPr>
        <p:spPr/>
        <p:txBody>
          <a:bodyPr/>
          <a:lstStyle/>
          <a:p>
            <a:r>
              <a:rPr lang="en-US" smtClean="0"/>
              <a:t>Maine Center for Disease Control and Prevention</a:t>
            </a:r>
            <a:endParaRPr lang="en-US" dirty="0" smtClean="0"/>
          </a:p>
        </p:txBody>
      </p:sp>
      <p:pic>
        <p:nvPicPr>
          <p:cNvPr id="1026" name="Picture 2" descr="http://www.hww.ca/assets/images/insects/mosquito/mosquito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98900"/>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2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Mosquitoes and People</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5418955" y="1828800"/>
            <a:ext cx="2513830" cy="430887"/>
          </a:xfrm>
          <a:prstGeom prst="rect">
            <a:avLst/>
          </a:prstGeom>
        </p:spPr>
        <p:txBody>
          <a:bodyPr wrap="none">
            <a:spAutoFit/>
          </a:bodyPr>
          <a:lstStyle/>
          <a:p>
            <a:pPr lvl="0"/>
            <a:r>
              <a:rPr lang="en-US" sz="2200" dirty="0">
                <a:solidFill>
                  <a:prstClr val="black"/>
                </a:solidFill>
                <a:latin typeface="Candara"/>
              </a:rPr>
              <a:t>Far: Carbon Dioxide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44243"/>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2595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880" y="2595561"/>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920" y="2312984"/>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955920"/>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255957"/>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8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43375"/>
            <a:ext cx="25908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99555" y="4876800"/>
            <a:ext cx="3496470" cy="430887"/>
          </a:xfrm>
          <a:prstGeom prst="rect">
            <a:avLst/>
          </a:prstGeom>
        </p:spPr>
        <p:txBody>
          <a:bodyPr wrap="none">
            <a:spAutoFit/>
          </a:bodyPr>
          <a:lstStyle/>
          <a:p>
            <a:pPr lvl="0"/>
            <a:r>
              <a:rPr lang="en-US" sz="2200" dirty="0">
                <a:solidFill>
                  <a:prstClr val="black"/>
                </a:solidFill>
                <a:latin typeface="Candara"/>
              </a:rPr>
              <a:t>Near: Heat, Moisture, Vision</a:t>
            </a:r>
          </a:p>
        </p:txBody>
      </p:sp>
    </p:spTree>
    <p:extLst>
      <p:ext uri="{BB962C8B-B14F-4D97-AF65-F5344CB8AC3E}">
        <p14:creationId xmlns:p14="http://schemas.microsoft.com/office/powerpoint/2010/main" val="305555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Can mosquitoes carry diseases?</a:t>
            </a:r>
            <a:endParaRPr lang="en-US" dirty="0"/>
          </a:p>
        </p:txBody>
      </p:sp>
      <p:sp>
        <p:nvSpPr>
          <p:cNvPr id="3" name="Footer Placeholder 2"/>
          <p:cNvSpPr>
            <a:spLocks noGrp="1"/>
          </p:cNvSpPr>
          <p:nvPr>
            <p:ph type="ftr" sz="quarter" idx="11"/>
          </p:nvPr>
        </p:nvSpPr>
        <p:spPr/>
        <p:txBody>
          <a:bodyPr/>
          <a:lstStyle/>
          <a:p>
            <a:r>
              <a:rPr lang="en-US" smtClean="0"/>
              <a:t>Maine Center for Disease Control and Prevention</a:t>
            </a:r>
            <a:endParaRPr lang="en-US" dirty="0" smtClean="0"/>
          </a:p>
        </p:txBody>
      </p:sp>
      <p:sp>
        <p:nvSpPr>
          <p:cNvPr id="4" name="Rectangle 3"/>
          <p:cNvSpPr/>
          <p:nvPr/>
        </p:nvSpPr>
        <p:spPr>
          <a:xfrm>
            <a:off x="1066800" y="1981200"/>
            <a:ext cx="7239000" cy="769441"/>
          </a:xfrm>
          <a:prstGeom prst="rect">
            <a:avLst/>
          </a:prstGeom>
        </p:spPr>
        <p:txBody>
          <a:bodyPr wrap="square">
            <a:spAutoFit/>
          </a:bodyPr>
          <a:lstStyle/>
          <a:p>
            <a:r>
              <a:rPr lang="en-US" sz="2200" b="1" dirty="0"/>
              <a:t>YES. </a:t>
            </a:r>
            <a:r>
              <a:rPr lang="en-US" sz="2200" b="1" dirty="0" smtClean="0"/>
              <a:t>Two </a:t>
            </a:r>
            <a:r>
              <a:rPr lang="en-US" sz="2200" b="1" dirty="0"/>
              <a:t>of the most common diseases in Maine are:</a:t>
            </a:r>
          </a:p>
          <a:p>
            <a:endParaRPr lang="en-US" sz="2200" b="1" dirty="0"/>
          </a:p>
        </p:txBody>
      </p:sp>
      <p:sp>
        <p:nvSpPr>
          <p:cNvPr id="5" name="TextBox 4"/>
          <p:cNvSpPr txBox="1"/>
          <p:nvPr/>
        </p:nvSpPr>
        <p:spPr>
          <a:xfrm>
            <a:off x="1066800" y="2750641"/>
            <a:ext cx="6553200" cy="1292662"/>
          </a:xfrm>
          <a:prstGeom prst="rect">
            <a:avLst/>
          </a:prstGeom>
          <a:noFill/>
        </p:spPr>
        <p:txBody>
          <a:bodyPr wrap="square" rtlCol="0">
            <a:spAutoFit/>
          </a:bodyPr>
          <a:lstStyle/>
          <a:p>
            <a:r>
              <a:rPr lang="en-US" sz="2000" b="1" dirty="0"/>
              <a:t>Eastern Equine Encephalitis (EEE) virus</a:t>
            </a:r>
          </a:p>
          <a:p>
            <a:r>
              <a:rPr lang="en-US" sz="2000" dirty="0"/>
              <a:t>One of the most serious mosquito-borne diseases in the United States </a:t>
            </a:r>
          </a:p>
          <a:p>
            <a:endParaRPr lang="en-US" dirty="0"/>
          </a:p>
        </p:txBody>
      </p:sp>
      <p:sp>
        <p:nvSpPr>
          <p:cNvPr id="6" name="TextBox 5"/>
          <p:cNvSpPr txBox="1"/>
          <p:nvPr/>
        </p:nvSpPr>
        <p:spPr>
          <a:xfrm>
            <a:off x="1066800" y="3810000"/>
            <a:ext cx="6553200" cy="707886"/>
          </a:xfrm>
          <a:prstGeom prst="rect">
            <a:avLst/>
          </a:prstGeom>
          <a:noFill/>
        </p:spPr>
        <p:txBody>
          <a:bodyPr wrap="square" rtlCol="0">
            <a:spAutoFit/>
          </a:bodyPr>
          <a:lstStyle/>
          <a:p>
            <a:r>
              <a:rPr lang="en-US" sz="2000" b="1" dirty="0"/>
              <a:t>West Nile Virus (WNV)</a:t>
            </a:r>
          </a:p>
          <a:p>
            <a:r>
              <a:rPr lang="en-US" sz="2000" dirty="0"/>
              <a:t>Occurs throughout the United States </a:t>
            </a:r>
          </a:p>
        </p:txBody>
      </p:sp>
    </p:spTree>
    <p:extLst>
      <p:ext uri="{BB962C8B-B14F-4D97-AF65-F5344CB8AC3E}">
        <p14:creationId xmlns:p14="http://schemas.microsoft.com/office/powerpoint/2010/main" val="356061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7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anim calcmode="lin" valueType="num">
                                      <p:cBhvr>
                                        <p:cTn id="22" dur="3000" fill="hold"/>
                                        <p:tgtEl>
                                          <p:spTgt spid="6"/>
                                        </p:tgtEl>
                                        <p:attrNameLst>
                                          <p:attrName>ppt_x</p:attrName>
                                        </p:attrNameLst>
                                      </p:cBhvr>
                                      <p:tavLst>
                                        <p:tav tm="0">
                                          <p:val>
                                            <p:strVal val="#ppt_x"/>
                                          </p:val>
                                        </p:tav>
                                        <p:tav tm="100000">
                                          <p:val>
                                            <p:strVal val="#ppt_x"/>
                                          </p:val>
                                        </p:tav>
                                      </p:tavLst>
                                    </p:anim>
                                    <p:anim calcmode="lin" valueType="num">
                                      <p:cBhvr>
                                        <p:cTn id="23"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Maine CDC ID Ep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2210</Words>
  <Application>Microsoft Office PowerPoint</Application>
  <PresentationFormat>On-screen Show (4:3)</PresentationFormat>
  <Paragraphs>212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Maine CDC ID Epi Template</vt:lpstr>
      <vt:lpstr> Fight the Bite!</vt:lpstr>
      <vt:lpstr>…Mosquitoes</vt:lpstr>
      <vt:lpstr>What do mosquitoes look like?</vt:lpstr>
      <vt:lpstr>Mosquito Life Cycle</vt:lpstr>
      <vt:lpstr>Where do mosquitoes live?</vt:lpstr>
      <vt:lpstr>       Other Mosquito Habitats</vt:lpstr>
      <vt:lpstr>Mosquitos Need Water</vt:lpstr>
      <vt:lpstr>Mosquitoes and People</vt:lpstr>
      <vt:lpstr>Can mosquitoes carry diseases?</vt:lpstr>
      <vt:lpstr>EEE and WNV Transmission Cycle</vt:lpstr>
      <vt:lpstr>What can happen if a disease-carrying mosquito bites me?</vt:lpstr>
      <vt:lpstr>PowerPoint Presentation</vt:lpstr>
      <vt:lpstr>How can I protect myself?</vt:lpstr>
      <vt:lpstr>Make Your Yard Safer</vt:lpstr>
      <vt:lpstr>PowerPoint Presentation</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the Bite!</dc:title>
  <dc:creator>Robinson, Sara</dc:creator>
  <cp:lastModifiedBy>Peranzi, Catie</cp:lastModifiedBy>
  <cp:revision>22</cp:revision>
  <cp:lastPrinted>2015-04-30T14:04:41Z</cp:lastPrinted>
  <dcterms:created xsi:type="dcterms:W3CDTF">2015-11-06T15:07:04Z</dcterms:created>
  <dcterms:modified xsi:type="dcterms:W3CDTF">2017-04-18T14:46:58Z</dcterms:modified>
</cp:coreProperties>
</file>