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handoutMasterIdLst>
    <p:handoutMasterId r:id="rId24"/>
  </p:handoutMasterIdLst>
  <p:sldIdLst>
    <p:sldId id="257" r:id="rId2"/>
    <p:sldId id="269" r:id="rId3"/>
    <p:sldId id="270" r:id="rId4"/>
    <p:sldId id="272" r:id="rId5"/>
    <p:sldId id="271" r:id="rId6"/>
    <p:sldId id="273" r:id="rId7"/>
    <p:sldId id="274" r:id="rId8"/>
    <p:sldId id="275" r:id="rId9"/>
    <p:sldId id="276" r:id="rId10"/>
    <p:sldId id="277" r:id="rId11"/>
    <p:sldId id="279" r:id="rId12"/>
    <p:sldId id="280" r:id="rId13"/>
    <p:sldId id="281" r:id="rId14"/>
    <p:sldId id="287" r:id="rId15"/>
    <p:sldId id="282" r:id="rId16"/>
    <p:sldId id="283" r:id="rId17"/>
    <p:sldId id="284" r:id="rId18"/>
    <p:sldId id="278" r:id="rId19"/>
    <p:sldId id="285" r:id="rId20"/>
    <p:sldId id="288" r:id="rId21"/>
    <p:sldId id="267"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2" autoAdjust="0"/>
    <p:restoredTop sz="62946" autoAdjust="0"/>
  </p:normalViewPr>
  <p:slideViewPr>
    <p:cSldViewPr>
      <p:cViewPr>
        <p:scale>
          <a:sx n="80" d="100"/>
          <a:sy n="80" d="100"/>
        </p:scale>
        <p:origin x="-1290" y="870"/>
      </p:cViewPr>
      <p:guideLst>
        <p:guide orient="horz" pos="2160"/>
        <p:guide pos="2880"/>
      </p:guideLst>
    </p:cSldViewPr>
  </p:slideViewPr>
  <p:outlineViewPr>
    <p:cViewPr>
      <p:scale>
        <a:sx n="33" d="100"/>
        <a:sy n="33" d="100"/>
      </p:scale>
      <p:origin x="0" y="11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CFD76A7-59D2-4195-9B1D-AAD6D9FF6802}" type="datetimeFigureOut">
              <a:rPr lang="en-US" smtClean="0"/>
              <a:t>4/23/2018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2054341-5499-4B96-92EC-FB30E8B82AB4}" type="slidenum">
              <a:rPr lang="en-US" smtClean="0"/>
              <a:t>‹#›</a:t>
            </a:fld>
            <a:endParaRPr lang="en-US"/>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C925246-0DF8-42B4-8844-7CB090C4107A}" type="datetimeFigureOut">
              <a:rPr lang="en-US" smtClean="0"/>
              <a:t>4/23/2018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910F91F-2413-4B17-A2A4-E081FA6F39B7}" type="slidenum">
              <a:rPr lang="en-US" smtClean="0"/>
              <a:t>‹#›</a:t>
            </a:fld>
            <a:endParaRPr lang="en-US" dirty="0"/>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fpub.epa.gov/oppref/insec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(Approximately 20 minutes)</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a:t>
            </a:fld>
            <a:endParaRPr lang="en-US" dirty="0"/>
          </a:p>
        </p:txBody>
      </p:sp>
    </p:spTree>
    <p:extLst>
      <p:ext uri="{BB962C8B-B14F-4D97-AF65-F5344CB8AC3E}">
        <p14:creationId xmlns:p14="http://schemas.microsoft.com/office/powerpoint/2010/main" val="4166597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Ticks cannot jump or fly so they will wait on grasses and shrubs for a person or animal to brush up against them. They grab onto clothing or fur when someone walks by (like a hitchhiker). Once the tick is on your body, it will crawl around to find a good place to feed.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10</a:t>
            </a:fld>
            <a:endParaRPr lang="en-US" dirty="0"/>
          </a:p>
        </p:txBody>
      </p:sp>
    </p:spTree>
    <p:extLst>
      <p:ext uri="{BB962C8B-B14F-4D97-AF65-F5344CB8AC3E}">
        <p14:creationId xmlns:p14="http://schemas.microsoft.com/office/powerpoint/2010/main" val="166486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Different ticks can transmit different germs and some ticks, such as the deer tick, can carry more than one disease-causing germ.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Maine ticks can cause:</a:t>
            </a:r>
            <a:r>
              <a:rPr lang="en-US" sz="1200" b="1" kern="1200" dirty="0" smtClean="0">
                <a:solidFill>
                  <a:schemeClr val="tx1"/>
                </a:solidFill>
                <a:effectLst/>
                <a:latin typeface="+mn-lt"/>
                <a:ea typeface="+mn-ea"/>
                <a:cs typeface="+mn-cs"/>
              </a:rPr>
              <a:t> Lyme disease</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Anaplasmosis</a:t>
            </a:r>
            <a:r>
              <a:rPr lang="en-US" sz="1200" kern="1200" dirty="0" smtClean="0">
                <a:solidFill>
                  <a:schemeClr val="tx1"/>
                </a:solidFill>
                <a:effectLst/>
                <a:latin typeface="+mn-lt"/>
                <a:ea typeface="+mn-ea"/>
                <a:cs typeface="+mn-cs"/>
              </a:rPr>
              <a:t> (ANA-PLAZ-MOSIS), </a:t>
            </a:r>
            <a:r>
              <a:rPr lang="en-US" sz="1200" b="1" kern="1200" dirty="0" err="1" smtClean="0">
                <a:solidFill>
                  <a:schemeClr val="tx1"/>
                </a:solidFill>
                <a:effectLst/>
                <a:latin typeface="+mn-lt"/>
                <a:ea typeface="+mn-ea"/>
                <a:cs typeface="+mn-cs"/>
              </a:rPr>
              <a:t>Babesiosis</a:t>
            </a:r>
            <a:r>
              <a:rPr lang="en-US" sz="1200" kern="1200" dirty="0" smtClean="0">
                <a:solidFill>
                  <a:schemeClr val="tx1"/>
                </a:solidFill>
                <a:effectLst/>
                <a:latin typeface="+mn-lt"/>
                <a:ea typeface="+mn-ea"/>
                <a:cs typeface="+mn-cs"/>
              </a:rPr>
              <a:t> (BA-BEEZ-IOSIS), and </a:t>
            </a:r>
            <a:r>
              <a:rPr lang="en-US" sz="1200" b="1" kern="1200" dirty="0" smtClean="0">
                <a:solidFill>
                  <a:schemeClr val="tx1"/>
                </a:solidFill>
                <a:effectLst/>
                <a:latin typeface="+mn-lt"/>
                <a:ea typeface="+mn-ea"/>
                <a:cs typeface="+mn-cs"/>
              </a:rPr>
              <a:t>Powassan</a:t>
            </a:r>
            <a:r>
              <a:rPr lang="en-US" sz="1200" kern="1200" dirty="0" smtClean="0">
                <a:solidFill>
                  <a:schemeClr val="tx1"/>
                </a:solidFill>
                <a:effectLst/>
                <a:latin typeface="+mn-lt"/>
                <a:ea typeface="+mn-ea"/>
                <a:cs typeface="+mn-cs"/>
              </a:rPr>
              <a:t> (PUH-WOSS-AN).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to note two things:</a:t>
            </a:r>
          </a:p>
          <a:p>
            <a:r>
              <a:rPr lang="en-US" sz="1200" kern="1200" dirty="0" smtClean="0">
                <a:solidFill>
                  <a:schemeClr val="tx1"/>
                </a:solidFill>
                <a:effectLst/>
                <a:latin typeface="+mn-lt"/>
                <a:ea typeface="+mn-ea"/>
                <a:cs typeface="+mn-cs"/>
              </a:rPr>
              <a:t>1) Not all types of ticks carry germs that can make you sick, and</a:t>
            </a:r>
          </a:p>
          <a:p>
            <a:r>
              <a:rPr lang="en-US" sz="1200" kern="1200" dirty="0" smtClean="0">
                <a:solidFill>
                  <a:schemeClr val="tx1"/>
                </a:solidFill>
                <a:effectLst/>
                <a:latin typeface="+mn-lt"/>
                <a:ea typeface="+mn-ea"/>
                <a:cs typeface="+mn-cs"/>
              </a:rPr>
              <a:t>2) Not all deer ticks carry the bacteria that causes Lyme disease.</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Lyme disease</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tickborne</a:t>
            </a:r>
            <a:r>
              <a:rPr lang="en-US" sz="1200" kern="1200" dirty="0" smtClean="0">
                <a:solidFill>
                  <a:schemeClr val="tx1"/>
                </a:solidFill>
                <a:effectLst/>
                <a:latin typeface="+mn-lt"/>
                <a:ea typeface="+mn-ea"/>
                <a:cs typeface="+mn-cs"/>
              </a:rPr>
              <a:t> disease caused by the bacterium </a:t>
            </a:r>
            <a:r>
              <a:rPr lang="en-US" sz="1200" i="1" kern="1200" dirty="0" err="1" smtClean="0">
                <a:solidFill>
                  <a:schemeClr val="tx1"/>
                </a:solidFill>
                <a:effectLst/>
                <a:latin typeface="+mn-lt"/>
                <a:ea typeface="+mn-ea"/>
                <a:cs typeface="+mn-cs"/>
              </a:rPr>
              <a:t>Borrelia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burgdorferi</a:t>
            </a:r>
            <a:endParaRPr lang="en-US"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Anaplasmosis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tickborne</a:t>
            </a:r>
            <a:r>
              <a:rPr lang="en-US" sz="1200" kern="1200" dirty="0" smtClean="0">
                <a:solidFill>
                  <a:schemeClr val="tx1"/>
                </a:solidFill>
                <a:effectLst/>
                <a:latin typeface="+mn-lt"/>
                <a:ea typeface="+mn-ea"/>
                <a:cs typeface="+mn-cs"/>
              </a:rPr>
              <a:t> disease caused by the bacterium </a:t>
            </a:r>
            <a:r>
              <a:rPr lang="en-US" sz="1200" i="1" kern="1200" dirty="0" err="1" smtClean="0">
                <a:solidFill>
                  <a:schemeClr val="tx1"/>
                </a:solidFill>
                <a:effectLst/>
                <a:latin typeface="+mn-lt"/>
                <a:ea typeface="+mn-ea"/>
                <a:cs typeface="+mn-cs"/>
              </a:rPr>
              <a:t>Anaplasma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phagocytophilum</a:t>
            </a:r>
            <a:endParaRPr lang="en-US"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Babesiosis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tickborne</a:t>
            </a:r>
            <a:r>
              <a:rPr lang="en-US" sz="1200" kern="1200" dirty="0" smtClean="0">
                <a:solidFill>
                  <a:schemeClr val="tx1"/>
                </a:solidFill>
                <a:effectLst/>
                <a:latin typeface="+mn-lt"/>
                <a:ea typeface="+mn-ea"/>
                <a:cs typeface="+mn-cs"/>
              </a:rPr>
              <a:t> disease caused by the parasite </a:t>
            </a:r>
            <a:r>
              <a:rPr lang="en-US" sz="1200" i="1" kern="1200" dirty="0" err="1" smtClean="0">
                <a:solidFill>
                  <a:schemeClr val="tx1"/>
                </a:solidFill>
                <a:effectLst/>
                <a:latin typeface="+mn-lt"/>
                <a:ea typeface="+mn-ea"/>
                <a:cs typeface="+mn-cs"/>
              </a:rPr>
              <a:t>Babesia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microti</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Powassan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tickborne</a:t>
            </a:r>
            <a:r>
              <a:rPr lang="en-US" sz="1200" kern="1200" dirty="0" smtClean="0">
                <a:solidFill>
                  <a:schemeClr val="tx1"/>
                </a:solidFill>
                <a:effectLst/>
                <a:latin typeface="+mn-lt"/>
                <a:ea typeface="+mn-ea"/>
                <a:cs typeface="+mn-cs"/>
              </a:rPr>
              <a:t> disease caused by the Powassan virus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11</a:t>
            </a:fld>
            <a:endParaRPr lang="en-US" dirty="0"/>
          </a:p>
        </p:txBody>
      </p:sp>
    </p:spTree>
    <p:extLst>
      <p:ext uri="{BB962C8B-B14F-4D97-AF65-F5344CB8AC3E}">
        <p14:creationId xmlns:p14="http://schemas.microsoft.com/office/powerpoint/2010/main" val="763369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scientific name for the bacteria that causes Lyme disease is </a:t>
            </a:r>
            <a:r>
              <a:rPr lang="en-US" sz="1200" i="1" kern="1200" dirty="0" err="1" smtClean="0">
                <a:solidFill>
                  <a:schemeClr val="tx1"/>
                </a:solidFill>
                <a:effectLst/>
                <a:latin typeface="+mn-lt"/>
                <a:ea typeface="+mn-ea"/>
                <a:cs typeface="+mn-cs"/>
              </a:rPr>
              <a:t>Borrelia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burgdorferi</a:t>
            </a:r>
            <a:r>
              <a:rPr lang="en-US" sz="1200" kern="1200" dirty="0" smtClean="0">
                <a:solidFill>
                  <a:schemeClr val="tx1"/>
                </a:solidFill>
                <a:effectLst/>
                <a:latin typeface="+mn-lt"/>
                <a:ea typeface="+mn-ea"/>
                <a:cs typeface="+mn-cs"/>
              </a:rPr>
              <a:t>, which can pass from the tick into your body. The image on this slide is a microscopic view of the bacteria. Ticks can get the bacteria by biting and feeding on mice, birds, and other small animals that have the bacteria.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that not all animals and not all ticks carry the bacteria that can cause Lyme disease. Once a tick gets the bacteria it has it for the rest of its life.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People and pets can get sick if they get bitten by a tick that carries these bacteria.</a:t>
            </a:r>
          </a:p>
          <a:p>
            <a:r>
              <a:rPr lang="en-US" sz="120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The disease bacteria that can cause Lyme disease are in the belly of the tick. It takes 24-48 hours for the bacteria to go from the belly of the tick and into a person after the tick starts feeding on your blood.</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people, when bitten by a deer tick, quickly develop a red area at the site of the bite. This red area is not the ‘bull’s-eye rash’ (which we’ll discuss more shortly) but just a reaction to the tick bite. Depending on the person’s individual sensitivity, the red area may remain itchy for several days after removing the tick.</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12</a:t>
            </a:fld>
            <a:endParaRPr lang="en-US" dirty="0"/>
          </a:p>
        </p:txBody>
      </p:sp>
    </p:spTree>
    <p:extLst>
      <p:ext uri="{BB962C8B-B14F-4D97-AF65-F5344CB8AC3E}">
        <p14:creationId xmlns:p14="http://schemas.microsoft.com/office/powerpoint/2010/main" val="1731669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Different symptoms of Lyme disease can be present but the most common is the ‘</a:t>
            </a:r>
            <a:r>
              <a:rPr lang="en-US" sz="1200" b="1" kern="1200" dirty="0" smtClean="0">
                <a:solidFill>
                  <a:schemeClr val="tx1"/>
                </a:solidFill>
                <a:effectLst/>
                <a:latin typeface="+mn-lt"/>
                <a:ea typeface="+mn-ea"/>
                <a:cs typeface="+mn-cs"/>
              </a:rPr>
              <a:t>bull’s-eye rash</a:t>
            </a:r>
            <a:r>
              <a:rPr lang="en-US" sz="1200" kern="1200" dirty="0" smtClean="0">
                <a:solidFill>
                  <a:schemeClr val="tx1"/>
                </a:solidFill>
                <a:effectLst/>
                <a:latin typeface="+mn-lt"/>
                <a:ea typeface="+mn-ea"/>
                <a:cs typeface="+mn-cs"/>
              </a:rPr>
              <a:t>’, also known as </a:t>
            </a:r>
            <a:r>
              <a:rPr lang="en-US" sz="1200" b="1" kern="1200" dirty="0" smtClean="0">
                <a:solidFill>
                  <a:schemeClr val="tx1"/>
                </a:solidFill>
                <a:effectLst/>
                <a:latin typeface="+mn-lt"/>
                <a:ea typeface="+mn-ea"/>
                <a:cs typeface="+mn-cs"/>
              </a:rPr>
              <a:t>erythema </a:t>
            </a:r>
            <a:r>
              <a:rPr lang="en-US" sz="1200" b="1" kern="1200" dirty="0" err="1" smtClean="0">
                <a:solidFill>
                  <a:schemeClr val="tx1"/>
                </a:solidFill>
                <a:effectLst/>
                <a:latin typeface="+mn-lt"/>
                <a:ea typeface="+mn-ea"/>
                <a:cs typeface="+mn-cs"/>
              </a:rPr>
              <a:t>migrans</a:t>
            </a:r>
            <a:r>
              <a:rPr lang="en-US" sz="1200" kern="1200" dirty="0" smtClean="0">
                <a:solidFill>
                  <a:schemeClr val="tx1"/>
                </a:solidFill>
                <a:effectLst/>
                <a:latin typeface="+mn-lt"/>
                <a:ea typeface="+mn-ea"/>
                <a:cs typeface="+mn-cs"/>
              </a:rPr>
              <a:t>. It looks like a bull’s-eye or a target with a dark red circle in the middle, a clear area, and then a lighter red circle surrounding it. The rash may not show up where the tick bit you, so it is important to check your whole body (including the back and head).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some people do not have a rash at all, others might have multiple rashes from a single bite.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also have swollen knees or other joints, sore muscles, or become very tired.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are experiencing flu-like symptoms (like those mentioned above) during the summer months, you should contact your provider.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Bulls-eye rash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(erythema </a:t>
            </a:r>
            <a:r>
              <a:rPr lang="en-US" sz="1200" b="1" kern="1200" dirty="0" err="1" smtClean="0">
                <a:solidFill>
                  <a:schemeClr val="tx1"/>
                </a:solidFill>
                <a:effectLst/>
                <a:latin typeface="+mn-lt"/>
                <a:ea typeface="+mn-ea"/>
                <a:cs typeface="+mn-cs"/>
              </a:rPr>
              <a:t>migrans</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 red, expanding rash that looks like a target or a bull’s eye. This is the most common symptom of Lyme disease.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13</a:t>
            </a:fld>
            <a:endParaRPr lang="en-US" dirty="0"/>
          </a:p>
        </p:txBody>
      </p:sp>
    </p:spTree>
    <p:extLst>
      <p:ext uri="{BB962C8B-B14F-4D97-AF65-F5344CB8AC3E}">
        <p14:creationId xmlns:p14="http://schemas.microsoft.com/office/powerpoint/2010/main" val="4280256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Anaplasmosis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babesiosis</a:t>
            </a:r>
            <a:r>
              <a:rPr lang="en-US" sz="1200" kern="1200" dirty="0" smtClean="0">
                <a:solidFill>
                  <a:schemeClr val="tx1"/>
                </a:solidFill>
                <a:effectLst/>
                <a:latin typeface="+mn-lt"/>
                <a:ea typeface="+mn-ea"/>
                <a:cs typeface="+mn-cs"/>
              </a:rPr>
              <a:t>, and Powassan all have different symptoms to be aware of.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Anaplasmosis</a:t>
            </a:r>
            <a:r>
              <a:rPr lang="en-US" sz="1200" kern="1200" dirty="0" smtClean="0">
                <a:solidFill>
                  <a:schemeClr val="tx1"/>
                </a:solidFill>
                <a:effectLst/>
                <a:latin typeface="+mn-lt"/>
                <a:ea typeface="+mn-ea"/>
                <a:cs typeface="+mn-cs"/>
              </a:rPr>
              <a:t> can cause fever, headache, muscle pain, tiredness, chills, nausea, abdominal pain, cough and confusion.</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Babesiosis</a:t>
            </a:r>
            <a:r>
              <a:rPr lang="en-US" sz="1200" kern="1200" dirty="0" smtClean="0">
                <a:solidFill>
                  <a:schemeClr val="tx1"/>
                </a:solidFill>
                <a:effectLst/>
                <a:latin typeface="+mn-lt"/>
                <a:ea typeface="+mn-ea"/>
                <a:cs typeface="+mn-cs"/>
              </a:rPr>
              <a:t> can cause flu-like symptoms, most often fever and fatigue.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Powassan can cause headache, fever, nausea, vomiting, stiff neck, and sleepiness.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have these symptoms you should also check with your doctor.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14</a:t>
            </a:fld>
            <a:endParaRPr lang="en-US" dirty="0"/>
          </a:p>
        </p:txBody>
      </p:sp>
    </p:spTree>
    <p:extLst>
      <p:ext uri="{BB962C8B-B14F-4D97-AF65-F5344CB8AC3E}">
        <p14:creationId xmlns:p14="http://schemas.microsoft.com/office/powerpoint/2010/main" val="415251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Wear long pants and long-sleeved shirts to reduce the amount of your skin that is uncovered. Tuck your pants into your socks to form a barrier to your skin. Light-colored clothing makes ticks easier to see.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Use a </a:t>
            </a:r>
            <a:r>
              <a:rPr lang="en-US" sz="1200" b="1" kern="1200" dirty="0" smtClean="0">
                <a:solidFill>
                  <a:schemeClr val="tx1"/>
                </a:solidFill>
                <a:effectLst/>
                <a:latin typeface="+mn-lt"/>
                <a:ea typeface="+mn-ea"/>
                <a:cs typeface="+mn-cs"/>
              </a:rPr>
              <a:t>repellent </a:t>
            </a:r>
            <a:r>
              <a:rPr lang="en-US" sz="1200" kern="1200" dirty="0" smtClean="0">
                <a:solidFill>
                  <a:schemeClr val="tx1"/>
                </a:solidFill>
                <a:effectLst/>
                <a:latin typeface="+mn-lt"/>
                <a:ea typeface="+mn-ea"/>
                <a:cs typeface="+mn-cs"/>
              </a:rPr>
              <a:t>(also known as “spray”) that is approved by the </a:t>
            </a:r>
            <a:r>
              <a:rPr lang="en-US" sz="1200" b="1" kern="1200" dirty="0" smtClean="0">
                <a:solidFill>
                  <a:schemeClr val="tx1"/>
                </a:solidFill>
                <a:effectLst/>
                <a:latin typeface="+mn-lt"/>
                <a:ea typeface="+mn-ea"/>
                <a:cs typeface="+mn-cs"/>
              </a:rPr>
              <a:t>EPA</a:t>
            </a:r>
            <a:r>
              <a:rPr lang="en-US" sz="1200" kern="1200" dirty="0" smtClean="0">
                <a:solidFill>
                  <a:schemeClr val="tx1"/>
                </a:solidFill>
                <a:effectLst/>
                <a:latin typeface="+mn-lt"/>
                <a:ea typeface="+mn-ea"/>
                <a:cs typeface="+mn-cs"/>
              </a:rPr>
              <a:t> (Environmental Protection Agency) for repelling ticks.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using a repellent, follow the label instructions carefully. You can find the repellent that will work best for you here: </a:t>
            </a:r>
            <a:r>
              <a:rPr lang="en-US" sz="1200" u="sng" kern="1200" dirty="0" smtClean="0">
                <a:solidFill>
                  <a:schemeClr val="tx1"/>
                </a:solidFill>
                <a:effectLst/>
                <a:latin typeface="+mn-lt"/>
                <a:ea typeface="+mn-ea"/>
                <a:cs typeface="+mn-cs"/>
                <a:hlinkClick r:id="rId3"/>
              </a:rPr>
              <a:t>http://cfpub.epa.gov/oppref/insect/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Since ticks cannot jump, they wait for you to brush up against them so they can attach to you. When you are walking in the woods, stay in the center of the trail so you do not brush up against grasses and bushes where ticks are waiting.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After coming inside, you can place your clothes in a dryer for ten minutes. Laundry detergents alone will not generally kill ticks, but the heat from the dryer will kill ticks that might be on clothing. The clothes may then be washed to remove ticks from them.</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Perform a </a:t>
            </a:r>
            <a:r>
              <a:rPr lang="en-US" sz="1200" b="1" kern="1200" dirty="0" smtClean="0">
                <a:solidFill>
                  <a:schemeClr val="tx1"/>
                </a:solidFill>
                <a:effectLst/>
                <a:latin typeface="+mn-lt"/>
                <a:ea typeface="+mn-ea"/>
                <a:cs typeface="+mn-cs"/>
              </a:rPr>
              <a:t>tick check</a:t>
            </a:r>
            <a:r>
              <a:rPr lang="en-US" sz="1200" kern="1200" dirty="0" smtClean="0">
                <a:solidFill>
                  <a:schemeClr val="tx1"/>
                </a:solidFill>
                <a:effectLst/>
                <a:latin typeface="+mn-lt"/>
                <a:ea typeface="+mn-ea"/>
                <a:cs typeface="+mn-cs"/>
              </a:rPr>
              <a:t> daily. Check your body for ticks, looking particularly for what may look like nothing more than a new freckle or speck of dirt.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 ticks need to feed for at least 24 hours in order to transmit the bacteria that can cause Lyme disease, so quick removal can prevent Lyme disease.</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Repellent</a:t>
            </a:r>
            <a:r>
              <a:rPr lang="en-US" sz="1200" kern="1200" dirty="0" smtClean="0">
                <a:solidFill>
                  <a:schemeClr val="tx1"/>
                </a:solidFill>
                <a:effectLst/>
                <a:latin typeface="+mn-lt"/>
                <a:ea typeface="+mn-ea"/>
                <a:cs typeface="+mn-cs"/>
              </a:rPr>
              <a:t> – a spray applied to skin to prevent insect bites</a:t>
            </a:r>
          </a:p>
          <a:p>
            <a:pPr lvl="0"/>
            <a:r>
              <a:rPr lang="en-US" sz="1200" b="1" kern="1200" dirty="0" smtClean="0">
                <a:solidFill>
                  <a:schemeClr val="tx1"/>
                </a:solidFill>
                <a:effectLst/>
                <a:latin typeface="+mn-lt"/>
                <a:ea typeface="+mn-ea"/>
                <a:cs typeface="+mn-cs"/>
              </a:rPr>
              <a:t>EPA</a:t>
            </a:r>
            <a:r>
              <a:rPr lang="en-US" sz="1200" kern="1200" dirty="0" smtClean="0">
                <a:solidFill>
                  <a:schemeClr val="tx1"/>
                </a:solidFill>
                <a:effectLst/>
                <a:latin typeface="+mn-lt"/>
                <a:ea typeface="+mn-ea"/>
                <a:cs typeface="+mn-cs"/>
              </a:rPr>
              <a:t> (Environmental Protection Agency) – federal agency devoted to protecting human health and the environment</a:t>
            </a:r>
          </a:p>
          <a:p>
            <a:r>
              <a:rPr lang="en-US" sz="1200" b="1" kern="1200" dirty="0" smtClean="0">
                <a:solidFill>
                  <a:schemeClr val="tx1"/>
                </a:solidFill>
                <a:effectLst/>
                <a:latin typeface="+mn-lt"/>
                <a:ea typeface="+mn-ea"/>
                <a:cs typeface="+mn-cs"/>
              </a:rPr>
              <a:t>Tick check</a:t>
            </a:r>
            <a:r>
              <a:rPr lang="en-US" sz="1200" kern="1200" dirty="0" smtClean="0">
                <a:solidFill>
                  <a:schemeClr val="tx1"/>
                </a:solidFill>
                <a:effectLst/>
                <a:latin typeface="+mn-lt"/>
                <a:ea typeface="+mn-ea"/>
                <a:cs typeface="+mn-cs"/>
              </a:rPr>
              <a:t>– use your finger tips and your sight to feel around your body for ticks; it is recommended to do tick checks every time you come in from the outdoors, especially if you have been in a tick habitat.</a:t>
            </a:r>
            <a:br>
              <a:rPr lang="en-US" sz="1200" kern="1200" dirty="0" smtClean="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15</a:t>
            </a:fld>
            <a:endParaRPr lang="en-US" dirty="0"/>
          </a:p>
        </p:txBody>
      </p:sp>
    </p:spTree>
    <p:extLst>
      <p:ext uri="{BB962C8B-B14F-4D97-AF65-F5344CB8AC3E}">
        <p14:creationId xmlns:p14="http://schemas.microsoft.com/office/powerpoint/2010/main" val="2129365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Perform a “Tick Check” – inspect your body after being outdoors, and again a few hours later. </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Ticks like damp, dark places so pay attention to your head, hairline, nape of the neck, armpits, waist, between your legs, thighs, and behind the knees. Check your pets, too. </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0" kern="1200" dirty="0" err="1" smtClean="0">
                <a:solidFill>
                  <a:schemeClr val="tx1"/>
                </a:solidFill>
                <a:effectLst/>
                <a:latin typeface="+mn-lt"/>
                <a:ea typeface="+mn-ea"/>
                <a:cs typeface="+mn-cs"/>
              </a:rPr>
              <a:t>Nymphal</a:t>
            </a:r>
            <a:r>
              <a:rPr lang="en-US" sz="1200" b="0" kern="1200" dirty="0" smtClean="0">
                <a:solidFill>
                  <a:schemeClr val="tx1"/>
                </a:solidFill>
                <a:effectLst/>
                <a:latin typeface="+mn-lt"/>
                <a:ea typeface="+mn-ea"/>
                <a:cs typeface="+mn-cs"/>
              </a:rPr>
              <a:t> ticks can be very small (the size of a poppy seed), so use your hands to feel your skin along with a close visual inspection. Ticks can blend in with freckles too, so if you have a lot of freckles or moles, check to make sure none of your freckles have legs!</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16</a:t>
            </a:fld>
            <a:endParaRPr lang="en-US" dirty="0"/>
          </a:p>
        </p:txBody>
      </p:sp>
    </p:spTree>
    <p:extLst>
      <p:ext uri="{BB962C8B-B14F-4D97-AF65-F5344CB8AC3E}">
        <p14:creationId xmlns:p14="http://schemas.microsoft.com/office/powerpoint/2010/main" val="3750702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a grown-up as soon as you notice a tick on your skin, so that they can help you take it off.</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Use fine-tipped tweezers or a tick spoon to remove the tick.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Do not use petroleum jelly, a hot match, nail polish, or other products to remove a tick. These will only upset the tick and may cause it to vomit what’s in its stomach back into your body, which can cause irritation.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Clean your skin with soap and warm water.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Do not worry if the tick’s mouthparts remain in the skin. Once the mouthparts are removed from the rest of the tick, it can no longer transmit the germs that cause disease.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Ticks are difficult to kill, and may climb back out if you simply put them in the trash. To kill ticks, drop them into a small container of rubbing alcohol.</a:t>
            </a:r>
            <a:r>
              <a:rPr lang="en-US" sz="1200" dirty="0" smtClean="0">
                <a:effectLst/>
              </a:rPr>
              <a:t> </a:t>
            </a:r>
            <a:endParaRPr lang="en-US" dirty="0" smtClean="0">
              <a:effectLst/>
            </a:endParaRPr>
          </a:p>
          <a:p>
            <a:pPr lvl="0"/>
            <a:endParaRPr lang="en-US" dirty="0">
              <a:effectLst/>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17</a:t>
            </a:fld>
            <a:endParaRPr lang="en-US" dirty="0"/>
          </a:p>
        </p:txBody>
      </p:sp>
    </p:spTree>
    <p:extLst>
      <p:ext uri="{BB962C8B-B14F-4D97-AF65-F5344CB8AC3E}">
        <p14:creationId xmlns:p14="http://schemas.microsoft.com/office/powerpoint/2010/main" val="4191612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have a tick on you, it is important to remove the tick from you as soon as you notice it. It takes time for a tick to pass along germs that can make you sick, so you want to remove it right away.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18</a:t>
            </a:fld>
            <a:endParaRPr lang="en-US" dirty="0"/>
          </a:p>
        </p:txBody>
      </p:sp>
    </p:spTree>
    <p:extLst>
      <p:ext uri="{BB962C8B-B14F-4D97-AF65-F5344CB8AC3E}">
        <p14:creationId xmlns:p14="http://schemas.microsoft.com/office/powerpoint/2010/main" val="935485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What more can we do to keep ourselves safe from ticks?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can reduce ticks in your yard by keeping the grass mowed and raking piles of leaves.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Wood chips, gravel, or mulch can be placed between the woods and the grass in your yard as a barrier. When the ticks cross the path to enter the yard, they would be in direct sunlight and therefore at risk for drying out (remember, ticks like moist areas).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barrier also acts as a reminder to people that crossing the path puts them into the wooded area, where they may be at higher risk of having ticks bite them.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can also remove plants that attract deer and other animals to your yard that might carry ticks.</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19</a:t>
            </a:fld>
            <a:endParaRPr lang="en-US" dirty="0"/>
          </a:p>
        </p:txBody>
      </p:sp>
    </p:spTree>
    <p:extLst>
      <p:ext uri="{BB962C8B-B14F-4D97-AF65-F5344CB8AC3E}">
        <p14:creationId xmlns:p14="http://schemas.microsoft.com/office/powerpoint/2010/main" val="251374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this presentation, we will address: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do ticks look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Are all ticks the same?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Where do ticks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Why remove a tick?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is Lyme disease?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will I know if I have Lyme disease?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do I protect myself?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if I find a tick on me?</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a:t>
            </a:fld>
            <a:endParaRPr lang="en-US" dirty="0"/>
          </a:p>
        </p:txBody>
      </p:sp>
    </p:spTree>
    <p:extLst>
      <p:ext uri="{BB962C8B-B14F-4D97-AF65-F5344CB8AC3E}">
        <p14:creationId xmlns:p14="http://schemas.microsoft.com/office/powerpoint/2010/main" val="324635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20</a:t>
            </a:fld>
            <a:endParaRPr lang="en-US" dirty="0"/>
          </a:p>
        </p:txBody>
      </p:sp>
    </p:spTree>
    <p:extLst>
      <p:ext uri="{BB962C8B-B14F-4D97-AF65-F5344CB8AC3E}">
        <p14:creationId xmlns:p14="http://schemas.microsoft.com/office/powerpoint/2010/main" val="2222215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Questions?</a:t>
            </a:r>
          </a:p>
          <a:p>
            <a:endParaRPr lang="en-US" dirty="0"/>
          </a:p>
        </p:txBody>
      </p:sp>
      <p:sp>
        <p:nvSpPr>
          <p:cNvPr id="4" name="Slide Number Placeholder 3"/>
          <p:cNvSpPr>
            <a:spLocks noGrp="1"/>
          </p:cNvSpPr>
          <p:nvPr>
            <p:ph type="sldNum" sz="quarter" idx="10"/>
          </p:nvPr>
        </p:nvSpPr>
        <p:spPr/>
        <p:txBody>
          <a:bodyPr/>
          <a:lstStyle/>
          <a:p>
            <a:fld id="{C8A9F27D-83D8-4CE4-B3BD-A4581E189851}" type="slidenum">
              <a:rPr lang="en-US" smtClean="0"/>
              <a:t>21</a:t>
            </a:fld>
            <a:endParaRPr lang="en-US" dirty="0"/>
          </a:p>
        </p:txBody>
      </p:sp>
    </p:spTree>
    <p:extLst>
      <p:ext uri="{BB962C8B-B14F-4D97-AF65-F5344CB8AC3E}">
        <p14:creationId xmlns:p14="http://schemas.microsoft.com/office/powerpoint/2010/main" val="426030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14 different species of ticks found in Maine.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Ticks are arachnids—along with mites, spiders, and scorpions.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Ticks have eight legs, no antennae, and a flat, hard body.  They have a </a:t>
            </a:r>
            <a:r>
              <a:rPr lang="en-US" sz="1200" b="1" kern="1200" dirty="0" err="1" smtClean="0">
                <a:solidFill>
                  <a:schemeClr val="tx1"/>
                </a:solidFill>
                <a:effectLst/>
                <a:latin typeface="+mn-lt"/>
                <a:ea typeface="+mn-ea"/>
                <a:cs typeface="+mn-cs"/>
              </a:rPr>
              <a:t>capitulum</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which is the mouthpart, the </a:t>
            </a:r>
            <a:r>
              <a:rPr lang="en-US" sz="1200" b="1" kern="1200" baseline="0" dirty="0" err="1" smtClean="0">
                <a:solidFill>
                  <a:schemeClr val="tx1"/>
                </a:solidFill>
                <a:effectLst/>
                <a:latin typeface="+mn-lt"/>
                <a:ea typeface="+mn-ea"/>
                <a:cs typeface="+mn-cs"/>
              </a:rPr>
              <a:t>scutum</a:t>
            </a:r>
            <a:r>
              <a:rPr lang="en-US" sz="1200" kern="1200" baseline="0" dirty="0" smtClean="0">
                <a:solidFill>
                  <a:schemeClr val="tx1"/>
                </a:solidFill>
                <a:effectLst/>
                <a:latin typeface="+mn-lt"/>
                <a:ea typeface="+mn-ea"/>
                <a:cs typeface="+mn-cs"/>
              </a:rPr>
              <a:t>, or shield near the back of the head, and an </a:t>
            </a:r>
            <a:r>
              <a:rPr lang="en-US" sz="1200" b="1" kern="1200" baseline="0" dirty="0" smtClean="0">
                <a:solidFill>
                  <a:schemeClr val="tx1"/>
                </a:solidFill>
                <a:effectLst/>
                <a:latin typeface="+mn-lt"/>
                <a:ea typeface="+mn-ea"/>
                <a:cs typeface="+mn-cs"/>
              </a:rPr>
              <a:t>abdomen</a:t>
            </a:r>
            <a:r>
              <a:rPr lang="en-US" sz="1200" kern="1200" baseline="0" dirty="0" smtClean="0">
                <a:solidFill>
                  <a:schemeClr val="tx1"/>
                </a:solidFill>
                <a:effectLst/>
                <a:latin typeface="+mn-lt"/>
                <a:ea typeface="+mn-ea"/>
                <a:cs typeface="+mn-cs"/>
              </a:rPr>
              <a:t> which is where germs are carried. </a:t>
            </a:r>
            <a:r>
              <a:rPr lang="en-US" sz="1200" kern="1200" dirty="0" smtClean="0">
                <a:solidFill>
                  <a:schemeClr val="tx1"/>
                </a:solidFill>
                <a:effectLst/>
                <a:latin typeface="+mn-lt"/>
                <a:ea typeface="+mn-ea"/>
                <a:cs typeface="+mn-cs"/>
              </a:rPr>
              <a:t>Ticks start off hatching from eggs and grow larger as they get older.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Vocabulary:</a:t>
            </a:r>
          </a:p>
          <a:p>
            <a:r>
              <a:rPr lang="en-US" sz="1200" b="1" kern="1200" dirty="0" err="1" smtClean="0">
                <a:solidFill>
                  <a:schemeClr val="tx1"/>
                </a:solidFill>
                <a:effectLst/>
                <a:latin typeface="+mn-lt"/>
                <a:ea typeface="+mn-ea"/>
                <a:cs typeface="+mn-cs"/>
              </a:rPr>
              <a:t>Capitulum</a:t>
            </a:r>
            <a:r>
              <a:rPr lang="en-US" sz="1200" kern="1200" baseline="0" dirty="0" smtClean="0">
                <a:solidFill>
                  <a:schemeClr val="tx1"/>
                </a:solidFill>
                <a:effectLst/>
                <a:latin typeface="+mn-lt"/>
                <a:ea typeface="+mn-ea"/>
                <a:cs typeface="+mn-cs"/>
              </a:rPr>
              <a:t> – mouthparts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Scutum</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“shield”, a bony, horny, or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chitinous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plate; part of the back of the tick near the head</a:t>
            </a:r>
          </a:p>
          <a:p>
            <a:r>
              <a:rPr lang="en-US" sz="1200" b="1" kern="1200" baseline="0" dirty="0" smtClean="0">
                <a:solidFill>
                  <a:schemeClr val="tx1"/>
                </a:solidFill>
                <a:effectLst/>
                <a:latin typeface="+mn-lt"/>
                <a:ea typeface="+mn-ea"/>
                <a:cs typeface="+mn-cs"/>
              </a:rPr>
              <a:t>Abdomen</a:t>
            </a:r>
            <a:r>
              <a:rPr lang="en-US" sz="1200" kern="1200" baseline="0" dirty="0" smtClean="0">
                <a:solidFill>
                  <a:schemeClr val="tx1"/>
                </a:solidFill>
                <a:effectLst/>
                <a:latin typeface="+mn-lt"/>
                <a:ea typeface="+mn-ea"/>
                <a:cs typeface="+mn-cs"/>
              </a:rPr>
              <a:t> – stomach, carries germs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3</a:t>
            </a:fld>
            <a:endParaRPr lang="en-US" dirty="0"/>
          </a:p>
        </p:txBody>
      </p:sp>
    </p:spTree>
    <p:extLst>
      <p:ext uri="{BB962C8B-B14F-4D97-AF65-F5344CB8AC3E}">
        <p14:creationId xmlns:p14="http://schemas.microsoft.com/office/powerpoint/2010/main" val="360667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Ticks have a </a:t>
            </a:r>
            <a:r>
              <a:rPr lang="en-US" sz="1200" b="1" kern="1200" dirty="0" smtClean="0">
                <a:solidFill>
                  <a:schemeClr val="tx1"/>
                </a:solidFill>
                <a:effectLst/>
                <a:latin typeface="+mn-lt"/>
                <a:ea typeface="+mn-ea"/>
                <a:cs typeface="+mn-cs"/>
              </a:rPr>
              <a:t>barbed</a:t>
            </a:r>
            <a:r>
              <a:rPr lang="en-US" sz="1200" kern="1200" dirty="0" smtClean="0">
                <a:solidFill>
                  <a:schemeClr val="tx1"/>
                </a:solidFill>
                <a:effectLst/>
                <a:latin typeface="+mn-lt"/>
                <a:ea typeface="+mn-ea"/>
                <a:cs typeface="+mn-cs"/>
              </a:rPr>
              <a:t> beak that allows them to attach to your skin. The tick’s saliva has an</a:t>
            </a:r>
            <a:r>
              <a:rPr lang="en-US" sz="1200" b="1" kern="1200" dirty="0" smtClean="0">
                <a:solidFill>
                  <a:schemeClr val="tx1"/>
                </a:solidFill>
                <a:effectLst/>
                <a:latin typeface="+mn-lt"/>
                <a:ea typeface="+mn-ea"/>
                <a:cs typeface="+mn-cs"/>
              </a:rPr>
              <a:t> anesthetic </a:t>
            </a:r>
            <a:r>
              <a:rPr lang="en-US" sz="1200" kern="1200" dirty="0" smtClean="0">
                <a:solidFill>
                  <a:schemeClr val="tx1"/>
                </a:solidFill>
                <a:effectLst/>
                <a:latin typeface="+mn-lt"/>
                <a:ea typeface="+mn-ea"/>
                <a:cs typeface="+mn-cs"/>
              </a:rPr>
              <a:t>property that numbs the area on your skin that the tick is attaching to so that you do not even notice they are biting.</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Barb</a:t>
            </a:r>
            <a:r>
              <a:rPr lang="en-US" sz="1200" kern="1200" dirty="0" smtClean="0">
                <a:solidFill>
                  <a:schemeClr val="tx1"/>
                </a:solidFill>
                <a:effectLst/>
                <a:latin typeface="+mn-lt"/>
                <a:ea typeface="+mn-ea"/>
                <a:cs typeface="+mn-cs"/>
              </a:rPr>
              <a:t>—a point or pointed part projecting backward</a:t>
            </a:r>
          </a:p>
          <a:p>
            <a:pPr lvl="0"/>
            <a:r>
              <a:rPr lang="en-US" sz="1200" b="1" kern="1200" dirty="0" smtClean="0">
                <a:solidFill>
                  <a:schemeClr val="tx1"/>
                </a:solidFill>
                <a:effectLst/>
                <a:latin typeface="+mn-lt"/>
                <a:ea typeface="+mn-ea"/>
                <a:cs typeface="+mn-cs"/>
              </a:rPr>
              <a:t>Anesthetic</a:t>
            </a:r>
            <a:r>
              <a:rPr lang="en-US" sz="1200" kern="1200" dirty="0" smtClean="0">
                <a:solidFill>
                  <a:schemeClr val="tx1"/>
                </a:solidFill>
                <a:effectLst/>
                <a:latin typeface="+mn-lt"/>
                <a:ea typeface="+mn-ea"/>
                <a:cs typeface="+mn-cs"/>
              </a:rPr>
              <a:t>—a substance causing loss of sensation/pain reliever. The tick has anesthesia in its saliva to numb your skin so you don’t know it is starting to bite.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4</a:t>
            </a:fld>
            <a:endParaRPr lang="en-US" dirty="0"/>
          </a:p>
        </p:txBody>
      </p:sp>
    </p:spTree>
    <p:extLst>
      <p:ext uri="{BB962C8B-B14F-4D97-AF65-F5344CB8AC3E}">
        <p14:creationId xmlns:p14="http://schemas.microsoft.com/office/powerpoint/2010/main" val="1736792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Ticks are different sizes at different stages in their lives.</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5</a:t>
            </a:fld>
            <a:endParaRPr lang="en-US" dirty="0"/>
          </a:p>
        </p:txBody>
      </p:sp>
    </p:spTree>
    <p:extLst>
      <p:ext uri="{BB962C8B-B14F-4D97-AF65-F5344CB8AC3E}">
        <p14:creationId xmlns:p14="http://schemas.microsoft.com/office/powerpoint/2010/main" val="3680390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two most common ticks in Maine are deer ticks (also known as Black Legged Ticks) and dog ticks. Deer ticks can transmit the bacteria that causes Lyme disease, but dog ticks don’t, so it’s a good idea to know the difference.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some of the key differences between deer ticks and dog ticks: </a:t>
            </a:r>
          </a:p>
          <a:p>
            <a:pPr lvl="0"/>
            <a:r>
              <a:rPr lang="en-US" sz="1200" kern="1200" dirty="0" smtClean="0">
                <a:solidFill>
                  <a:schemeClr val="tx1"/>
                </a:solidFill>
                <a:effectLst/>
                <a:latin typeface="+mn-lt"/>
                <a:ea typeface="+mn-ea"/>
                <a:cs typeface="+mn-cs"/>
              </a:rPr>
              <a:t>Deer tick females have a black </a:t>
            </a:r>
            <a:r>
              <a:rPr lang="en-US" sz="1200" b="0" kern="1200" dirty="0" err="1" smtClean="0">
                <a:solidFill>
                  <a:schemeClr val="tx1"/>
                </a:solidFill>
                <a:effectLst/>
                <a:latin typeface="+mn-lt"/>
                <a:ea typeface="+mn-ea"/>
                <a:cs typeface="+mn-cs"/>
              </a:rPr>
              <a:t>scutum</a:t>
            </a:r>
            <a:r>
              <a:rPr lang="en-US" sz="1200" kern="1200" dirty="0" smtClean="0">
                <a:solidFill>
                  <a:schemeClr val="tx1"/>
                </a:solidFill>
                <a:effectLst/>
                <a:latin typeface="+mn-lt"/>
                <a:ea typeface="+mn-ea"/>
                <a:cs typeface="+mn-cs"/>
              </a:rPr>
              <a:t>—the part on the back near the head—and a reddish abdomen/belly.</a:t>
            </a:r>
          </a:p>
          <a:p>
            <a:pPr lvl="0"/>
            <a:r>
              <a:rPr lang="en-US" sz="1200" kern="1200" dirty="0" smtClean="0">
                <a:solidFill>
                  <a:schemeClr val="tx1"/>
                </a:solidFill>
                <a:effectLst/>
                <a:latin typeface="+mn-lt"/>
                <a:ea typeface="+mn-ea"/>
                <a:cs typeface="+mn-cs"/>
              </a:rPr>
              <a:t>Deer tick </a:t>
            </a:r>
            <a:r>
              <a:rPr lang="en-US" sz="1200" b="1" kern="1200" dirty="0" smtClean="0">
                <a:solidFill>
                  <a:schemeClr val="tx1"/>
                </a:solidFill>
                <a:effectLst/>
                <a:latin typeface="+mn-lt"/>
                <a:ea typeface="+mn-ea"/>
                <a:cs typeface="+mn-cs"/>
              </a:rPr>
              <a:t>nymphs</a:t>
            </a:r>
            <a:r>
              <a:rPr lang="en-US" sz="1200" kern="1200" dirty="0" smtClean="0">
                <a:solidFill>
                  <a:schemeClr val="tx1"/>
                </a:solidFill>
                <a:effectLst/>
                <a:latin typeface="+mn-lt"/>
                <a:ea typeface="+mn-ea"/>
                <a:cs typeface="+mn-cs"/>
              </a:rPr>
              <a:t> (the immature or child-like stage of a tick) are about the size of poppy seed and are active from June through August, while the adults are a bit larger (about the size of an apple seed) and are active from October to December, and March to May.</a:t>
            </a:r>
          </a:p>
          <a:p>
            <a:pPr lvl="0"/>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Nymph</a:t>
            </a:r>
            <a:r>
              <a:rPr lang="en-US" sz="1200" kern="1200" dirty="0" smtClean="0">
                <a:solidFill>
                  <a:schemeClr val="tx1"/>
                </a:solidFill>
                <a:effectLst/>
                <a:latin typeface="+mn-lt"/>
                <a:ea typeface="+mn-ea"/>
                <a:cs typeface="+mn-cs"/>
              </a:rPr>
              <a:t> – pre-adult stage of the tick life cycle; very tiny, about the size of a poppy seed, so they can be difficult to see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6</a:t>
            </a:fld>
            <a:endParaRPr lang="en-US" dirty="0"/>
          </a:p>
        </p:txBody>
      </p:sp>
    </p:spTree>
    <p:extLst>
      <p:ext uri="{BB962C8B-B14F-4D97-AF65-F5344CB8AC3E}">
        <p14:creationId xmlns:p14="http://schemas.microsoft.com/office/powerpoint/2010/main" val="72396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Dog ticks are a pest in Maine. They are not known to cause diseases in Maine but can carry germs that cause diseases in other parts of the country. They are larger than deer ticks and are active from April through July.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Dog ticks have white markings on their backs. To tell the difference between dog ticks and deer ticks, it’s a good idea to look for the whitish markings. With practice it gets easier to tell the difference between deer and dog ticks.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7</a:t>
            </a:fld>
            <a:endParaRPr lang="en-US" dirty="0"/>
          </a:p>
        </p:txBody>
      </p:sp>
    </p:spTree>
    <p:extLst>
      <p:ext uri="{BB962C8B-B14F-4D97-AF65-F5344CB8AC3E}">
        <p14:creationId xmlns:p14="http://schemas.microsoft.com/office/powerpoint/2010/main" val="280192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Deer ticks prefer protective environments, like forests and forest edges. They are more common in forests with trees that lose their leaves seasonally such as oaks and maple trees because they make a thick leaf layer as shelter for them.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Deer ticks are also found in groups of bushes, which provide food for the </a:t>
            </a:r>
            <a:r>
              <a:rPr lang="en-US" sz="1200" b="1" kern="1200" dirty="0" smtClean="0">
                <a:solidFill>
                  <a:schemeClr val="tx1"/>
                </a:solidFill>
                <a:effectLst/>
                <a:latin typeface="+mn-lt"/>
                <a:ea typeface="+mn-ea"/>
                <a:cs typeface="+mn-cs"/>
              </a:rPr>
              <a:t>hosts</a:t>
            </a:r>
            <a:r>
              <a:rPr lang="en-US" sz="1200" kern="1200" dirty="0" smtClean="0">
                <a:solidFill>
                  <a:schemeClr val="tx1"/>
                </a:solidFill>
                <a:effectLst/>
                <a:latin typeface="+mn-lt"/>
                <a:ea typeface="+mn-ea"/>
                <a:cs typeface="+mn-cs"/>
              </a:rPr>
              <a:t> of a tick, such as deer, mice, and birds. The bushes also protect the ticks from being dried out by the sun and wind.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Generally, deer ticks prefer woods, while dog ticks prefer grassy meadows.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Ticks do not like open, dry habitats where there is no protection from the sun and wind. Ticks like moist areas.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Host</a:t>
            </a:r>
            <a:r>
              <a:rPr lang="en-US" sz="1200" kern="1200" dirty="0" smtClean="0">
                <a:solidFill>
                  <a:schemeClr val="tx1"/>
                </a:solidFill>
                <a:effectLst/>
                <a:latin typeface="+mn-lt"/>
                <a:ea typeface="+mn-ea"/>
                <a:cs typeface="+mn-cs"/>
              </a:rPr>
              <a:t> – a living animal or plant that provides food or shelter for another organism</a:t>
            </a:r>
            <a:endParaRPr lang="en-US" dirty="0" smtClean="0">
              <a:effectLst/>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8</a:t>
            </a:fld>
            <a:endParaRPr lang="en-US" dirty="0"/>
          </a:p>
        </p:txBody>
      </p:sp>
    </p:spTree>
    <p:extLst>
      <p:ext uri="{BB962C8B-B14F-4D97-AF65-F5344CB8AC3E}">
        <p14:creationId xmlns:p14="http://schemas.microsoft.com/office/powerpoint/2010/main" val="90846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examples show areas unsuitable for deer ticks; there is no protection for the ticks from the sun and wind</a:t>
            </a:r>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9</a:t>
            </a:fld>
            <a:endParaRPr lang="en-US" dirty="0"/>
          </a:p>
        </p:txBody>
      </p:sp>
    </p:spTree>
    <p:extLst>
      <p:ext uri="{BB962C8B-B14F-4D97-AF65-F5344CB8AC3E}">
        <p14:creationId xmlns:p14="http://schemas.microsoft.com/office/powerpoint/2010/main" val="3060226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371600"/>
          </a:xfrm>
          <a:solidFill>
            <a:srgbClr val="006666"/>
          </a:solidFill>
        </p:spPr>
        <p:txBody>
          <a:bodyPr/>
          <a:lstStyle>
            <a:lvl1pPr>
              <a:defRPr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71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Maine Center for Disease Control and Prevention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66" y="5669280"/>
            <a:ext cx="2872740" cy="1188720"/>
          </a:xfrm>
          <a:prstGeom prst="rect">
            <a:avLst/>
          </a:prstGeom>
        </p:spPr>
      </p:pic>
      <p:pic>
        <p:nvPicPr>
          <p:cNvPr id="9" name="Picture 2" descr="C:\Users\Jeff.Caulfield\AppData\Local\Microsoft\Windows\Temporary Internet Files\Content.Outlook\J1YXC8IQ\epi_graphic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8848" y="5994881"/>
            <a:ext cx="1828800" cy="84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4194"/>
            <a:ext cx="9144000" cy="13716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rot="5400000">
            <a:off x="-1493838" y="3246437"/>
            <a:ext cx="3505200" cy="365125"/>
          </a:xfrm>
        </p:spPr>
        <p:txBody>
          <a:bodyPr/>
          <a:lstStyle/>
          <a:p>
            <a:r>
              <a:rPr lang="en-US" dirty="0"/>
              <a:t>Maine Center for Disease Control and Prevention</a:t>
            </a:r>
          </a:p>
        </p:txBody>
      </p:sp>
    </p:spTree>
    <p:extLst>
      <p:ext uri="{BB962C8B-B14F-4D97-AF65-F5344CB8AC3E}">
        <p14:creationId xmlns:p14="http://schemas.microsoft.com/office/powerpoint/2010/main" val="7742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936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0" y="2906713"/>
            <a:ext cx="91439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93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316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371600"/>
          </a:xfrm>
          <a:prstGeom prst="rect">
            <a:avLst/>
          </a:prstGeom>
          <a:solidFill>
            <a:srgbClr val="006666"/>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2438399"/>
            <a:ext cx="6096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971800" y="6356350"/>
            <a:ext cx="350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Maine Center for Disease Control and Prevention</a:t>
            </a:r>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mailto:Disease.reporting@maine.gov" TargetMode="External"/><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extension.umaine.edu/ipm/tickid/" TargetMode="External"/><Relationship Id="rId5" Type="http://schemas.openxmlformats.org/officeDocument/2006/relationships/hyperlink" Target="http://www.mmcri.org/lyme/" TargetMode="External"/><Relationship Id="rId4" Type="http://schemas.openxmlformats.org/officeDocument/2006/relationships/hyperlink" Target="http://www.maine.gov/dhhs/mecdc/infectious-disease/epi/vector-borne/index.shtml" TargetMode="External"/><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3999" cy="1905000"/>
          </a:xfrm>
          <a:solidFill>
            <a:srgbClr val="006666"/>
          </a:solidFill>
        </p:spPr>
        <p:txBody>
          <a:bodyPr>
            <a:noAutofit/>
          </a:bodyPr>
          <a:lstStyle/>
          <a:p>
            <a:r>
              <a:rPr lang="en-US" sz="3600" dirty="0">
                <a:solidFill>
                  <a:schemeClr val="bg1"/>
                </a:solidFill>
                <a:latin typeface="Times New Roman" panose="02020603050405020304" pitchFamily="18" charset="0"/>
                <a:cs typeface="Times New Roman" panose="02020603050405020304" pitchFamily="18" charset="0"/>
              </a:rPr>
              <a:t/>
            </a:r>
            <a:br>
              <a:rPr lang="en-US" sz="3600" dirty="0">
                <a:solidFill>
                  <a:schemeClr val="bg1"/>
                </a:solidFill>
                <a:latin typeface="Times New Roman" panose="02020603050405020304" pitchFamily="18" charset="0"/>
                <a:cs typeface="Times New Roman" panose="02020603050405020304" pitchFamily="18" charset="0"/>
              </a:rPr>
            </a:br>
            <a:r>
              <a:rPr lang="en-US" sz="4000" b="1" dirty="0">
                <a:latin typeface="Candara"/>
              </a:rPr>
              <a:t>Don’t Let the Ticks Bite!</a:t>
            </a:r>
            <a:endParaRPr lang="en-US"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3205655"/>
            <a:ext cx="6400800" cy="2209800"/>
          </a:xfrm>
        </p:spPr>
        <p:txBody>
          <a:bodyPr>
            <a:noAutofit/>
          </a:bodyPr>
          <a:lstStyle/>
          <a:p>
            <a:endParaRPr lang="en-US" sz="28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Maine Center for Disease Control </a:t>
            </a:r>
            <a:r>
              <a:rPr lang="en-US" sz="2000">
                <a:latin typeface="Times New Roman" panose="02020603050405020304" pitchFamily="18" charset="0"/>
                <a:cs typeface="Times New Roman" panose="02020603050405020304" pitchFamily="18" charset="0"/>
              </a:rPr>
              <a:t>and Prevention</a:t>
            </a:r>
            <a:endParaRPr lang="en-US" sz="2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 y="5562600"/>
            <a:ext cx="3087624" cy="1277637"/>
          </a:xfrm>
          <a:prstGeom prst="rect">
            <a:avLst/>
          </a:prstGeom>
        </p:spPr>
      </p:pic>
    </p:spTree>
    <p:extLst>
      <p:ext uri="{BB962C8B-B14F-4D97-AF65-F5344CB8AC3E}">
        <p14:creationId xmlns:p14="http://schemas.microsoft.com/office/powerpoint/2010/main" val="1715151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How Ticks Move</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pic>
        <p:nvPicPr>
          <p:cNvPr id="4" name="Picture 2" descr="S:\Health Education\School Interventions\Images\trail in the woo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0353" y="28956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2286000"/>
            <a:ext cx="3505200" cy="2862322"/>
          </a:xfrm>
          <a:prstGeom prst="rect">
            <a:avLst/>
          </a:prstGeom>
        </p:spPr>
        <p:txBody>
          <a:bodyPr wrap="square">
            <a:spAutoFit/>
          </a:bodyPr>
          <a:lstStyle/>
          <a:p>
            <a:pPr>
              <a:lnSpc>
                <a:spcPct val="150000"/>
              </a:lnSpc>
            </a:pPr>
            <a:r>
              <a:rPr lang="en-US" altLang="en-US" dirty="0"/>
              <a:t>*Ticks do not fly or jump</a:t>
            </a:r>
          </a:p>
          <a:p>
            <a:pPr>
              <a:lnSpc>
                <a:spcPct val="150000"/>
              </a:lnSpc>
            </a:pPr>
            <a:endParaRPr lang="en-US" altLang="en-US" dirty="0"/>
          </a:p>
          <a:p>
            <a:r>
              <a:rPr lang="en-US" altLang="en-US" dirty="0"/>
              <a:t>*Ticks grab onto people or  their</a:t>
            </a:r>
          </a:p>
          <a:p>
            <a:pPr lvl="0"/>
            <a:r>
              <a:rPr lang="en-US" altLang="en-US" dirty="0"/>
              <a:t>  </a:t>
            </a:r>
            <a:r>
              <a:rPr lang="en-US" altLang="en-US" dirty="0">
                <a:solidFill>
                  <a:prstClr val="black"/>
                </a:solidFill>
              </a:rPr>
              <a:t>clothes when they walk through</a:t>
            </a:r>
          </a:p>
          <a:p>
            <a:pPr lvl="0"/>
            <a:r>
              <a:rPr lang="en-US" altLang="en-US" dirty="0">
                <a:solidFill>
                  <a:prstClr val="black"/>
                </a:solidFill>
              </a:rPr>
              <a:t>  a grassy or wooded area</a:t>
            </a:r>
          </a:p>
          <a:p>
            <a:pPr lvl="0"/>
            <a:endParaRPr lang="en-US" altLang="en-US" dirty="0"/>
          </a:p>
          <a:p>
            <a:r>
              <a:rPr lang="en-US" altLang="en-US" dirty="0"/>
              <a:t>*A tick will crawl to a feeding spot</a:t>
            </a:r>
          </a:p>
          <a:p>
            <a:pPr lvl="0"/>
            <a:r>
              <a:rPr lang="en-US" altLang="en-US" dirty="0"/>
              <a:t>  </a:t>
            </a:r>
            <a:r>
              <a:rPr lang="en-US" altLang="en-US" dirty="0">
                <a:solidFill>
                  <a:prstClr val="black"/>
                </a:solidFill>
              </a:rPr>
              <a:t>on the person’s skin</a:t>
            </a:r>
          </a:p>
          <a:p>
            <a:endParaRPr lang="en-US" altLang="en-US" dirty="0"/>
          </a:p>
        </p:txBody>
      </p:sp>
    </p:spTree>
    <p:extLst>
      <p:ext uri="{BB962C8B-B14F-4D97-AF65-F5344CB8AC3E}">
        <p14:creationId xmlns:p14="http://schemas.microsoft.com/office/powerpoint/2010/main" val="3950883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latin typeface="Candara"/>
              </a:rPr>
              <a:t>Diseases that Maine ticks can cause</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sp>
        <p:nvSpPr>
          <p:cNvPr id="4" name="Rectangle 3"/>
          <p:cNvSpPr/>
          <p:nvPr/>
        </p:nvSpPr>
        <p:spPr>
          <a:xfrm>
            <a:off x="2286000" y="2059395"/>
            <a:ext cx="4572000" cy="1200329"/>
          </a:xfrm>
          <a:prstGeom prst="rect">
            <a:avLst/>
          </a:prstGeom>
        </p:spPr>
        <p:txBody>
          <a:bodyPr>
            <a:spAutoFit/>
          </a:bodyPr>
          <a:lstStyle/>
          <a:p>
            <a:r>
              <a:rPr lang="en-US" sz="5400" b="1" dirty="0"/>
              <a:t>*Lyme disease </a:t>
            </a:r>
          </a:p>
          <a:p>
            <a:pPr lvl="1"/>
            <a:endParaRPr lang="en-US" dirty="0"/>
          </a:p>
        </p:txBody>
      </p:sp>
      <p:sp>
        <p:nvSpPr>
          <p:cNvPr id="5" name="TextBox 4"/>
          <p:cNvSpPr txBox="1"/>
          <p:nvPr/>
        </p:nvSpPr>
        <p:spPr>
          <a:xfrm>
            <a:off x="2378771" y="3259724"/>
            <a:ext cx="4114800" cy="923330"/>
          </a:xfrm>
          <a:prstGeom prst="rect">
            <a:avLst/>
          </a:prstGeom>
          <a:noFill/>
        </p:spPr>
        <p:txBody>
          <a:bodyPr wrap="square" rtlCol="0">
            <a:spAutoFit/>
          </a:bodyPr>
          <a:lstStyle/>
          <a:p>
            <a:pPr lvl="0"/>
            <a:r>
              <a:rPr lang="en-US" sz="3600" b="1" dirty="0">
                <a:solidFill>
                  <a:prstClr val="black"/>
                </a:solidFill>
              </a:rPr>
              <a:t>*</a:t>
            </a:r>
            <a:r>
              <a:rPr lang="en-US" sz="3600" b="1" dirty="0" err="1">
                <a:solidFill>
                  <a:prstClr val="black"/>
                </a:solidFill>
              </a:rPr>
              <a:t>Anaplasmosis</a:t>
            </a:r>
            <a:endParaRPr lang="en-US" sz="3600" b="1" dirty="0">
              <a:solidFill>
                <a:prstClr val="black"/>
              </a:solidFill>
            </a:endParaRPr>
          </a:p>
          <a:p>
            <a:pPr lvl="1"/>
            <a:endParaRPr lang="en-US" dirty="0">
              <a:solidFill>
                <a:prstClr val="black"/>
              </a:solidFill>
            </a:endParaRPr>
          </a:p>
        </p:txBody>
      </p:sp>
      <p:sp>
        <p:nvSpPr>
          <p:cNvPr id="6" name="TextBox 5"/>
          <p:cNvSpPr txBox="1"/>
          <p:nvPr/>
        </p:nvSpPr>
        <p:spPr>
          <a:xfrm>
            <a:off x="2378771" y="4194877"/>
            <a:ext cx="2193229" cy="861774"/>
          </a:xfrm>
          <a:prstGeom prst="rect">
            <a:avLst/>
          </a:prstGeom>
          <a:noFill/>
        </p:spPr>
        <p:txBody>
          <a:bodyPr wrap="none" rtlCol="0">
            <a:spAutoFit/>
          </a:bodyPr>
          <a:lstStyle/>
          <a:p>
            <a:pPr lvl="0"/>
            <a:r>
              <a:rPr lang="en-US" sz="3200" b="1" dirty="0">
                <a:solidFill>
                  <a:prstClr val="black"/>
                </a:solidFill>
              </a:rPr>
              <a:t>*</a:t>
            </a:r>
            <a:r>
              <a:rPr lang="en-US" sz="3200" b="1" dirty="0" err="1">
                <a:solidFill>
                  <a:prstClr val="black"/>
                </a:solidFill>
              </a:rPr>
              <a:t>Babesiosis</a:t>
            </a:r>
            <a:endParaRPr lang="en-US" sz="3200" b="1" dirty="0">
              <a:solidFill>
                <a:prstClr val="black"/>
              </a:solidFill>
            </a:endParaRPr>
          </a:p>
          <a:p>
            <a:pPr lvl="1"/>
            <a:endParaRPr lang="en-US" dirty="0">
              <a:solidFill>
                <a:prstClr val="black"/>
              </a:solidFill>
            </a:endParaRPr>
          </a:p>
        </p:txBody>
      </p:sp>
      <p:sp>
        <p:nvSpPr>
          <p:cNvPr id="7" name="TextBox 6"/>
          <p:cNvSpPr txBox="1"/>
          <p:nvPr/>
        </p:nvSpPr>
        <p:spPr>
          <a:xfrm>
            <a:off x="2378771" y="4971355"/>
            <a:ext cx="1622560" cy="461665"/>
          </a:xfrm>
          <a:prstGeom prst="rect">
            <a:avLst/>
          </a:prstGeom>
          <a:noFill/>
        </p:spPr>
        <p:txBody>
          <a:bodyPr wrap="none" rtlCol="0">
            <a:spAutoFit/>
          </a:bodyPr>
          <a:lstStyle/>
          <a:p>
            <a:pPr lvl="0"/>
            <a:r>
              <a:rPr lang="en-US" sz="2400" b="1">
                <a:solidFill>
                  <a:prstClr val="black"/>
                </a:solidFill>
              </a:rPr>
              <a:t>*Powassan</a:t>
            </a:r>
            <a:endParaRPr lang="en-US" sz="2400" b="1" dirty="0">
              <a:solidFill>
                <a:prstClr val="black"/>
              </a:solidFill>
            </a:endParaRPr>
          </a:p>
        </p:txBody>
      </p:sp>
    </p:spTree>
    <p:extLst>
      <p:ext uri="{BB962C8B-B14F-4D97-AF65-F5344CB8AC3E}">
        <p14:creationId xmlns:p14="http://schemas.microsoft.com/office/powerpoint/2010/main" val="2645925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What is Lyme disease?</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11100"/>
            <a:ext cx="2959330" cy="221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4441" y="3611100"/>
            <a:ext cx="4130974" cy="2750048"/>
          </a:xfrm>
          <a:prstGeom prst="rect">
            <a:avLst/>
          </a:prstGeom>
        </p:spPr>
      </p:pic>
      <p:sp>
        <p:nvSpPr>
          <p:cNvPr id="7" name="Rectangle 6"/>
          <p:cNvSpPr/>
          <p:nvPr/>
        </p:nvSpPr>
        <p:spPr>
          <a:xfrm>
            <a:off x="1219200" y="1981200"/>
            <a:ext cx="7086600" cy="1015663"/>
          </a:xfrm>
          <a:prstGeom prst="rect">
            <a:avLst/>
          </a:prstGeom>
        </p:spPr>
        <p:txBody>
          <a:bodyPr wrap="square">
            <a:spAutoFit/>
          </a:bodyPr>
          <a:lstStyle/>
          <a:p>
            <a:pPr>
              <a:lnSpc>
                <a:spcPct val="150000"/>
              </a:lnSpc>
            </a:pPr>
            <a:r>
              <a:rPr lang="en-US" sz="2200" dirty="0"/>
              <a:t>*Lyme disease is caused by the bacteria </a:t>
            </a:r>
            <a:r>
              <a:rPr lang="en-US" altLang="en-US" sz="2200" i="1" dirty="0" err="1"/>
              <a:t>Borrelia</a:t>
            </a:r>
            <a:r>
              <a:rPr lang="en-US" altLang="en-US" sz="2200" i="1" dirty="0"/>
              <a:t> </a:t>
            </a:r>
            <a:r>
              <a:rPr lang="en-US" altLang="en-US" sz="2200" i="1" dirty="0" err="1"/>
              <a:t>burgdorferi</a:t>
            </a:r>
            <a:endParaRPr lang="en-US" sz="2200" dirty="0"/>
          </a:p>
          <a:p>
            <a:pPr lvl="1">
              <a:lnSpc>
                <a:spcPct val="150000"/>
              </a:lnSpc>
            </a:pPr>
            <a:r>
              <a:rPr lang="en-US" dirty="0"/>
              <a:t>*The bacteria can make people and pets sick</a:t>
            </a:r>
          </a:p>
        </p:txBody>
      </p:sp>
    </p:spTree>
    <p:extLst>
      <p:ext uri="{BB962C8B-B14F-4D97-AF65-F5344CB8AC3E}">
        <p14:creationId xmlns:p14="http://schemas.microsoft.com/office/powerpoint/2010/main" val="3235710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latin typeface="Candara"/>
              </a:rPr>
              <a:t>How will I know if I have Lyme disease?</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sp>
        <p:nvSpPr>
          <p:cNvPr id="5" name="Rectangle 4"/>
          <p:cNvSpPr/>
          <p:nvPr/>
        </p:nvSpPr>
        <p:spPr>
          <a:xfrm>
            <a:off x="762000" y="1690063"/>
            <a:ext cx="4572000" cy="3477875"/>
          </a:xfrm>
          <a:prstGeom prst="rect">
            <a:avLst/>
          </a:prstGeom>
        </p:spPr>
        <p:txBody>
          <a:bodyPr>
            <a:spAutoFit/>
          </a:bodyPr>
          <a:lstStyle/>
          <a:p>
            <a:r>
              <a:rPr lang="en-US" sz="2200" b="1" dirty="0"/>
              <a:t>Symptoms</a:t>
            </a:r>
          </a:p>
          <a:p>
            <a:pPr lvl="1"/>
            <a:r>
              <a:rPr lang="en-US" sz="2100" dirty="0"/>
              <a:t>*Bull’s-eye rash (not always present        at the site of the bite; sometimes multiple rashes will occur)</a:t>
            </a:r>
          </a:p>
          <a:p>
            <a:pPr lvl="1"/>
            <a:r>
              <a:rPr lang="en-US" sz="2100" dirty="0"/>
              <a:t>*Sore muscles</a:t>
            </a:r>
          </a:p>
          <a:p>
            <a:pPr lvl="1"/>
            <a:r>
              <a:rPr lang="en-US" sz="2100" dirty="0"/>
              <a:t>*Very tired</a:t>
            </a:r>
          </a:p>
          <a:p>
            <a:pPr lvl="1"/>
            <a:r>
              <a:rPr lang="en-US" sz="2100" dirty="0"/>
              <a:t>*Chills, fever, and headache</a:t>
            </a:r>
          </a:p>
          <a:p>
            <a:pPr lvl="1"/>
            <a:r>
              <a:rPr lang="en-US" sz="2100" dirty="0"/>
              <a:t>*Swollen lymph nodes</a:t>
            </a:r>
          </a:p>
          <a:p>
            <a:pPr lvl="1"/>
            <a:endParaRPr lang="en-US" sz="1500" dirty="0"/>
          </a:p>
          <a:p>
            <a:pPr marL="301943" lvl="1" indent="0">
              <a:buNone/>
            </a:pPr>
            <a:r>
              <a:rPr lang="en-US" b="1" dirty="0"/>
              <a:t>If you have any symptoms, see your doctor</a:t>
            </a:r>
          </a:p>
        </p:txBody>
      </p:sp>
      <p:pic>
        <p:nvPicPr>
          <p:cNvPr id="3074" name="Picture 2" descr="https://phil.cdc.gov/PHIL_Images/9874/9874_lo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057400"/>
            <a:ext cx="2254250" cy="335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4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ndara" panose="020E0502030303020204" pitchFamily="34" charset="0"/>
              </a:rPr>
              <a:t>Symptoms of diseases other than Lyme</a:t>
            </a:r>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sp>
        <p:nvSpPr>
          <p:cNvPr id="4" name="TextBox 3"/>
          <p:cNvSpPr txBox="1"/>
          <p:nvPr/>
        </p:nvSpPr>
        <p:spPr>
          <a:xfrm>
            <a:off x="861392" y="2057400"/>
            <a:ext cx="7391400" cy="2031325"/>
          </a:xfrm>
          <a:prstGeom prst="rect">
            <a:avLst/>
          </a:prstGeom>
          <a:noFill/>
        </p:spPr>
        <p:txBody>
          <a:bodyPr wrap="square" rtlCol="0">
            <a:spAutoFit/>
          </a:bodyPr>
          <a:lstStyle/>
          <a:p>
            <a:r>
              <a:rPr lang="en-US" u="sng" dirty="0" err="1"/>
              <a:t>Anaplasmosis</a:t>
            </a:r>
            <a:r>
              <a:rPr lang="en-US" dirty="0"/>
              <a:t>: Fever, headache, muscle pain, tiredness, chills, nausea, abdominal pain, cough and confusion</a:t>
            </a:r>
          </a:p>
          <a:p>
            <a:endParaRPr lang="en-US" dirty="0"/>
          </a:p>
          <a:p>
            <a:r>
              <a:rPr lang="en-US" u="sng" dirty="0" err="1"/>
              <a:t>Babesiosis</a:t>
            </a:r>
            <a:r>
              <a:rPr lang="en-US" dirty="0"/>
              <a:t>: Flu-like symptoms, most often fever and fatigue</a:t>
            </a:r>
          </a:p>
          <a:p>
            <a:endParaRPr lang="en-US" dirty="0"/>
          </a:p>
          <a:p>
            <a:r>
              <a:rPr lang="en-US" u="sng" dirty="0"/>
              <a:t>Powassan</a:t>
            </a:r>
            <a:r>
              <a:rPr lang="en-US" dirty="0"/>
              <a:t>: Headache, fever, nausea, vomiting, stiff neck, and sleepiness</a:t>
            </a:r>
          </a:p>
          <a:p>
            <a:endParaRPr lang="en-US" dirty="0"/>
          </a:p>
        </p:txBody>
      </p:sp>
      <p:sp>
        <p:nvSpPr>
          <p:cNvPr id="5" name="TextBox 4"/>
          <p:cNvSpPr txBox="1"/>
          <p:nvPr/>
        </p:nvSpPr>
        <p:spPr>
          <a:xfrm>
            <a:off x="1143000" y="1447800"/>
            <a:ext cx="6400800" cy="400110"/>
          </a:xfrm>
          <a:prstGeom prst="rect">
            <a:avLst/>
          </a:prstGeom>
          <a:noFill/>
        </p:spPr>
        <p:txBody>
          <a:bodyPr wrap="square" rtlCol="0">
            <a:spAutoFit/>
          </a:bodyPr>
          <a:lstStyle/>
          <a:p>
            <a:r>
              <a:rPr lang="en-US" sz="2000" b="1" dirty="0"/>
              <a:t>Typical symptoms of additional diseases caused by ticks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849" y="3810000"/>
            <a:ext cx="41148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43000" y="6172563"/>
            <a:ext cx="2459328" cy="261610"/>
          </a:xfrm>
          <a:prstGeom prst="rect">
            <a:avLst/>
          </a:prstGeom>
          <a:noFill/>
        </p:spPr>
        <p:txBody>
          <a:bodyPr wrap="none" rtlCol="0">
            <a:spAutoFit/>
          </a:bodyPr>
          <a:lstStyle/>
          <a:p>
            <a:r>
              <a:rPr lang="en-US" sz="1100" dirty="0"/>
              <a:t>Image courtesy of invitehealthblog.com </a:t>
            </a:r>
          </a:p>
        </p:txBody>
      </p:sp>
    </p:spTree>
    <p:extLst>
      <p:ext uri="{BB962C8B-B14F-4D97-AF65-F5344CB8AC3E}">
        <p14:creationId xmlns:p14="http://schemas.microsoft.com/office/powerpoint/2010/main" val="1233774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How do I protect myself?</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pic>
        <p:nvPicPr>
          <p:cNvPr id="4" name="Picture 10"/>
          <p:cNvPicPr>
            <a:picLocks noChangeAspect="1" noChangeArrowheads="1"/>
          </p:cNvPicPr>
          <p:nvPr/>
        </p:nvPicPr>
        <p:blipFill>
          <a:blip r:embed="rId3" cstate="print"/>
          <a:srcRect/>
          <a:stretch>
            <a:fillRect/>
          </a:stretch>
        </p:blipFill>
        <p:spPr bwMode="auto">
          <a:xfrm>
            <a:off x="6934200" y="1524000"/>
            <a:ext cx="1981200" cy="2133600"/>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5486400" y="3752850"/>
            <a:ext cx="3429000" cy="2571750"/>
          </a:xfrm>
          <a:prstGeom prst="rect">
            <a:avLst/>
          </a:prstGeom>
          <a:noFill/>
          <a:ln w="9525">
            <a:noFill/>
            <a:miter lim="800000"/>
            <a:headEnd/>
            <a:tailEnd/>
          </a:ln>
        </p:spPr>
      </p:pic>
      <p:sp>
        <p:nvSpPr>
          <p:cNvPr id="6" name="Rectangle 5"/>
          <p:cNvSpPr/>
          <p:nvPr/>
        </p:nvSpPr>
        <p:spPr>
          <a:xfrm>
            <a:off x="228600" y="1563111"/>
            <a:ext cx="4572000" cy="3970318"/>
          </a:xfrm>
          <a:prstGeom prst="rect">
            <a:avLst/>
          </a:prstGeom>
        </p:spPr>
        <p:txBody>
          <a:bodyPr>
            <a:spAutoFit/>
          </a:bodyPr>
          <a:lstStyle/>
          <a:p>
            <a:r>
              <a:rPr lang="en-US" sz="2200" b="1" dirty="0"/>
              <a:t>1.   Wear protective clothing</a:t>
            </a:r>
          </a:p>
          <a:p>
            <a:pPr lvl="1"/>
            <a:r>
              <a:rPr lang="en-US" sz="2000" dirty="0"/>
              <a:t>Tuck your pants into your socks and wear long pants and long-sleeved shirts</a:t>
            </a:r>
          </a:p>
          <a:p>
            <a:pPr lvl="1"/>
            <a:r>
              <a:rPr lang="en-US" sz="2000" dirty="0"/>
              <a:t>Wear light-colored clothing so you can see ticks more easily</a:t>
            </a:r>
          </a:p>
          <a:p>
            <a:pPr marL="400050" lvl="1" indent="0">
              <a:buNone/>
            </a:pPr>
            <a:endParaRPr lang="en-US" sz="800" b="1" dirty="0"/>
          </a:p>
          <a:p>
            <a:r>
              <a:rPr lang="en-US" sz="2200" b="1" dirty="0"/>
              <a:t>2.    Use a repellent</a:t>
            </a:r>
          </a:p>
          <a:p>
            <a:pPr marL="609600" indent="-609600">
              <a:buFontTx/>
              <a:buAutoNum type="arabicPeriod"/>
            </a:pPr>
            <a:endParaRPr lang="en-US" sz="800" b="1" dirty="0"/>
          </a:p>
          <a:p>
            <a:r>
              <a:rPr lang="en-US" sz="2200" b="1" dirty="0"/>
              <a:t>3.    Be careful in tick-infested areas</a:t>
            </a:r>
          </a:p>
          <a:p>
            <a:pPr lvl="1"/>
            <a:r>
              <a:rPr lang="en-US" sz="2000" dirty="0"/>
              <a:t>Walk in the middle of trails and paths</a:t>
            </a:r>
          </a:p>
          <a:p>
            <a:pPr lvl="1"/>
            <a:r>
              <a:rPr lang="en-US" sz="2000" dirty="0"/>
              <a:t>Don’t brush up against bushes</a:t>
            </a:r>
          </a:p>
          <a:p>
            <a:pPr lvl="1"/>
            <a:endParaRPr lang="en-US" sz="800" b="1" dirty="0"/>
          </a:p>
          <a:p>
            <a:r>
              <a:rPr lang="en-US" sz="2200" b="1" dirty="0"/>
              <a:t>4.    Perform daily tick checks</a:t>
            </a:r>
          </a:p>
        </p:txBody>
      </p:sp>
    </p:spTree>
    <p:extLst>
      <p:ext uri="{BB962C8B-B14F-4D97-AF65-F5344CB8AC3E}">
        <p14:creationId xmlns:p14="http://schemas.microsoft.com/office/powerpoint/2010/main" val="398441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latin typeface="Candara"/>
              </a:rPr>
              <a:t>Check your body daily!</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pic>
        <p:nvPicPr>
          <p:cNvPr id="4" name="Content Placeholder 10" descr="tick-check-poster[1].jpg"/>
          <p:cNvPicPr>
            <a:picLocks noChangeAspect="1"/>
          </p:cNvPicPr>
          <p:nvPr/>
        </p:nvPicPr>
        <p:blipFill>
          <a:blip r:embed="rId3" cstate="print"/>
          <a:srcRect/>
          <a:stretch>
            <a:fillRect/>
          </a:stretch>
        </p:blipFill>
        <p:spPr bwMode="auto">
          <a:xfrm>
            <a:off x="5105400" y="1534694"/>
            <a:ext cx="3962400" cy="4866106"/>
          </a:xfrm>
          <a:prstGeom prst="rect">
            <a:avLst/>
          </a:prstGeom>
          <a:noFill/>
          <a:ln w="9525">
            <a:noFill/>
            <a:miter lim="800000"/>
            <a:headEnd/>
            <a:tailEnd/>
          </a:ln>
        </p:spPr>
      </p:pic>
      <p:sp>
        <p:nvSpPr>
          <p:cNvPr id="5" name="Rectangle 4"/>
          <p:cNvSpPr/>
          <p:nvPr/>
        </p:nvSpPr>
        <p:spPr>
          <a:xfrm>
            <a:off x="152400" y="1828800"/>
            <a:ext cx="4191000" cy="2985433"/>
          </a:xfrm>
          <a:prstGeom prst="rect">
            <a:avLst/>
          </a:prstGeom>
        </p:spPr>
        <p:txBody>
          <a:bodyPr wrap="square">
            <a:spAutoFit/>
          </a:bodyPr>
          <a:lstStyle/>
          <a:p>
            <a:pPr marL="301943" lvl="1" indent="0">
              <a:buNone/>
            </a:pPr>
            <a:r>
              <a:rPr lang="en-US" b="1" dirty="0"/>
              <a:t>Perform a “Tick Check”:</a:t>
            </a:r>
          </a:p>
          <a:p>
            <a:pPr marL="301943" lvl="1" indent="0">
              <a:buNone/>
            </a:pPr>
            <a:endParaRPr lang="en-US" b="1" dirty="0"/>
          </a:p>
          <a:p>
            <a:pPr marL="301943" lvl="1" indent="0">
              <a:buNone/>
            </a:pPr>
            <a:r>
              <a:rPr lang="en-US" dirty="0"/>
              <a:t>Use your finger tips and your sight to feel around your body for ticks</a:t>
            </a:r>
          </a:p>
          <a:p>
            <a:pPr marL="301943" lvl="1" indent="0">
              <a:buNone/>
            </a:pPr>
            <a:endParaRPr lang="en-US" dirty="0"/>
          </a:p>
          <a:p>
            <a:pPr marL="301943" lvl="1" indent="0">
              <a:buNone/>
            </a:pPr>
            <a:r>
              <a:rPr lang="en-US" dirty="0"/>
              <a:t>Pay attention to: your head, hairline, neck, armpits, waist, between your legs, thighs, and behind your knees</a:t>
            </a:r>
          </a:p>
          <a:p>
            <a:pPr marL="301943" lvl="1" indent="0">
              <a:buNone/>
            </a:pPr>
            <a:endParaRPr lang="en-US" sz="2200" b="1" dirty="0"/>
          </a:p>
          <a:p>
            <a:pPr marL="301943" lvl="1" indent="0">
              <a:buNone/>
            </a:pPr>
            <a:r>
              <a:rPr lang="en-US" sz="2200" b="1" dirty="0"/>
              <a:t>Check your pets, too!</a:t>
            </a:r>
          </a:p>
        </p:txBody>
      </p:sp>
    </p:spTree>
    <p:extLst>
      <p:ext uri="{BB962C8B-B14F-4D97-AF65-F5344CB8AC3E}">
        <p14:creationId xmlns:p14="http://schemas.microsoft.com/office/powerpoint/2010/main" val="2532324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latin typeface="Candara"/>
              </a:rPr>
              <a:t>What if I find a tick on me?</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sp>
        <p:nvSpPr>
          <p:cNvPr id="4" name="Rectangle 3"/>
          <p:cNvSpPr/>
          <p:nvPr/>
        </p:nvSpPr>
        <p:spPr>
          <a:xfrm>
            <a:off x="1981200" y="1447800"/>
            <a:ext cx="5105400" cy="400110"/>
          </a:xfrm>
          <a:prstGeom prst="rect">
            <a:avLst/>
          </a:prstGeom>
        </p:spPr>
        <p:txBody>
          <a:bodyPr wrap="square">
            <a:spAutoFit/>
          </a:bodyPr>
          <a:lstStyle/>
          <a:p>
            <a:pPr algn="ctr"/>
            <a:r>
              <a:rPr lang="en-US" sz="2000" b="1" dirty="0"/>
              <a:t>Ask a grown-up to take it off</a:t>
            </a:r>
          </a:p>
        </p:txBody>
      </p:sp>
      <p:pic>
        <p:nvPicPr>
          <p:cNvPr id="6" name="Picture 5"/>
          <p:cNvPicPr>
            <a:picLocks noChangeAspect="1" noChangeArrowheads="1"/>
          </p:cNvPicPr>
          <p:nvPr/>
        </p:nvPicPr>
        <p:blipFill>
          <a:blip r:embed="rId3" cstate="print"/>
          <a:srcRect/>
          <a:stretch>
            <a:fillRect/>
          </a:stretch>
        </p:blipFill>
        <p:spPr bwMode="auto">
          <a:xfrm>
            <a:off x="7031154" y="4176987"/>
            <a:ext cx="1808046" cy="1958716"/>
          </a:xfrm>
          <a:prstGeom prst="rect">
            <a:avLst/>
          </a:prstGeom>
          <a:noFill/>
          <a:ln w="9525">
            <a:noFill/>
            <a:miter lim="800000"/>
            <a:headEnd/>
            <a:tailEnd/>
          </a:ln>
        </p:spPr>
      </p:pic>
      <p:sp>
        <p:nvSpPr>
          <p:cNvPr id="7" name="Rectangle 6"/>
          <p:cNvSpPr/>
          <p:nvPr/>
        </p:nvSpPr>
        <p:spPr>
          <a:xfrm>
            <a:off x="195349" y="2667000"/>
            <a:ext cx="3538451" cy="3139321"/>
          </a:xfrm>
          <a:prstGeom prst="rect">
            <a:avLst/>
          </a:prstGeom>
        </p:spPr>
        <p:txBody>
          <a:bodyPr wrap="square">
            <a:spAutoFit/>
          </a:bodyPr>
          <a:lstStyle/>
          <a:p>
            <a:r>
              <a:rPr lang="en-US" dirty="0"/>
              <a:t>*Put the wide part of the notch on the skin near the tick (hold skin tight if necessary)</a:t>
            </a:r>
          </a:p>
          <a:p>
            <a:endParaRPr lang="en-US" dirty="0"/>
          </a:p>
          <a:p>
            <a:r>
              <a:rPr lang="en-US" dirty="0"/>
              <a:t>*Applying a little pressure on the skin, slide the spoon forward so the small part of the notch is framing the tick</a:t>
            </a:r>
          </a:p>
          <a:p>
            <a:endParaRPr lang="en-US" dirty="0"/>
          </a:p>
          <a:p>
            <a:r>
              <a:rPr lang="en-US" dirty="0"/>
              <a:t>*Continue sliding the spoon until the tick detaches</a:t>
            </a:r>
          </a:p>
        </p:txBody>
      </p:sp>
      <p:sp>
        <p:nvSpPr>
          <p:cNvPr id="8" name="Rectangle 7"/>
          <p:cNvSpPr/>
          <p:nvPr/>
        </p:nvSpPr>
        <p:spPr>
          <a:xfrm>
            <a:off x="4577192" y="2819400"/>
            <a:ext cx="4000500" cy="1200329"/>
          </a:xfrm>
          <a:prstGeom prst="rect">
            <a:avLst/>
          </a:prstGeom>
        </p:spPr>
        <p:txBody>
          <a:bodyPr wrap="square">
            <a:spAutoFit/>
          </a:bodyPr>
          <a:lstStyle/>
          <a:p>
            <a:r>
              <a:rPr lang="en-US" dirty="0"/>
              <a:t>*Grasp the tick close to the skin with tweezers</a:t>
            </a:r>
          </a:p>
          <a:p>
            <a:endParaRPr lang="en-US" dirty="0"/>
          </a:p>
          <a:p>
            <a:r>
              <a:rPr lang="en-US" dirty="0"/>
              <a:t>*Pull gently until the tick lets go</a:t>
            </a:r>
          </a:p>
        </p:txBody>
      </p:sp>
      <p:sp>
        <p:nvSpPr>
          <p:cNvPr id="9" name="Rectangle 8"/>
          <p:cNvSpPr/>
          <p:nvPr/>
        </p:nvSpPr>
        <p:spPr>
          <a:xfrm>
            <a:off x="609600" y="2057400"/>
            <a:ext cx="2025233" cy="369332"/>
          </a:xfrm>
          <a:prstGeom prst="rect">
            <a:avLst/>
          </a:prstGeom>
        </p:spPr>
        <p:txBody>
          <a:bodyPr wrap="none">
            <a:spAutoFit/>
          </a:bodyPr>
          <a:lstStyle/>
          <a:p>
            <a:pPr algn="ctr"/>
            <a:r>
              <a:rPr lang="en-US" b="1" dirty="0"/>
              <a:t>With a Tick Spoon</a:t>
            </a:r>
          </a:p>
        </p:txBody>
      </p:sp>
      <p:sp>
        <p:nvSpPr>
          <p:cNvPr id="10" name="Rectangle 9"/>
          <p:cNvSpPr/>
          <p:nvPr/>
        </p:nvSpPr>
        <p:spPr>
          <a:xfrm>
            <a:off x="4780601" y="2068204"/>
            <a:ext cx="1640385" cy="369332"/>
          </a:xfrm>
          <a:prstGeom prst="rect">
            <a:avLst/>
          </a:prstGeom>
        </p:spPr>
        <p:txBody>
          <a:bodyPr wrap="none">
            <a:spAutoFit/>
          </a:bodyPr>
          <a:lstStyle/>
          <a:p>
            <a:pPr algn="ctr"/>
            <a:r>
              <a:rPr lang="en-US" b="1" dirty="0"/>
              <a:t>With Tweezers</a:t>
            </a:r>
          </a:p>
        </p:txBody>
      </p:sp>
      <p:pic>
        <p:nvPicPr>
          <p:cNvPr id="410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4275059"/>
            <a:ext cx="2349244" cy="176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23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Why remove a tick?</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409516"/>
            <a:ext cx="2868424" cy="2654359"/>
          </a:xfrm>
          <a:prstGeom prst="rect">
            <a:avLst/>
          </a:prstGeom>
        </p:spPr>
      </p:pic>
      <p:pic>
        <p:nvPicPr>
          <p:cNvPr id="5" name="Picture 1034" descr="C:\Documents and Settings\rheckscher\My Documents\My Pictures\Work\tick on sk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485804"/>
            <a:ext cx="2819400"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48200" y="6052789"/>
            <a:ext cx="3541354" cy="276999"/>
          </a:xfrm>
          <a:prstGeom prst="rect">
            <a:avLst/>
          </a:prstGeom>
        </p:spPr>
        <p:txBody>
          <a:bodyPr wrap="none">
            <a:spAutoFit/>
          </a:bodyPr>
          <a:lstStyle/>
          <a:p>
            <a:pPr lvl="0"/>
            <a:r>
              <a:rPr lang="en-US" sz="1200" b="1" dirty="0">
                <a:solidFill>
                  <a:prstClr val="black"/>
                </a:solidFill>
              </a:rPr>
              <a:t>Photo: </a:t>
            </a:r>
            <a:r>
              <a:rPr lang="en-US" altLang="en-US" sz="1200" b="1" dirty="0">
                <a:solidFill>
                  <a:prstClr val="black"/>
                </a:solidFill>
                <a:cs typeface="Times New Roman" pitchFamily="18" charset="0"/>
              </a:rPr>
              <a:t>Massachusetts Department of Public Health</a:t>
            </a:r>
          </a:p>
        </p:txBody>
      </p:sp>
      <p:sp>
        <p:nvSpPr>
          <p:cNvPr id="7" name="Rectangle 6"/>
          <p:cNvSpPr/>
          <p:nvPr/>
        </p:nvSpPr>
        <p:spPr>
          <a:xfrm>
            <a:off x="2256183" y="2133600"/>
            <a:ext cx="4572000" cy="646331"/>
          </a:xfrm>
          <a:prstGeom prst="rect">
            <a:avLst/>
          </a:prstGeom>
        </p:spPr>
        <p:txBody>
          <a:bodyPr>
            <a:spAutoFit/>
          </a:bodyPr>
          <a:lstStyle/>
          <a:p>
            <a:r>
              <a:rPr lang="en-US" dirty="0"/>
              <a:t>*Ticks can cause diseases so we want to remove them as soon as possible</a:t>
            </a:r>
          </a:p>
        </p:txBody>
      </p:sp>
    </p:spTree>
    <p:extLst>
      <p:ext uri="{BB962C8B-B14F-4D97-AF65-F5344CB8AC3E}">
        <p14:creationId xmlns:p14="http://schemas.microsoft.com/office/powerpoint/2010/main" val="4172472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Make your yard safer</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grpSp>
        <p:nvGrpSpPr>
          <p:cNvPr id="4" name="Group 8"/>
          <p:cNvGrpSpPr>
            <a:grpSpLocks/>
          </p:cNvGrpSpPr>
          <p:nvPr/>
        </p:nvGrpSpPr>
        <p:grpSpPr bwMode="auto">
          <a:xfrm>
            <a:off x="4780722" y="1423416"/>
            <a:ext cx="4037544" cy="5029200"/>
            <a:chOff x="3216" y="816"/>
            <a:chExt cx="1968" cy="2400"/>
          </a:xfrm>
        </p:grpSpPr>
        <p:pic>
          <p:nvPicPr>
            <p:cNvPr id="5" name="Picture 9" descr="C:\Documents and Settings\ssoliva\My Documents\My Pictures\barrier.tif"/>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t="53847"/>
            <a:stretch>
              <a:fillRect/>
            </a:stretch>
          </p:blipFill>
          <p:spPr bwMode="auto">
            <a:xfrm>
              <a:off x="3216" y="2064"/>
              <a:ext cx="1968" cy="115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0" descr="C:\Documents and Settings\ssoliva\My Documents\My Pictures\barrier.tif"/>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b="53847"/>
            <a:stretch>
              <a:fillRect/>
            </a:stretch>
          </p:blipFill>
          <p:spPr bwMode="auto">
            <a:xfrm>
              <a:off x="3216" y="816"/>
              <a:ext cx="1968" cy="115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1"/>
            <p:cNvSpPr txBox="1">
              <a:spLocks noChangeArrowheads="1"/>
            </p:cNvSpPr>
            <p:nvPr/>
          </p:nvSpPr>
          <p:spPr bwMode="auto">
            <a:xfrm>
              <a:off x="4420" y="1680"/>
              <a:ext cx="572" cy="162"/>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1" u="none" strike="noStrike" kern="0" cap="none" spc="0" normalizeH="0" baseline="0" noProof="0" dirty="0">
                  <a:ln>
                    <a:noFill/>
                  </a:ln>
                  <a:solidFill>
                    <a:prstClr val="black"/>
                  </a:solidFill>
                  <a:effectLst/>
                  <a:uLnTx/>
                  <a:uFillTx/>
                  <a:latin typeface="Candara"/>
                </a:rPr>
                <a:t>Before</a:t>
              </a:r>
            </a:p>
          </p:txBody>
        </p:sp>
        <p:sp>
          <p:nvSpPr>
            <p:cNvPr id="8" name="Text Box 12"/>
            <p:cNvSpPr txBox="1">
              <a:spLocks noChangeArrowheads="1"/>
            </p:cNvSpPr>
            <p:nvPr/>
          </p:nvSpPr>
          <p:spPr bwMode="auto">
            <a:xfrm>
              <a:off x="4416" y="2928"/>
              <a:ext cx="572" cy="162"/>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1" u="none" strike="noStrike" kern="0" cap="none" spc="0" normalizeH="0" baseline="0" noProof="0" dirty="0">
                  <a:ln>
                    <a:noFill/>
                  </a:ln>
                  <a:solidFill>
                    <a:prstClr val="black"/>
                  </a:solidFill>
                  <a:effectLst/>
                  <a:uLnTx/>
                  <a:uFillTx/>
                  <a:latin typeface="Candara"/>
                </a:rPr>
                <a:t>After</a:t>
              </a:r>
            </a:p>
          </p:txBody>
        </p:sp>
      </p:grpSp>
      <p:sp>
        <p:nvSpPr>
          <p:cNvPr id="9" name="Rectangle 8"/>
          <p:cNvSpPr/>
          <p:nvPr/>
        </p:nvSpPr>
        <p:spPr>
          <a:xfrm>
            <a:off x="354496" y="2530036"/>
            <a:ext cx="3962400" cy="2862322"/>
          </a:xfrm>
          <a:prstGeom prst="rect">
            <a:avLst/>
          </a:prstGeom>
        </p:spPr>
        <p:txBody>
          <a:bodyPr wrap="square">
            <a:spAutoFit/>
          </a:bodyPr>
          <a:lstStyle/>
          <a:p>
            <a:pPr>
              <a:lnSpc>
                <a:spcPct val="90000"/>
              </a:lnSpc>
            </a:pPr>
            <a:r>
              <a:rPr lang="en-US" dirty="0"/>
              <a:t>*</a:t>
            </a:r>
            <a:r>
              <a:rPr lang="en-US" sz="2000" dirty="0"/>
              <a:t>Remove brush, leaf litter and tall grass</a:t>
            </a:r>
          </a:p>
          <a:p>
            <a:pPr>
              <a:lnSpc>
                <a:spcPct val="90000"/>
              </a:lnSpc>
            </a:pPr>
            <a:endParaRPr lang="en-US" sz="2000" dirty="0"/>
          </a:p>
          <a:p>
            <a:pPr>
              <a:lnSpc>
                <a:spcPct val="90000"/>
              </a:lnSpc>
            </a:pPr>
            <a:r>
              <a:rPr lang="en-US" sz="2000" dirty="0"/>
              <a:t>*Create a dry border between woods and lawn</a:t>
            </a:r>
          </a:p>
          <a:p>
            <a:pPr>
              <a:lnSpc>
                <a:spcPct val="90000"/>
              </a:lnSpc>
            </a:pPr>
            <a:endParaRPr lang="en-US" sz="2000" dirty="0"/>
          </a:p>
          <a:p>
            <a:pPr>
              <a:lnSpc>
                <a:spcPct val="90000"/>
              </a:lnSpc>
            </a:pPr>
            <a:r>
              <a:rPr lang="en-US" sz="2000" dirty="0"/>
              <a:t>*Remove plants that attract deer and construct physical barriers that may discourage deer from entering your yard</a:t>
            </a:r>
          </a:p>
        </p:txBody>
      </p:sp>
    </p:spTree>
    <p:extLst>
      <p:ext uri="{BB962C8B-B14F-4D97-AF65-F5344CB8AC3E}">
        <p14:creationId xmlns:p14="http://schemas.microsoft.com/office/powerpoint/2010/main" val="3616529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…Ticks</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sp>
        <p:nvSpPr>
          <p:cNvPr id="4" name="Rectangle 3"/>
          <p:cNvSpPr/>
          <p:nvPr/>
        </p:nvSpPr>
        <p:spPr>
          <a:xfrm>
            <a:off x="2286000" y="1622352"/>
            <a:ext cx="5105400" cy="4007251"/>
          </a:xfrm>
          <a:prstGeom prst="rect">
            <a:avLst/>
          </a:prstGeom>
        </p:spPr>
        <p:txBody>
          <a:bodyPr wrap="square">
            <a:spAutoFit/>
          </a:bodyPr>
          <a:lstStyle/>
          <a:p>
            <a:pPr lvl="0">
              <a:spcBef>
                <a:spcPct val="20000"/>
              </a:spcBef>
              <a:buClr>
                <a:srgbClr val="31B6FD"/>
              </a:buClr>
              <a:buSzPct val="100000"/>
            </a:pPr>
            <a:r>
              <a:rPr lang="en-US" sz="2400" dirty="0"/>
              <a:t>*  What do ticks look like?</a:t>
            </a:r>
          </a:p>
          <a:p>
            <a:pPr lvl="0">
              <a:spcBef>
                <a:spcPct val="20000"/>
              </a:spcBef>
              <a:buClr>
                <a:srgbClr val="31B6FD"/>
              </a:buClr>
              <a:buSzPct val="100000"/>
            </a:pPr>
            <a:r>
              <a:rPr lang="en-US" sz="2400" dirty="0"/>
              <a:t>*  Are all ticks the same?</a:t>
            </a:r>
          </a:p>
          <a:p>
            <a:pPr lvl="0">
              <a:spcBef>
                <a:spcPct val="20000"/>
              </a:spcBef>
              <a:buClr>
                <a:srgbClr val="31B6FD"/>
              </a:buClr>
              <a:buSzPct val="100000"/>
            </a:pPr>
            <a:r>
              <a:rPr lang="en-US" sz="2400" dirty="0"/>
              <a:t>*  Where do ticks live?</a:t>
            </a:r>
          </a:p>
          <a:p>
            <a:pPr lvl="0">
              <a:spcBef>
                <a:spcPct val="20000"/>
              </a:spcBef>
              <a:buClr>
                <a:srgbClr val="31B6FD"/>
              </a:buClr>
              <a:buSzPct val="100000"/>
            </a:pPr>
            <a:r>
              <a:rPr lang="en-US" sz="2400" dirty="0"/>
              <a:t>*  Why remove a tick?</a:t>
            </a:r>
          </a:p>
          <a:p>
            <a:pPr lvl="0">
              <a:spcBef>
                <a:spcPct val="20000"/>
              </a:spcBef>
              <a:buClr>
                <a:srgbClr val="31B6FD"/>
              </a:buClr>
              <a:buSzPct val="100000"/>
            </a:pPr>
            <a:r>
              <a:rPr lang="en-US" sz="2400" dirty="0"/>
              <a:t>*  What is Lyme disease?</a:t>
            </a:r>
          </a:p>
          <a:p>
            <a:pPr lvl="0">
              <a:spcBef>
                <a:spcPct val="20000"/>
              </a:spcBef>
              <a:buClr>
                <a:srgbClr val="31B6FD"/>
              </a:buClr>
              <a:buSzPct val="100000"/>
            </a:pPr>
            <a:r>
              <a:rPr lang="en-US" sz="2400" dirty="0"/>
              <a:t>*  How will I know if I have Lyme</a:t>
            </a:r>
          </a:p>
          <a:p>
            <a:pPr lvl="0">
              <a:spcBef>
                <a:spcPct val="20000"/>
              </a:spcBef>
              <a:buClr>
                <a:srgbClr val="31B6FD"/>
              </a:buClr>
              <a:buSzPct val="100000"/>
            </a:pPr>
            <a:r>
              <a:rPr lang="en-US" sz="2400" dirty="0"/>
              <a:t>    disease?          </a:t>
            </a:r>
          </a:p>
          <a:p>
            <a:pPr lvl="0">
              <a:spcBef>
                <a:spcPct val="20000"/>
              </a:spcBef>
              <a:buClr>
                <a:srgbClr val="31B6FD"/>
              </a:buClr>
              <a:buSzPct val="100000"/>
            </a:pPr>
            <a:r>
              <a:rPr lang="en-US" sz="2400" dirty="0"/>
              <a:t>*  How do I protect myself?</a:t>
            </a:r>
          </a:p>
          <a:p>
            <a:pPr lvl="0">
              <a:spcBef>
                <a:spcPct val="20000"/>
              </a:spcBef>
              <a:buClr>
                <a:srgbClr val="31B6FD"/>
              </a:buClr>
              <a:buSzPct val="100000"/>
            </a:pPr>
            <a:r>
              <a:rPr lang="en-US" sz="2400" dirty="0"/>
              <a:t>*  What if I find a tick on me?</a:t>
            </a:r>
          </a:p>
        </p:txBody>
      </p:sp>
    </p:spTree>
    <p:extLst>
      <p:ext uri="{BB962C8B-B14F-4D97-AF65-F5344CB8AC3E}">
        <p14:creationId xmlns:p14="http://schemas.microsoft.com/office/powerpoint/2010/main" val="1034663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Maine Center for Disease Control and Prevention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42875"/>
            <a:ext cx="5207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58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1"/>
            <a:ext cx="9144000" cy="3886199"/>
          </a:xfrm>
        </p:spPr>
        <p:txBody>
          <a:bodyPr>
            <a:normAutofit fontScale="92500" lnSpcReduction="20000"/>
          </a:bodyPr>
          <a:lstStyle/>
          <a:p>
            <a:pPr marL="0" indent="0" algn="ctr">
              <a:spcBef>
                <a:spcPts val="0"/>
              </a:spcBef>
              <a:buNone/>
            </a:pPr>
            <a:endParaRPr lang="en-US" sz="3100" b="1" dirty="0">
              <a:latin typeface="Times New Roman" panose="02020603050405020304" pitchFamily="18" charset="0"/>
              <a:cs typeface="Times New Roman" panose="02020603050405020304" pitchFamily="18" charset="0"/>
            </a:endParaRPr>
          </a:p>
          <a:p>
            <a:pPr marL="0" indent="0">
              <a:buNone/>
            </a:pPr>
            <a:endParaRPr lang="en-US" b="1" dirty="0"/>
          </a:p>
          <a:p>
            <a:pPr marL="0" lvl="0" indent="0">
              <a:buClr>
                <a:srgbClr val="31B6FD"/>
              </a:buClr>
              <a:buSzPct val="100000"/>
              <a:buNone/>
            </a:pPr>
            <a:r>
              <a:rPr lang="en-US" sz="2200" dirty="0">
                <a:latin typeface="Candara"/>
              </a:rPr>
              <a:t>*  Maine CDC disease reporting and consultation: 1-800-821-5821,   </a:t>
            </a:r>
          </a:p>
          <a:p>
            <a:pPr marL="0" indent="0">
              <a:buClr>
                <a:srgbClr val="31B6FD"/>
              </a:buClr>
              <a:buSzPct val="100000"/>
              <a:buNone/>
            </a:pPr>
            <a:r>
              <a:rPr lang="en-US" sz="1900" dirty="0">
                <a:latin typeface="Candara"/>
                <a:hlinkClick r:id="rId3"/>
              </a:rPr>
              <a:t>Disease.reporting@maine.gov</a:t>
            </a:r>
            <a:endParaRPr lang="en-US" sz="1900" dirty="0">
              <a:latin typeface="Candara"/>
            </a:endParaRPr>
          </a:p>
          <a:p>
            <a:pPr lvl="0">
              <a:buClr>
                <a:srgbClr val="31B6FD"/>
              </a:buClr>
              <a:buSzPct val="100000"/>
            </a:pPr>
            <a:endParaRPr lang="en-US" sz="1000" dirty="0">
              <a:latin typeface="Candara"/>
            </a:endParaRPr>
          </a:p>
          <a:p>
            <a:pPr marL="0" lvl="0" indent="0">
              <a:buClr>
                <a:srgbClr val="31B6FD"/>
              </a:buClr>
              <a:buSzPct val="100000"/>
              <a:buNone/>
            </a:pPr>
            <a:r>
              <a:rPr lang="en-US" sz="2200" dirty="0">
                <a:latin typeface="Candara"/>
              </a:rPr>
              <a:t>*  Maine CDC Vector-Borne Disease Website: </a:t>
            </a:r>
            <a:r>
              <a:rPr lang="en-US" sz="2200" dirty="0">
                <a:latin typeface="Candara"/>
                <a:hlinkClick r:id="rId4"/>
              </a:rPr>
              <a:t>www.maine.gov/dhhs/mecdc/infectious-disease/epi/vector-borne/index.shtml</a:t>
            </a:r>
            <a:r>
              <a:rPr lang="en-US" sz="2200" dirty="0">
                <a:latin typeface="Candara"/>
              </a:rPr>
              <a:t> </a:t>
            </a:r>
          </a:p>
          <a:p>
            <a:pPr marL="274320" lvl="0" indent="-274320">
              <a:buClr>
                <a:srgbClr val="31B6FD"/>
              </a:buClr>
              <a:buSzPct val="100000"/>
              <a:buFont typeface="Symbol" pitchFamily="18" charset="2"/>
              <a:buChar char=""/>
            </a:pPr>
            <a:endParaRPr lang="en-US" sz="1000" dirty="0">
              <a:latin typeface="Candara"/>
            </a:endParaRPr>
          </a:p>
          <a:p>
            <a:pPr marL="0" lvl="0" indent="0">
              <a:buClr>
                <a:srgbClr val="31B6FD"/>
              </a:buClr>
              <a:buSzPct val="100000"/>
              <a:buNone/>
            </a:pPr>
            <a:r>
              <a:rPr lang="en-US" sz="2200" dirty="0">
                <a:latin typeface="Candara"/>
              </a:rPr>
              <a:t>*  Maine Medical Center Research Institute – Vector-borne Disease Lab:                     207-396-8246 Website: </a:t>
            </a:r>
            <a:r>
              <a:rPr lang="en-US" sz="2000" dirty="0">
                <a:latin typeface="Candara"/>
              </a:rPr>
              <a:t> </a:t>
            </a:r>
            <a:r>
              <a:rPr lang="en-US" sz="2200" dirty="0">
                <a:latin typeface="Candara"/>
                <a:hlinkClick r:id="rId5"/>
              </a:rPr>
              <a:t>www.mmcri.org/lyme</a:t>
            </a:r>
            <a:endParaRPr lang="en-US" sz="2200" dirty="0">
              <a:latin typeface="Candara"/>
            </a:endParaRPr>
          </a:p>
          <a:p>
            <a:pPr marL="274320" lvl="0" indent="-274320">
              <a:buClr>
                <a:srgbClr val="31B6FD"/>
              </a:buClr>
              <a:buSzPct val="100000"/>
              <a:buFont typeface="Symbol" pitchFamily="18" charset="2"/>
              <a:buChar char=""/>
            </a:pPr>
            <a:endParaRPr lang="en-US" sz="1000" dirty="0">
              <a:latin typeface="Candara"/>
            </a:endParaRPr>
          </a:p>
          <a:p>
            <a:pPr marL="0" lvl="0" indent="0">
              <a:buClr>
                <a:srgbClr val="31B6FD"/>
              </a:buClr>
              <a:buSzPct val="100000"/>
              <a:buNone/>
            </a:pPr>
            <a:r>
              <a:rPr lang="en-US" sz="2200" dirty="0">
                <a:latin typeface="Candara"/>
              </a:rPr>
              <a:t>*  </a:t>
            </a:r>
            <a:r>
              <a:rPr lang="en-US" sz="2200" dirty="0" err="1">
                <a:latin typeface="Candara"/>
              </a:rPr>
              <a:t>UMaine</a:t>
            </a:r>
            <a:r>
              <a:rPr lang="en-US" sz="2200" dirty="0">
                <a:latin typeface="Candara"/>
              </a:rPr>
              <a:t> Cooperative Extension Tick ID Lab: 207-581-3880</a:t>
            </a:r>
          </a:p>
          <a:p>
            <a:pPr marL="0" lvl="0" indent="0">
              <a:buClr>
                <a:srgbClr val="31B6FD"/>
              </a:buClr>
              <a:buSzPct val="100000"/>
              <a:buNone/>
            </a:pPr>
            <a:r>
              <a:rPr lang="en-US" sz="2200" dirty="0">
                <a:latin typeface="Candara"/>
              </a:rPr>
              <a:t>Website:  </a:t>
            </a:r>
            <a:r>
              <a:rPr lang="en-US" sz="2200" dirty="0">
                <a:latin typeface="Candara"/>
                <a:hlinkClick r:id="rId6"/>
              </a:rPr>
              <a:t>www.extension.umaine.edu/ipm/tickid/</a:t>
            </a:r>
            <a:endParaRPr lang="en-US" sz="2200" dirty="0">
              <a:latin typeface="Candara"/>
            </a:endParaRPr>
          </a:p>
          <a:p>
            <a:pPr marL="0" indent="0">
              <a:buNone/>
            </a:pPr>
            <a:endParaRPr lang="en-US" b="1" dirty="0"/>
          </a:p>
        </p:txBody>
      </p:sp>
      <p:sp>
        <p:nvSpPr>
          <p:cNvPr id="2" name="Footer Placeholder 1"/>
          <p:cNvSpPr>
            <a:spLocks noGrp="1"/>
          </p:cNvSpPr>
          <p:nvPr>
            <p:ph type="ftr" sz="quarter" idx="11"/>
          </p:nvPr>
        </p:nvSpPr>
        <p:spPr>
          <a:xfrm>
            <a:off x="3352800" y="6320637"/>
            <a:ext cx="3352800" cy="365125"/>
          </a:xfrm>
        </p:spPr>
        <p:txBody>
          <a:bodyPr/>
          <a:lstStyle/>
          <a:p>
            <a:r>
              <a:rPr lang="en-US" dirty="0"/>
              <a:t>Maine Center for Disease Control and Prevention</a:t>
            </a:r>
          </a:p>
        </p:txBody>
      </p:sp>
      <p:pic>
        <p:nvPicPr>
          <p:cNvPr id="6" name="Picture 5"/>
          <p:cNvPicPr>
            <a:picLocks noChangeAspect="1"/>
          </p:cNvPicPr>
          <p:nvPr/>
        </p:nvPicPr>
        <p:blipFill>
          <a:blip r:embed="rId7"/>
          <a:stretch>
            <a:fillRect/>
          </a:stretch>
        </p:blipFill>
        <p:spPr>
          <a:xfrm>
            <a:off x="0" y="5669280"/>
            <a:ext cx="3047343" cy="1188720"/>
          </a:xfrm>
          <a:prstGeom prst="rect">
            <a:avLst/>
          </a:prstGeom>
        </p:spPr>
      </p:pic>
      <p:pic>
        <p:nvPicPr>
          <p:cNvPr id="8" name="Picture 2" descr="C:\Users\Jeff.Caulfield\AppData\Local\Microsoft\Windows\Temporary Internet Files\Content.Outlook\J1YXC8IQ\epi_graphic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9000" y="5841518"/>
            <a:ext cx="1828800" cy="844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8155" y="115039"/>
            <a:ext cx="4953000" cy="769441"/>
          </a:xfrm>
          <a:prstGeom prst="rect">
            <a:avLst/>
          </a:prstGeom>
          <a:noFill/>
        </p:spPr>
        <p:txBody>
          <a:bodyPr wrap="square" rtlCol="0">
            <a:spAutoFit/>
          </a:bodyPr>
          <a:lstStyle/>
          <a:p>
            <a:r>
              <a:rPr lang="en-US" sz="4400" dirty="0">
                <a:latin typeface="Candara" panose="020E0502030303020204" pitchFamily="34" charset="0"/>
              </a:rPr>
              <a:t>Questions?</a:t>
            </a: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576" y="5562600"/>
            <a:ext cx="3087624" cy="1277637"/>
          </a:xfrm>
          <a:prstGeom prst="rect">
            <a:avLst/>
          </a:prstGeom>
        </p:spPr>
      </p:pic>
    </p:spTree>
    <p:extLst>
      <p:ext uri="{BB962C8B-B14F-4D97-AF65-F5344CB8AC3E}">
        <p14:creationId xmlns:p14="http://schemas.microsoft.com/office/powerpoint/2010/main" val="265645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What do ticks look like?</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grpSp>
        <p:nvGrpSpPr>
          <p:cNvPr id="5" name="Group 4"/>
          <p:cNvGrpSpPr>
            <a:grpSpLocks noChangeAspect="1"/>
          </p:cNvGrpSpPr>
          <p:nvPr/>
        </p:nvGrpSpPr>
        <p:grpSpPr bwMode="auto">
          <a:xfrm>
            <a:off x="-914400" y="1634331"/>
            <a:ext cx="8412162" cy="4746625"/>
            <a:chOff x="461" y="1104"/>
            <a:chExt cx="5299" cy="2990"/>
          </a:xfrm>
        </p:grpSpPr>
        <p:sp>
          <p:nvSpPr>
            <p:cNvPr id="6" name="AutoShape 3"/>
            <p:cNvSpPr>
              <a:spLocks noChangeAspect="1" noChangeArrowheads="1" noTextEdit="1"/>
            </p:cNvSpPr>
            <p:nvPr/>
          </p:nvSpPr>
          <p:spPr bwMode="auto">
            <a:xfrm>
              <a:off x="461" y="1104"/>
              <a:ext cx="5299" cy="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5355" y="3835"/>
              <a:ext cx="9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9" y="1104"/>
              <a:ext cx="2381" cy="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9" y="1104"/>
              <a:ext cx="2381" cy="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3000" y="1203"/>
              <a:ext cx="1446" cy="4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3085" y="1246"/>
              <a:ext cx="59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itchFamily="34" charset="0"/>
                  <a:cs typeface="Arial" pitchFamily="34" charset="0"/>
                </a:rPr>
                <a:t>Capitulum</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3605" y="1246"/>
              <a:ext cx="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3085" y="1398"/>
              <a:ext cx="78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itchFamily="34" charset="0"/>
                  <a:cs typeface="Arial" pitchFamily="34" charset="0"/>
                </a:rPr>
                <a:t>(mouth parts)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3786" y="1398"/>
              <a:ext cx="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3085" y="1551"/>
              <a:ext cx="9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Line 14"/>
            <p:cNvSpPr>
              <a:spLocks noChangeShapeType="1"/>
            </p:cNvSpPr>
            <p:nvPr/>
          </p:nvSpPr>
          <p:spPr bwMode="auto">
            <a:xfrm flipH="1">
              <a:off x="2923" y="1618"/>
              <a:ext cx="238" cy="361"/>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1622" y="1695"/>
              <a:ext cx="239" cy="1659"/>
            </a:xfrm>
            <a:custGeom>
              <a:avLst/>
              <a:gdLst>
                <a:gd name="T0" fmla="*/ 2807 w 2808"/>
                <a:gd name="T1" fmla="*/ 19562 h 19562"/>
                <a:gd name="T2" fmla="*/ 1404 w 2808"/>
                <a:gd name="T3" fmla="*/ 19328 h 19562"/>
                <a:gd name="T4" fmla="*/ 1404 w 2808"/>
                <a:gd name="T5" fmla="*/ 10015 h 19562"/>
                <a:gd name="T6" fmla="*/ 0 w 2808"/>
                <a:gd name="T7" fmla="*/ 9781 h 19562"/>
                <a:gd name="T8" fmla="*/ 1404 w 2808"/>
                <a:gd name="T9" fmla="*/ 9547 h 19562"/>
                <a:gd name="T10" fmla="*/ 1404 w 2808"/>
                <a:gd name="T11" fmla="*/ 234 h 19562"/>
                <a:gd name="T12" fmla="*/ 2808 w 2808"/>
                <a:gd name="T13" fmla="*/ 0 h 19562"/>
              </a:gdLst>
              <a:ahLst/>
              <a:cxnLst>
                <a:cxn ang="0">
                  <a:pos x="T0" y="T1"/>
                </a:cxn>
                <a:cxn ang="0">
                  <a:pos x="T2" y="T3"/>
                </a:cxn>
                <a:cxn ang="0">
                  <a:pos x="T4" y="T5"/>
                </a:cxn>
                <a:cxn ang="0">
                  <a:pos x="T6" y="T7"/>
                </a:cxn>
                <a:cxn ang="0">
                  <a:pos x="T8" y="T9"/>
                </a:cxn>
                <a:cxn ang="0">
                  <a:pos x="T10" y="T11"/>
                </a:cxn>
                <a:cxn ang="0">
                  <a:pos x="T12" y="T13"/>
                </a:cxn>
              </a:cxnLst>
              <a:rect l="0" t="0" r="r" b="b"/>
              <a:pathLst>
                <a:path w="2808" h="19562">
                  <a:moveTo>
                    <a:pt x="2807" y="19562"/>
                  </a:moveTo>
                  <a:cubicBezTo>
                    <a:pt x="2032" y="19562"/>
                    <a:pt x="1404" y="19458"/>
                    <a:pt x="1404" y="19328"/>
                  </a:cubicBezTo>
                  <a:lnTo>
                    <a:pt x="1404" y="10015"/>
                  </a:lnTo>
                  <a:cubicBezTo>
                    <a:pt x="1404" y="9886"/>
                    <a:pt x="775" y="9781"/>
                    <a:pt x="0" y="9781"/>
                  </a:cubicBezTo>
                  <a:cubicBezTo>
                    <a:pt x="775" y="9781"/>
                    <a:pt x="1404" y="9676"/>
                    <a:pt x="1404" y="9547"/>
                  </a:cubicBezTo>
                  <a:lnTo>
                    <a:pt x="1404" y="234"/>
                  </a:lnTo>
                  <a:cubicBezTo>
                    <a:pt x="1404" y="105"/>
                    <a:pt x="2032" y="0"/>
                    <a:pt x="2808" y="0"/>
                  </a:cubicBezTo>
                </a:path>
              </a:pathLst>
            </a:cu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6"/>
            <p:cNvSpPr>
              <a:spLocks noChangeArrowheads="1"/>
            </p:cNvSpPr>
            <p:nvPr/>
          </p:nvSpPr>
          <p:spPr bwMode="auto">
            <a:xfrm>
              <a:off x="1184" y="2363"/>
              <a:ext cx="438"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7"/>
            <p:cNvSpPr>
              <a:spLocks noChangeArrowheads="1"/>
            </p:cNvSpPr>
            <p:nvPr/>
          </p:nvSpPr>
          <p:spPr bwMode="auto">
            <a:xfrm>
              <a:off x="1268" y="2406"/>
              <a:ext cx="2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itchFamily="34" charset="0"/>
                  <a:cs typeface="Arial" pitchFamily="34" charset="0"/>
                </a:rPr>
                <a:t>Legs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18"/>
            <p:cNvSpPr>
              <a:spLocks noChangeArrowheads="1"/>
            </p:cNvSpPr>
            <p:nvPr/>
          </p:nvSpPr>
          <p:spPr bwMode="auto">
            <a:xfrm>
              <a:off x="1490" y="2406"/>
              <a:ext cx="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Line 19"/>
            <p:cNvSpPr>
              <a:spLocks noChangeShapeType="1"/>
            </p:cNvSpPr>
            <p:nvPr/>
          </p:nvSpPr>
          <p:spPr bwMode="auto">
            <a:xfrm>
              <a:off x="3161" y="2955"/>
              <a:ext cx="662" cy="23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20"/>
            <p:cNvSpPr>
              <a:spLocks noChangeArrowheads="1"/>
            </p:cNvSpPr>
            <p:nvPr/>
          </p:nvSpPr>
          <p:spPr bwMode="auto">
            <a:xfrm>
              <a:off x="3777" y="2010"/>
              <a:ext cx="838" cy="3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1"/>
            <p:cNvSpPr>
              <a:spLocks noChangeArrowheads="1"/>
            </p:cNvSpPr>
            <p:nvPr/>
          </p:nvSpPr>
          <p:spPr bwMode="auto">
            <a:xfrm>
              <a:off x="3862" y="2053"/>
              <a:ext cx="68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cs typeface="Arial" pitchFamily="34" charset="0"/>
                </a:rPr>
                <a:t>Dorsal Shield</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a:solidFill>
                    <a:srgbClr val="000000"/>
                  </a:solidFill>
                  <a:latin typeface="Calibri" pitchFamily="34" charset="0"/>
                </a:rPr>
                <a:t>     (Scutum)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 name="Rectangle 22"/>
            <p:cNvSpPr>
              <a:spLocks noChangeArrowheads="1"/>
            </p:cNvSpPr>
            <p:nvPr/>
          </p:nvSpPr>
          <p:spPr bwMode="auto">
            <a:xfrm>
              <a:off x="4520" y="2053"/>
              <a:ext cx="9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3" name="Line 23"/>
            <p:cNvSpPr>
              <a:spLocks noChangeShapeType="1"/>
            </p:cNvSpPr>
            <p:nvPr/>
          </p:nvSpPr>
          <p:spPr bwMode="auto">
            <a:xfrm flipV="1">
              <a:off x="3046" y="2179"/>
              <a:ext cx="777" cy="284"/>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4"/>
            <p:cNvSpPr>
              <a:spLocks noChangeArrowheads="1"/>
            </p:cNvSpPr>
            <p:nvPr/>
          </p:nvSpPr>
          <p:spPr bwMode="auto">
            <a:xfrm>
              <a:off x="3777" y="3047"/>
              <a:ext cx="777" cy="4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5"/>
            <p:cNvSpPr>
              <a:spLocks noChangeArrowheads="1"/>
            </p:cNvSpPr>
            <p:nvPr/>
          </p:nvSpPr>
          <p:spPr bwMode="auto">
            <a:xfrm>
              <a:off x="3862" y="3090"/>
              <a:ext cx="57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itchFamily="34" charset="0"/>
                  <a:cs typeface="Arial" pitchFamily="34" charset="0"/>
                </a:rPr>
                <a:t>Abdomen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Rectangle 26"/>
            <p:cNvSpPr>
              <a:spLocks noChangeArrowheads="1"/>
            </p:cNvSpPr>
            <p:nvPr/>
          </p:nvSpPr>
          <p:spPr bwMode="auto">
            <a:xfrm>
              <a:off x="4358" y="3090"/>
              <a:ext cx="9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sp>
        <p:nvSpPr>
          <p:cNvPr id="27" name="Rectangle 26"/>
          <p:cNvSpPr/>
          <p:nvPr/>
        </p:nvSpPr>
        <p:spPr>
          <a:xfrm>
            <a:off x="5777740" y="2377063"/>
            <a:ext cx="3386138" cy="646331"/>
          </a:xfrm>
          <a:prstGeom prst="rect">
            <a:avLst/>
          </a:prstGeom>
        </p:spPr>
        <p:txBody>
          <a:bodyPr wrap="square">
            <a:spAutoFit/>
          </a:bodyPr>
          <a:lstStyle/>
          <a:p>
            <a:r>
              <a:rPr lang="en-US" dirty="0"/>
              <a:t>There are 14 different species of ticks found in Maine.</a:t>
            </a:r>
          </a:p>
        </p:txBody>
      </p:sp>
      <p:sp>
        <p:nvSpPr>
          <p:cNvPr id="28" name="Rectangle 27"/>
          <p:cNvSpPr/>
          <p:nvPr/>
        </p:nvSpPr>
        <p:spPr>
          <a:xfrm>
            <a:off x="5778913" y="3383756"/>
            <a:ext cx="3036887" cy="923330"/>
          </a:xfrm>
          <a:prstGeom prst="rect">
            <a:avLst/>
          </a:prstGeom>
        </p:spPr>
        <p:txBody>
          <a:bodyPr wrap="square">
            <a:spAutoFit/>
          </a:bodyPr>
          <a:lstStyle/>
          <a:p>
            <a:r>
              <a:rPr lang="en-US" dirty="0"/>
              <a:t>-  Ticks have eight legs</a:t>
            </a:r>
          </a:p>
          <a:p>
            <a:r>
              <a:rPr lang="en-US" dirty="0"/>
              <a:t>-  No antennae</a:t>
            </a:r>
          </a:p>
          <a:p>
            <a:r>
              <a:rPr lang="en-US" dirty="0"/>
              <a:t>-  Scutum or shield</a:t>
            </a:r>
          </a:p>
        </p:txBody>
      </p:sp>
      <p:sp>
        <p:nvSpPr>
          <p:cNvPr id="4" name="TextBox 3"/>
          <p:cNvSpPr txBox="1"/>
          <p:nvPr/>
        </p:nvSpPr>
        <p:spPr>
          <a:xfrm>
            <a:off x="1447800" y="5715000"/>
            <a:ext cx="2287421" cy="276999"/>
          </a:xfrm>
          <a:prstGeom prst="rect">
            <a:avLst/>
          </a:prstGeom>
          <a:noFill/>
        </p:spPr>
        <p:txBody>
          <a:bodyPr wrap="none" rtlCol="0">
            <a:spAutoFit/>
          </a:bodyPr>
          <a:lstStyle/>
          <a:p>
            <a:r>
              <a:rPr lang="en-US" sz="1200" dirty="0"/>
              <a:t>Image courtesy of identify.us.com</a:t>
            </a:r>
          </a:p>
        </p:txBody>
      </p:sp>
    </p:spTree>
    <p:extLst>
      <p:ext uri="{BB962C8B-B14F-4D97-AF65-F5344CB8AC3E}">
        <p14:creationId xmlns:p14="http://schemas.microsoft.com/office/powerpoint/2010/main" val="1273701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Bite is Worse than the Bark</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pic>
        <p:nvPicPr>
          <p:cNvPr id="4" name="Picture 4" descr="mdeertick"/>
          <p:cNvPicPr>
            <a:picLocks noChangeAspect="1" noChangeArrowheads="1"/>
          </p:cNvPicPr>
          <p:nvPr/>
        </p:nvPicPr>
        <p:blipFill>
          <a:blip r:embed="rId4" cstate="print"/>
          <a:srcRect/>
          <a:stretch>
            <a:fillRect/>
          </a:stretch>
        </p:blipFill>
        <p:spPr>
          <a:xfrm>
            <a:off x="4495800" y="1655762"/>
            <a:ext cx="3048000" cy="2001838"/>
          </a:xfrm>
          <a:prstGeom prst="rect">
            <a:avLst/>
          </a:prstGeom>
          <a:ln>
            <a:noFill/>
          </a:ln>
        </p:spPr>
      </p:pic>
      <p:graphicFrame>
        <p:nvGraphicFramePr>
          <p:cNvPr id="5" name="Object 4"/>
          <p:cNvGraphicFramePr>
            <a:graphicFrameLocks noChangeAspect="1"/>
          </p:cNvGraphicFramePr>
          <p:nvPr>
            <p:extLst>
              <p:ext uri="{D42A27DB-BD31-4B8C-83A1-F6EECF244321}">
                <p14:modId xmlns:p14="http://schemas.microsoft.com/office/powerpoint/2010/main" val="2072777058"/>
              </p:ext>
            </p:extLst>
          </p:nvPr>
        </p:nvGraphicFramePr>
        <p:xfrm>
          <a:off x="4482548" y="3886200"/>
          <a:ext cx="3048000" cy="2284412"/>
        </p:xfrm>
        <a:graphic>
          <a:graphicData uri="http://schemas.openxmlformats.org/presentationml/2006/ole">
            <mc:AlternateContent xmlns:mc="http://schemas.openxmlformats.org/markup-compatibility/2006">
              <mc:Choice xmlns:v="urn:schemas-microsoft-com:vml" Requires="v">
                <p:oleObj spid="_x0000_s2084" name="Image" r:id="rId5" imgW="5357941" imgH="4016932" progId="">
                  <p:embed/>
                </p:oleObj>
              </mc:Choice>
              <mc:Fallback>
                <p:oleObj name="Image" r:id="rId5" imgW="5357941" imgH="4016932"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2548" y="3886200"/>
                        <a:ext cx="304800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7573699" y="2759190"/>
            <a:ext cx="1570301" cy="461665"/>
          </a:xfrm>
          <a:prstGeom prst="rect">
            <a:avLst/>
          </a:prstGeom>
        </p:spPr>
        <p:txBody>
          <a:bodyPr wrap="square">
            <a:spAutoFit/>
          </a:bodyPr>
          <a:lstStyle/>
          <a:p>
            <a:r>
              <a:rPr lang="en-US" sz="1200" dirty="0"/>
              <a:t>Image courtesy of </a:t>
            </a:r>
            <a:r>
              <a:rPr lang="en-US" sz="1200" dirty="0" err="1"/>
              <a:t>MicroAngela</a:t>
            </a:r>
            <a:endParaRPr lang="en-US" sz="1200" dirty="0"/>
          </a:p>
        </p:txBody>
      </p:sp>
      <p:sp>
        <p:nvSpPr>
          <p:cNvPr id="7" name="Rectangle 6"/>
          <p:cNvSpPr/>
          <p:nvPr/>
        </p:nvSpPr>
        <p:spPr>
          <a:xfrm>
            <a:off x="13252" y="2413337"/>
            <a:ext cx="4253948" cy="2031325"/>
          </a:xfrm>
          <a:prstGeom prst="rect">
            <a:avLst/>
          </a:prstGeom>
        </p:spPr>
        <p:txBody>
          <a:bodyPr wrap="square">
            <a:spAutoFit/>
          </a:bodyPr>
          <a:lstStyle/>
          <a:p>
            <a:r>
              <a:rPr lang="en-US" dirty="0"/>
              <a:t>*Ticks have a barbed beak</a:t>
            </a:r>
          </a:p>
          <a:p>
            <a:endParaRPr lang="en-US" b="1" dirty="0"/>
          </a:p>
          <a:p>
            <a:r>
              <a:rPr lang="en-US" dirty="0" smtClean="0"/>
              <a:t>*A tick numbs your skin </a:t>
            </a:r>
            <a:r>
              <a:rPr lang="en-US" dirty="0"/>
              <a:t>where it is biting </a:t>
            </a:r>
            <a:r>
              <a:rPr lang="en-US" dirty="0" smtClean="0"/>
              <a:t>so </a:t>
            </a:r>
            <a:r>
              <a:rPr lang="en-US" dirty="0"/>
              <a:t>that you don’t notice it feeding on you</a:t>
            </a:r>
          </a:p>
          <a:p>
            <a:endParaRPr lang="en-US" dirty="0"/>
          </a:p>
          <a:p>
            <a:r>
              <a:rPr lang="en-US" dirty="0"/>
              <a:t>*Bottom image: a deer tick nymph attached to a person</a:t>
            </a:r>
          </a:p>
        </p:txBody>
      </p:sp>
    </p:spTree>
    <p:extLst>
      <p:ext uri="{BB962C8B-B14F-4D97-AF65-F5344CB8AC3E}">
        <p14:creationId xmlns:p14="http://schemas.microsoft.com/office/powerpoint/2010/main" val="3113356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What size are ticks?</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pic>
        <p:nvPicPr>
          <p:cNvPr id="4" name="Picture 3" descr="http://www.cdc.gov/ticks/images/tick_siz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56765"/>
            <a:ext cx="3620538" cy="35671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24200" y="1810434"/>
            <a:ext cx="3352800" cy="646331"/>
          </a:xfrm>
          <a:prstGeom prst="rect">
            <a:avLst/>
          </a:prstGeom>
        </p:spPr>
        <p:txBody>
          <a:bodyPr wrap="square">
            <a:spAutoFit/>
          </a:bodyPr>
          <a:lstStyle/>
          <a:p>
            <a:pPr>
              <a:defRPr/>
            </a:pPr>
            <a:r>
              <a:rPr lang="en-US" dirty="0"/>
              <a:t>Ticks start off hatching from eggs and grow larger as they get older. </a:t>
            </a:r>
          </a:p>
        </p:txBody>
      </p:sp>
      <p:pic>
        <p:nvPicPr>
          <p:cNvPr id="6" name="Picture 5"/>
          <p:cNvPicPr>
            <a:picLocks noChangeAspect="1"/>
          </p:cNvPicPr>
          <p:nvPr/>
        </p:nvPicPr>
        <p:blipFill>
          <a:blip r:embed="rId4"/>
          <a:stretch>
            <a:fillRect/>
          </a:stretch>
        </p:blipFill>
        <p:spPr>
          <a:xfrm>
            <a:off x="4967748" y="2476430"/>
            <a:ext cx="3600450" cy="3672459"/>
          </a:xfrm>
          <a:prstGeom prst="rect">
            <a:avLst/>
          </a:prstGeom>
        </p:spPr>
      </p:pic>
      <p:sp>
        <p:nvSpPr>
          <p:cNvPr id="7" name="TextBox 6"/>
          <p:cNvSpPr txBox="1"/>
          <p:nvPr/>
        </p:nvSpPr>
        <p:spPr>
          <a:xfrm>
            <a:off x="685800" y="6148889"/>
            <a:ext cx="2656496" cy="276999"/>
          </a:xfrm>
          <a:prstGeom prst="rect">
            <a:avLst/>
          </a:prstGeom>
          <a:noFill/>
        </p:spPr>
        <p:txBody>
          <a:bodyPr wrap="none" rtlCol="0">
            <a:spAutoFit/>
          </a:bodyPr>
          <a:lstStyle/>
          <a:p>
            <a:r>
              <a:rPr lang="en-US" sz="1200" dirty="0"/>
              <a:t>Image courtesy of emedicinehealth.com</a:t>
            </a:r>
          </a:p>
        </p:txBody>
      </p:sp>
    </p:spTree>
    <p:extLst>
      <p:ext uri="{BB962C8B-B14F-4D97-AF65-F5344CB8AC3E}">
        <p14:creationId xmlns:p14="http://schemas.microsoft.com/office/powerpoint/2010/main" val="1982625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Are all ticks the same?</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95325" y="2286000"/>
            <a:ext cx="2724150" cy="3241675"/>
          </a:xfrm>
          <a:prstGeom prst="rect">
            <a:avLst/>
          </a:prstGeom>
        </p:spPr>
      </p:pic>
      <p:sp>
        <p:nvSpPr>
          <p:cNvPr id="5" name="Rectangle 4"/>
          <p:cNvSpPr/>
          <p:nvPr/>
        </p:nvSpPr>
        <p:spPr>
          <a:xfrm>
            <a:off x="3810000" y="2921952"/>
            <a:ext cx="4572000" cy="1381404"/>
          </a:xfrm>
          <a:prstGeom prst="rect">
            <a:avLst/>
          </a:prstGeom>
        </p:spPr>
        <p:txBody>
          <a:bodyPr>
            <a:spAutoFit/>
          </a:bodyPr>
          <a:lstStyle/>
          <a:p>
            <a:pPr>
              <a:lnSpc>
                <a:spcPct val="150000"/>
              </a:lnSpc>
            </a:pPr>
            <a:r>
              <a:rPr lang="en-US" sz="2200" b="1" dirty="0"/>
              <a:t>*Deer tick</a:t>
            </a:r>
          </a:p>
          <a:p>
            <a:pPr lvl="1">
              <a:lnSpc>
                <a:spcPct val="150000"/>
              </a:lnSpc>
            </a:pPr>
            <a:r>
              <a:rPr lang="en-US" dirty="0"/>
              <a:t>*Dark </a:t>
            </a:r>
            <a:r>
              <a:rPr lang="en-US" dirty="0" err="1"/>
              <a:t>scutum</a:t>
            </a:r>
            <a:r>
              <a:rPr lang="en-US" dirty="0"/>
              <a:t> (dot/shield behind the head)</a:t>
            </a:r>
          </a:p>
          <a:p>
            <a:pPr lvl="1">
              <a:lnSpc>
                <a:spcPct val="150000"/>
              </a:lnSpc>
            </a:pPr>
            <a:r>
              <a:rPr lang="en-US" dirty="0"/>
              <a:t>*More common in the spring and fall</a:t>
            </a:r>
          </a:p>
        </p:txBody>
      </p:sp>
      <p:sp>
        <p:nvSpPr>
          <p:cNvPr id="6" name="Rectangle 5"/>
          <p:cNvSpPr/>
          <p:nvPr/>
        </p:nvSpPr>
        <p:spPr>
          <a:xfrm>
            <a:off x="641504" y="5638800"/>
            <a:ext cx="2845138" cy="338554"/>
          </a:xfrm>
          <a:prstGeom prst="rect">
            <a:avLst/>
          </a:prstGeom>
        </p:spPr>
        <p:txBody>
          <a:bodyPr wrap="none">
            <a:spAutoFit/>
          </a:bodyPr>
          <a:lstStyle/>
          <a:p>
            <a:pPr>
              <a:spcBef>
                <a:spcPct val="50000"/>
              </a:spcBef>
            </a:pPr>
            <a:r>
              <a:rPr lang="en-US" sz="1600" dirty="0"/>
              <a:t>Deer tick, larger than actual size</a:t>
            </a:r>
          </a:p>
        </p:txBody>
      </p:sp>
    </p:spTree>
    <p:extLst>
      <p:ext uri="{BB962C8B-B14F-4D97-AF65-F5344CB8AC3E}">
        <p14:creationId xmlns:p14="http://schemas.microsoft.com/office/powerpoint/2010/main" val="1688348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Are all ticks the same?</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pic>
        <p:nvPicPr>
          <p:cNvPr id="4" name="Picture 3" descr="S:\DiseaseSurveillance\Lyme\Pictures\DV female.tiff"/>
          <p:cNvPicPr/>
          <p:nvPr/>
        </p:nvPicPr>
        <p:blipFill rotWithShape="1">
          <a:blip r:embed="rId3" cstate="print">
            <a:extLst>
              <a:ext uri="{28A0092B-C50C-407E-A947-70E740481C1C}">
                <a14:useLocalDpi xmlns:a14="http://schemas.microsoft.com/office/drawing/2010/main" val="0"/>
              </a:ext>
            </a:extLst>
          </a:blip>
          <a:srcRect l="19242" t="5517" r="6578"/>
          <a:stretch/>
        </p:blipFill>
        <p:spPr bwMode="auto">
          <a:xfrm rot="5400000">
            <a:off x="462741" y="2291543"/>
            <a:ext cx="3200402" cy="3036916"/>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810000" y="2798058"/>
            <a:ext cx="4572000" cy="1796902"/>
          </a:xfrm>
          <a:prstGeom prst="rect">
            <a:avLst/>
          </a:prstGeom>
        </p:spPr>
        <p:txBody>
          <a:bodyPr>
            <a:spAutoFit/>
          </a:bodyPr>
          <a:lstStyle/>
          <a:p>
            <a:pPr>
              <a:lnSpc>
                <a:spcPct val="150000"/>
              </a:lnSpc>
            </a:pPr>
            <a:r>
              <a:rPr lang="en-US" sz="2200" b="1" dirty="0"/>
              <a:t>*Dog tick</a:t>
            </a:r>
          </a:p>
          <a:p>
            <a:pPr lvl="1">
              <a:lnSpc>
                <a:spcPct val="150000"/>
              </a:lnSpc>
            </a:pPr>
            <a:r>
              <a:rPr lang="en-US" dirty="0"/>
              <a:t>*White </a:t>
            </a:r>
            <a:r>
              <a:rPr lang="en-US" dirty="0" err="1"/>
              <a:t>scutum</a:t>
            </a:r>
            <a:r>
              <a:rPr lang="en-US" dirty="0"/>
              <a:t> or white “racing stripes” </a:t>
            </a:r>
          </a:p>
          <a:p>
            <a:pPr lvl="1">
              <a:lnSpc>
                <a:spcPct val="150000"/>
              </a:lnSpc>
            </a:pPr>
            <a:r>
              <a:rPr lang="en-US" dirty="0"/>
              <a:t>   down their back</a:t>
            </a:r>
          </a:p>
          <a:p>
            <a:pPr lvl="1">
              <a:lnSpc>
                <a:spcPct val="150000"/>
              </a:lnSpc>
            </a:pPr>
            <a:r>
              <a:rPr lang="en-US" dirty="0"/>
              <a:t>*More common in the summer</a:t>
            </a:r>
          </a:p>
        </p:txBody>
      </p:sp>
      <p:sp>
        <p:nvSpPr>
          <p:cNvPr id="6" name="Rectangle 5"/>
          <p:cNvSpPr/>
          <p:nvPr/>
        </p:nvSpPr>
        <p:spPr>
          <a:xfrm>
            <a:off x="544484" y="5447510"/>
            <a:ext cx="2798651" cy="338554"/>
          </a:xfrm>
          <a:prstGeom prst="rect">
            <a:avLst/>
          </a:prstGeom>
        </p:spPr>
        <p:txBody>
          <a:bodyPr wrap="none">
            <a:spAutoFit/>
          </a:bodyPr>
          <a:lstStyle/>
          <a:p>
            <a:pPr>
              <a:spcBef>
                <a:spcPct val="50000"/>
              </a:spcBef>
            </a:pPr>
            <a:r>
              <a:rPr lang="en-US" sz="1600" dirty="0"/>
              <a:t>Dog tick, larger than actual size</a:t>
            </a:r>
          </a:p>
        </p:txBody>
      </p:sp>
    </p:spTree>
    <p:extLst>
      <p:ext uri="{BB962C8B-B14F-4D97-AF65-F5344CB8AC3E}">
        <p14:creationId xmlns:p14="http://schemas.microsoft.com/office/powerpoint/2010/main" val="184390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latin typeface="Candara"/>
              </a:rPr>
              <a:t>Where do ticks live?</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pic>
        <p:nvPicPr>
          <p:cNvPr id="4" name="Picture 10" descr="LF barberry patch2"/>
          <p:cNvPicPr>
            <a:picLocks noChangeAspect="1" noChangeArrowheads="1"/>
          </p:cNvPicPr>
          <p:nvPr/>
        </p:nvPicPr>
        <p:blipFill>
          <a:blip r:embed="rId3" cstate="print"/>
          <a:srcRect/>
          <a:stretch>
            <a:fillRect/>
          </a:stretch>
        </p:blipFill>
        <p:spPr bwMode="auto">
          <a:xfrm>
            <a:off x="845174" y="3581400"/>
            <a:ext cx="3489137" cy="2438401"/>
          </a:xfrm>
          <a:prstGeom prst="rect">
            <a:avLst/>
          </a:prstGeom>
          <a:noFill/>
          <a:ln w="9525">
            <a:noFill/>
            <a:miter lim="800000"/>
            <a:headEnd/>
            <a:tailEnd/>
          </a:ln>
        </p:spPr>
      </p:pic>
      <p:pic>
        <p:nvPicPr>
          <p:cNvPr id="5" name="Picture 8" descr="oak_forest_preserves"/>
          <p:cNvPicPr>
            <a:picLocks noChangeAspect="1" noChangeArrowheads="1"/>
          </p:cNvPicPr>
          <p:nvPr/>
        </p:nvPicPr>
        <p:blipFill>
          <a:blip r:embed="rId4" cstate="print"/>
          <a:srcRect/>
          <a:stretch>
            <a:fillRect/>
          </a:stretch>
        </p:blipFill>
        <p:spPr bwMode="auto">
          <a:xfrm>
            <a:off x="4905662" y="3581400"/>
            <a:ext cx="3400138" cy="2438400"/>
          </a:xfrm>
          <a:prstGeom prst="rect">
            <a:avLst/>
          </a:prstGeom>
          <a:noFill/>
          <a:ln w="9525">
            <a:noFill/>
            <a:miter lim="800000"/>
            <a:headEnd/>
            <a:tailEnd/>
          </a:ln>
        </p:spPr>
      </p:pic>
      <p:sp>
        <p:nvSpPr>
          <p:cNvPr id="6" name="Rectangle 5"/>
          <p:cNvSpPr/>
          <p:nvPr/>
        </p:nvSpPr>
        <p:spPr>
          <a:xfrm>
            <a:off x="2286000" y="1828800"/>
            <a:ext cx="4572000" cy="1384995"/>
          </a:xfrm>
          <a:prstGeom prst="rect">
            <a:avLst/>
          </a:prstGeom>
        </p:spPr>
        <p:txBody>
          <a:bodyPr>
            <a:spAutoFit/>
          </a:bodyPr>
          <a:lstStyle/>
          <a:p>
            <a:r>
              <a:rPr lang="en-US" sz="2200" dirty="0"/>
              <a:t>Favorable habitat</a:t>
            </a:r>
          </a:p>
          <a:p>
            <a:pPr lvl="1"/>
            <a:r>
              <a:rPr lang="en-US" sz="2000" dirty="0"/>
              <a:t>*Leafy tree covered areas</a:t>
            </a:r>
          </a:p>
          <a:p>
            <a:pPr lvl="1"/>
            <a:r>
              <a:rPr lang="en-US" sz="2000" dirty="0"/>
              <a:t>*Forests</a:t>
            </a:r>
          </a:p>
          <a:p>
            <a:pPr lvl="1"/>
            <a:r>
              <a:rPr lang="en-US" sz="2000" dirty="0"/>
              <a:t>*Shrubby areas</a:t>
            </a:r>
          </a:p>
        </p:txBody>
      </p:sp>
    </p:spTree>
    <p:extLst>
      <p:ext uri="{BB962C8B-B14F-4D97-AF65-F5344CB8AC3E}">
        <p14:creationId xmlns:p14="http://schemas.microsoft.com/office/powerpoint/2010/main" val="1162266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Ticks and Habitat</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pic>
        <p:nvPicPr>
          <p:cNvPr id="4" name="Picture 4" descr="dunefence"/>
          <p:cNvPicPr>
            <a:picLocks noChangeAspect="1" noChangeArrowheads="1"/>
          </p:cNvPicPr>
          <p:nvPr/>
        </p:nvPicPr>
        <p:blipFill>
          <a:blip r:embed="rId3" cstate="print"/>
          <a:srcRect/>
          <a:stretch>
            <a:fillRect/>
          </a:stretch>
        </p:blipFill>
        <p:spPr bwMode="auto">
          <a:xfrm>
            <a:off x="1066800" y="3219450"/>
            <a:ext cx="3276600" cy="2457450"/>
          </a:xfrm>
          <a:prstGeom prst="rect">
            <a:avLst/>
          </a:prstGeom>
          <a:noFill/>
          <a:ln w="9525">
            <a:noFill/>
            <a:miter lim="800000"/>
            <a:headEnd/>
            <a:tailEnd/>
          </a:ln>
        </p:spPr>
      </p:pic>
      <p:pic>
        <p:nvPicPr>
          <p:cNvPr id="5" name="Picture 5" descr="open field"/>
          <p:cNvPicPr>
            <a:picLocks noChangeAspect="1" noChangeArrowheads="1"/>
          </p:cNvPicPr>
          <p:nvPr/>
        </p:nvPicPr>
        <p:blipFill>
          <a:blip r:embed="rId4" cstate="print"/>
          <a:srcRect/>
          <a:stretch>
            <a:fillRect/>
          </a:stretch>
        </p:blipFill>
        <p:spPr bwMode="auto">
          <a:xfrm>
            <a:off x="4724401" y="3200400"/>
            <a:ext cx="3360964" cy="2514600"/>
          </a:xfrm>
          <a:prstGeom prst="rect">
            <a:avLst/>
          </a:prstGeom>
          <a:noFill/>
          <a:ln w="9525">
            <a:noFill/>
            <a:miter lim="800000"/>
            <a:headEnd/>
            <a:tailEnd/>
          </a:ln>
        </p:spPr>
      </p:pic>
      <p:sp>
        <p:nvSpPr>
          <p:cNvPr id="6" name="Rectangle 5"/>
          <p:cNvSpPr/>
          <p:nvPr/>
        </p:nvSpPr>
        <p:spPr>
          <a:xfrm>
            <a:off x="6700156" y="5721626"/>
            <a:ext cx="1388522" cy="307777"/>
          </a:xfrm>
          <a:prstGeom prst="rect">
            <a:avLst/>
          </a:prstGeom>
        </p:spPr>
        <p:txBody>
          <a:bodyPr wrap="none">
            <a:spAutoFit/>
          </a:bodyPr>
          <a:lstStyle/>
          <a:p>
            <a:r>
              <a:rPr lang="en-US" sz="1400" dirty="0"/>
              <a:t>Photos: MMCRI</a:t>
            </a:r>
          </a:p>
        </p:txBody>
      </p:sp>
      <p:sp>
        <p:nvSpPr>
          <p:cNvPr id="7" name="Rectangle 6"/>
          <p:cNvSpPr/>
          <p:nvPr/>
        </p:nvSpPr>
        <p:spPr>
          <a:xfrm>
            <a:off x="2128156" y="1905000"/>
            <a:ext cx="4572000" cy="769441"/>
          </a:xfrm>
          <a:prstGeom prst="rect">
            <a:avLst/>
          </a:prstGeom>
        </p:spPr>
        <p:txBody>
          <a:bodyPr>
            <a:spAutoFit/>
          </a:bodyPr>
          <a:lstStyle/>
          <a:p>
            <a:r>
              <a:rPr lang="en-US" sz="2200" dirty="0"/>
              <a:t>*Unfavorable habitat</a:t>
            </a:r>
          </a:p>
          <a:p>
            <a:pPr lvl="1"/>
            <a:r>
              <a:rPr lang="en-US" sz="2200" dirty="0"/>
              <a:t>*Open, dry habitats</a:t>
            </a:r>
          </a:p>
        </p:txBody>
      </p:sp>
    </p:spTree>
    <p:extLst>
      <p:ext uri="{BB962C8B-B14F-4D97-AF65-F5344CB8AC3E}">
        <p14:creationId xmlns:p14="http://schemas.microsoft.com/office/powerpoint/2010/main" val="3589097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ne CDC ID Ep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6216</TotalTime>
  <Words>2592</Words>
  <Application>Microsoft Office PowerPoint</Application>
  <PresentationFormat>On-screen Show (4:3)</PresentationFormat>
  <Paragraphs>330</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Maine CDC ID Epi Template</vt:lpstr>
      <vt:lpstr>Image</vt:lpstr>
      <vt:lpstr> Don’t Let the Ticks Bite!</vt:lpstr>
      <vt:lpstr>…Ticks</vt:lpstr>
      <vt:lpstr>What do ticks look like?</vt:lpstr>
      <vt:lpstr>Bite is Worse than the Bark</vt:lpstr>
      <vt:lpstr>What size are ticks?</vt:lpstr>
      <vt:lpstr>Are all ticks the same?</vt:lpstr>
      <vt:lpstr>Are all ticks the same?</vt:lpstr>
      <vt:lpstr>Where do ticks live?</vt:lpstr>
      <vt:lpstr>Ticks and Habitat</vt:lpstr>
      <vt:lpstr>How Ticks Move</vt:lpstr>
      <vt:lpstr>Diseases that Maine ticks can cause</vt:lpstr>
      <vt:lpstr>What is Lyme disease?</vt:lpstr>
      <vt:lpstr>How will I know if I have Lyme disease?</vt:lpstr>
      <vt:lpstr>Symptoms of diseases other than Lyme</vt:lpstr>
      <vt:lpstr>How do I protect myself?</vt:lpstr>
      <vt:lpstr>Check your body daily!</vt:lpstr>
      <vt:lpstr>What if I find a tick on me?</vt:lpstr>
      <vt:lpstr>Why remove a tick?</vt:lpstr>
      <vt:lpstr>Make your yard safer</vt:lpstr>
      <vt:lpstr>PowerPoint Presentation</vt:lpstr>
      <vt:lpstr>PowerPoint Presentation</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Let the Ticks Bite!</dc:title>
  <dc:creator>Robinson, Sara</dc:creator>
  <cp:lastModifiedBy>McFarren, Lindsay</cp:lastModifiedBy>
  <cp:revision>39</cp:revision>
  <cp:lastPrinted>2015-04-30T14:04:41Z</cp:lastPrinted>
  <dcterms:created xsi:type="dcterms:W3CDTF">2015-11-06T15:07:04Z</dcterms:created>
  <dcterms:modified xsi:type="dcterms:W3CDTF">2018-04-23T15:11:56Z</dcterms:modified>
</cp:coreProperties>
</file>