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6"/>
  </p:notesMasterIdLst>
  <p:sldIdLst>
    <p:sldId id="258" r:id="rId2"/>
    <p:sldId id="293" r:id="rId3"/>
    <p:sldId id="296" r:id="rId4"/>
    <p:sldId id="303" r:id="rId5"/>
    <p:sldId id="261" r:id="rId6"/>
    <p:sldId id="260" r:id="rId7"/>
    <p:sldId id="298" r:id="rId8"/>
    <p:sldId id="294" r:id="rId9"/>
    <p:sldId id="267" r:id="rId10"/>
    <p:sldId id="284" r:id="rId11"/>
    <p:sldId id="278" r:id="rId12"/>
    <p:sldId id="282" r:id="rId13"/>
    <p:sldId id="268" r:id="rId14"/>
    <p:sldId id="28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xmlns:mv="urn:schemas-microsoft-com:mac:vml" xmlns:mc="http://schemas.openxmlformats.org/markup-compatibility/2006">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643" autoAdjust="0"/>
  </p:normalViewPr>
  <p:slideViewPr>
    <p:cSldViewPr snapToObjects="1">
      <p:cViewPr>
        <p:scale>
          <a:sx n="57" d="100"/>
          <a:sy n="57" d="100"/>
        </p:scale>
        <p:origin x="-1932" y="-21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F1C3AC-B39C-46AF-B67C-AF15BE8E5CEF}" type="datetimeFigureOut">
              <a:rPr lang="en-US" smtClean="0"/>
              <a:pPr/>
              <a:t>4/23/2015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47DC04-5886-47D2-9029-37FDC95AE215}" type="slidenum">
              <a:rPr lang="en-US" smtClean="0"/>
              <a:pPr/>
              <a:t>‹#›</a:t>
            </a:fld>
            <a:endParaRPr lang="en-US"/>
          </a:p>
        </p:txBody>
      </p:sp>
    </p:spTree>
    <p:extLst>
      <p:ext uri="{BB962C8B-B14F-4D97-AF65-F5344CB8AC3E}">
        <p14:creationId xmlns:p14="http://schemas.microsoft.com/office/powerpoint/2010/main" val="4142593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cfpub.epa.gov/oppref/insec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964E742A-9A1E-484E-9D9A-424D25477DF4}" type="slidenum">
              <a:rPr lang="en-US" smtClean="0"/>
              <a:pPr/>
              <a:t>1</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(Approximately 20 minutes)</a:t>
            </a:r>
            <a:endParaRPr lang="en-US" dirty="0" smtClean="0"/>
          </a:p>
          <a:p>
            <a:pPr eaLnBrk="1" hangingPunct="1"/>
            <a:endParaRPr lang="en-US" dirty="0" smtClean="0"/>
          </a:p>
        </p:txBody>
      </p:sp>
    </p:spTree>
    <p:extLst>
      <p:ext uri="{BB962C8B-B14F-4D97-AF65-F5344CB8AC3E}">
        <p14:creationId xmlns:p14="http://schemas.microsoft.com/office/powerpoint/2010/main" val="3256018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3EC4FFB6-EB98-4DD4-9CD0-C3A470817C36}" type="slidenum">
              <a:rPr lang="en-US" smtClean="0"/>
              <a:pPr/>
              <a:t>10</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r>
              <a:rPr lang="en-US" sz="1200" kern="1200" dirty="0" smtClean="0">
                <a:solidFill>
                  <a:schemeClr val="tx1"/>
                </a:solidFill>
                <a:effectLst/>
                <a:latin typeface="+mn-lt"/>
                <a:ea typeface="+mn-ea"/>
                <a:cs typeface="+mn-cs"/>
              </a:rPr>
              <a:t>WNV or EEE may start off with symptoms that look like the flu.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 person can get a headache and fever, may vomit, and may be very tired. In most cases, the infection doesn’t go beyond those symptoms.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some people infected with EEE or WNV, more serious symptoms develop. These symptoms can include disorientation, seizures, paralysis, coma, or death. </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674629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best way to protect yourself from getting these diseases is by preventing getting bitten in the first place. Here are some tips to help you not get bit by mosquitoes:</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Wear long pants and long-sleeved shirts to lessen the amount of uncovered skin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Use a repellent (also known as “spray”) that is approved by the EPA (</a:t>
            </a:r>
            <a:r>
              <a:rPr lang="en-US" sz="1200" b="1" kern="1200" dirty="0" smtClean="0">
                <a:solidFill>
                  <a:schemeClr val="tx1"/>
                </a:solidFill>
                <a:effectLst/>
                <a:latin typeface="+mn-lt"/>
                <a:ea typeface="+mn-ea"/>
                <a:cs typeface="+mn-cs"/>
              </a:rPr>
              <a:t>Environmental Protection Agency</a:t>
            </a:r>
            <a:r>
              <a:rPr lang="en-US" sz="1200" kern="1200" dirty="0" smtClean="0">
                <a:solidFill>
                  <a:schemeClr val="tx1"/>
                </a:solidFill>
                <a:effectLst/>
                <a:latin typeface="+mn-lt"/>
                <a:ea typeface="+mn-ea"/>
                <a:cs typeface="+mn-cs"/>
              </a:rPr>
              <a:t>) for repelling ticks. </a:t>
            </a:r>
          </a:p>
          <a:p>
            <a:pPr marL="0" indent="0">
              <a:buFont typeface="Arial" panose="020B0604020202020204" pitchFamily="34" charset="0"/>
              <a:buNone/>
            </a:pPr>
            <a:r>
              <a:rPr lang="en-US" sz="1200" kern="1200" dirty="0" smtClean="0">
                <a:solidFill>
                  <a:schemeClr val="tx1"/>
                </a:solidFill>
                <a:effectLst/>
                <a:latin typeface="+mn-lt"/>
                <a:ea typeface="+mn-ea"/>
                <a:cs typeface="+mn-cs"/>
              </a:rPr>
              <a:t>When using a repellent, follow the label instructions carefully. You can find the repellent that will work best for you here: </a:t>
            </a:r>
            <a:r>
              <a:rPr lang="en-US" sz="1200" u="sng" kern="1200" dirty="0" smtClean="0">
                <a:solidFill>
                  <a:schemeClr val="tx1"/>
                </a:solidFill>
                <a:effectLst/>
                <a:latin typeface="+mn-lt"/>
                <a:ea typeface="+mn-ea"/>
                <a:cs typeface="+mn-cs"/>
                <a:hlinkClick r:id="rId3"/>
              </a:rPr>
              <a:t>http://cfpub.epa.gov/oppref/insect/</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Try to minimize your time outside during early morning and early evening (this is when mosquitoes are most active)</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Vocabulary</a:t>
            </a:r>
            <a:r>
              <a:rPr lang="en-US" sz="1200" kern="1200" dirty="0" smtClean="0">
                <a:solidFill>
                  <a:schemeClr val="tx1"/>
                </a:solidFill>
                <a:effectLst/>
                <a:latin typeface="+mn-lt"/>
                <a:ea typeface="+mn-ea"/>
                <a:cs typeface="+mn-cs"/>
              </a:rPr>
              <a:t>:</a:t>
            </a:r>
          </a:p>
          <a:p>
            <a:pPr lvl="0"/>
            <a:r>
              <a:rPr lang="en-US" sz="1200" b="1" kern="1200" dirty="0" smtClean="0">
                <a:solidFill>
                  <a:schemeClr val="tx1"/>
                </a:solidFill>
                <a:effectLst/>
                <a:latin typeface="+mn-lt"/>
                <a:ea typeface="+mn-ea"/>
                <a:cs typeface="+mn-cs"/>
              </a:rPr>
              <a:t>EPA</a:t>
            </a:r>
            <a:r>
              <a:rPr lang="en-US" sz="1200" kern="1200" dirty="0" smtClean="0">
                <a:solidFill>
                  <a:schemeClr val="tx1"/>
                </a:solidFill>
                <a:effectLst/>
                <a:latin typeface="+mn-lt"/>
                <a:ea typeface="+mn-ea"/>
                <a:cs typeface="+mn-cs"/>
              </a:rPr>
              <a:t> (Environmental Protection Agency) – federal agency devoted to protecting human health and the environment</a:t>
            </a:r>
          </a:p>
          <a:p>
            <a:pPr marL="171450" indent="-171450" eaLnBrk="1" hangingPunct="1">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2147DC04-5886-47D2-9029-37FDC95AE215}" type="slidenum">
              <a:rPr lang="en-US" smtClean="0"/>
              <a:pPr/>
              <a:t>11</a:t>
            </a:fld>
            <a:endParaRPr lang="en-US"/>
          </a:p>
        </p:txBody>
      </p:sp>
    </p:spTree>
    <p:extLst>
      <p:ext uri="{BB962C8B-B14F-4D97-AF65-F5344CB8AC3E}">
        <p14:creationId xmlns:p14="http://schemas.microsoft.com/office/powerpoint/2010/main" val="4229037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protect yourself at home, check your doors and window screens to be sure there aren’t any tears or holes in them.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you don’t have man-made containers around your home, the risk of being bitten decreases. </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Removing un-needed containers from around the home, or placing them so they will not hold water, is one way to reduce the number of mosquitoes. Throw-away old tires, cans, bottles or other containers left outside that might collect water and serve as a mosquito breeding ground.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containers must be there, like bird baths or pet bowls, empty the water out of them once each week so that mosquito larvae in them won’t have time to complete their life cycle.</a:t>
            </a:r>
          </a:p>
        </p:txBody>
      </p:sp>
      <p:sp>
        <p:nvSpPr>
          <p:cNvPr id="4" name="Slide Number Placeholder 3"/>
          <p:cNvSpPr>
            <a:spLocks noGrp="1"/>
          </p:cNvSpPr>
          <p:nvPr>
            <p:ph type="sldNum" sz="quarter" idx="10"/>
          </p:nvPr>
        </p:nvSpPr>
        <p:spPr/>
        <p:txBody>
          <a:bodyPr/>
          <a:lstStyle/>
          <a:p>
            <a:fld id="{2147DC04-5886-47D2-9029-37FDC95AE215}" type="slidenum">
              <a:rPr lang="en-US" smtClean="0"/>
              <a:pPr/>
              <a:t>12</a:t>
            </a:fld>
            <a:endParaRPr lang="en-US"/>
          </a:p>
        </p:txBody>
      </p:sp>
    </p:spTree>
    <p:extLst>
      <p:ext uri="{BB962C8B-B14F-4D97-AF65-F5344CB8AC3E}">
        <p14:creationId xmlns:p14="http://schemas.microsoft.com/office/powerpoint/2010/main" val="2511112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89A7294-6993-4BB9-A02C-12CEFFF39D34}" type="slidenum">
              <a:rPr lang="en-US" smtClean="0"/>
              <a:pPr/>
              <a:t>13</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(Hand out mosquito materials</a:t>
            </a:r>
            <a:r>
              <a:rPr lang="en-US" baseline="0" dirty="0" smtClean="0"/>
              <a:t> and activity books if possible.)</a:t>
            </a:r>
            <a:endParaRPr lang="en-US" dirty="0" smtClean="0"/>
          </a:p>
          <a:p>
            <a:pPr eaLnBrk="1" hangingPunct="1"/>
            <a:endParaRPr lang="en-US" dirty="0" smtClean="0"/>
          </a:p>
        </p:txBody>
      </p:sp>
    </p:spTree>
    <p:extLst>
      <p:ext uri="{BB962C8B-B14F-4D97-AF65-F5344CB8AC3E}">
        <p14:creationId xmlns:p14="http://schemas.microsoft.com/office/powerpoint/2010/main" val="3275665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Please let us know if </a:t>
            </a:r>
            <a:r>
              <a:rPr lang="en-US" smtClean="0"/>
              <a:t>you</a:t>
            </a:r>
            <a:r>
              <a:rPr lang="en-US" baseline="0" smtClean="0"/>
              <a:t> have q</a:t>
            </a:r>
            <a:r>
              <a:rPr lang="en-US" smtClean="0"/>
              <a:t>uestions</a:t>
            </a:r>
            <a:r>
              <a:rPr lang="en-US" dirty="0" smtClean="0"/>
              <a:t>.</a:t>
            </a:r>
          </a:p>
          <a:p>
            <a:endParaRPr lang="en-US" dirty="0"/>
          </a:p>
        </p:txBody>
      </p:sp>
      <p:sp>
        <p:nvSpPr>
          <p:cNvPr id="4" name="Slide Number Placeholder 3"/>
          <p:cNvSpPr>
            <a:spLocks noGrp="1"/>
          </p:cNvSpPr>
          <p:nvPr>
            <p:ph type="sldNum" sz="quarter" idx="10"/>
          </p:nvPr>
        </p:nvSpPr>
        <p:spPr/>
        <p:txBody>
          <a:bodyPr/>
          <a:lstStyle/>
          <a:p>
            <a:fld id="{2147DC04-5886-47D2-9029-37FDC95AE215}" type="slidenum">
              <a:rPr lang="en-US" smtClean="0"/>
              <a:pPr/>
              <a:t>14</a:t>
            </a:fld>
            <a:endParaRPr lang="en-US"/>
          </a:p>
        </p:txBody>
      </p:sp>
    </p:spTree>
    <p:extLst>
      <p:ext uri="{BB962C8B-B14F-4D97-AF65-F5344CB8AC3E}">
        <p14:creationId xmlns:p14="http://schemas.microsoft.com/office/powerpoint/2010/main" val="1381472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this presentation, we will address:</a:t>
            </a:r>
          </a:p>
          <a:p>
            <a:pPr marL="171450" indent="-171450">
              <a:buFont typeface="Arial" panose="020B0604020202020204" pitchFamily="34" charset="0"/>
              <a:buChar char="•"/>
            </a:pPr>
            <a:r>
              <a:rPr lang="en-US" sz="1200" dirty="0" smtClean="0"/>
              <a:t>What do mosquitoes look like?</a:t>
            </a:r>
          </a:p>
          <a:p>
            <a:pPr marL="171450" indent="-171450">
              <a:buFont typeface="Arial" panose="020B0604020202020204" pitchFamily="34" charset="0"/>
              <a:buChar char="•"/>
            </a:pPr>
            <a:r>
              <a:rPr lang="en-US" sz="1200" dirty="0" smtClean="0"/>
              <a:t>Where do mosquitoes live?</a:t>
            </a:r>
          </a:p>
          <a:p>
            <a:pPr marL="171450" indent="-171450">
              <a:buFont typeface="Arial" panose="020B0604020202020204" pitchFamily="34" charset="0"/>
              <a:buChar char="•"/>
            </a:pPr>
            <a:r>
              <a:rPr lang="en-US" sz="1200" dirty="0" smtClean="0"/>
              <a:t>Can mosquitoes carry diseases?</a:t>
            </a:r>
          </a:p>
          <a:p>
            <a:pPr marL="171450" indent="-171450">
              <a:buFont typeface="Arial" panose="020B0604020202020204" pitchFamily="34" charset="0"/>
              <a:buChar char="•"/>
            </a:pPr>
            <a:r>
              <a:rPr lang="en-US" sz="1200" dirty="0" smtClean="0"/>
              <a:t>What can happen if a disease-carrying mosquito bites me?</a:t>
            </a:r>
          </a:p>
          <a:p>
            <a:pPr marL="171450" indent="-171450">
              <a:buFont typeface="Arial" panose="020B0604020202020204" pitchFamily="34" charset="0"/>
              <a:buChar char="•"/>
            </a:pPr>
            <a:r>
              <a:rPr lang="en-US" sz="1200" dirty="0" smtClean="0"/>
              <a:t>How can I prevent a mosquito from biting me?</a:t>
            </a:r>
          </a:p>
          <a:p>
            <a:endParaRPr lang="en-US" dirty="0"/>
          </a:p>
        </p:txBody>
      </p:sp>
      <p:sp>
        <p:nvSpPr>
          <p:cNvPr id="4" name="Slide Number Placeholder 3"/>
          <p:cNvSpPr>
            <a:spLocks noGrp="1"/>
          </p:cNvSpPr>
          <p:nvPr>
            <p:ph type="sldNum" sz="quarter" idx="10"/>
          </p:nvPr>
        </p:nvSpPr>
        <p:spPr/>
        <p:txBody>
          <a:bodyPr/>
          <a:lstStyle/>
          <a:p>
            <a:fld id="{2147DC04-5886-47D2-9029-37FDC95AE215}" type="slidenum">
              <a:rPr lang="en-US" smtClean="0"/>
              <a:pPr/>
              <a:t>2</a:t>
            </a:fld>
            <a:endParaRPr lang="en-US"/>
          </a:p>
        </p:txBody>
      </p:sp>
    </p:spTree>
    <p:extLst>
      <p:ext uri="{BB962C8B-B14F-4D97-AF65-F5344CB8AC3E}">
        <p14:creationId xmlns:p14="http://schemas.microsoft.com/office/powerpoint/2010/main" val="872297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48 different species of mosquitoes found in Maine.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Mosquitoes have </a:t>
            </a:r>
            <a:r>
              <a:rPr lang="en-US" sz="1200" b="1" kern="1200" dirty="0" smtClean="0">
                <a:solidFill>
                  <a:schemeClr val="tx1"/>
                </a:solidFill>
                <a:effectLst/>
                <a:latin typeface="+mn-lt"/>
                <a:ea typeface="+mn-ea"/>
                <a:cs typeface="+mn-cs"/>
              </a:rPr>
              <a:t>antennae</a:t>
            </a:r>
            <a:r>
              <a:rPr lang="en-US" sz="1200" kern="1200" dirty="0" smtClean="0">
                <a:solidFill>
                  <a:schemeClr val="tx1"/>
                </a:solidFill>
                <a:effectLst/>
                <a:latin typeface="+mn-lt"/>
                <a:ea typeface="+mn-ea"/>
                <a:cs typeface="+mn-cs"/>
              </a:rPr>
              <a:t> (long, feathery sensory organs on the mosquito’s head, used to hear and smell), </a:t>
            </a:r>
            <a:r>
              <a:rPr lang="en-US" sz="1200" b="1" kern="1200" dirty="0" smtClean="0">
                <a:solidFill>
                  <a:schemeClr val="tx1"/>
                </a:solidFill>
                <a:effectLst/>
                <a:latin typeface="+mn-lt"/>
                <a:ea typeface="+mn-ea"/>
                <a:cs typeface="+mn-cs"/>
              </a:rPr>
              <a:t>proboscis</a:t>
            </a:r>
            <a:r>
              <a:rPr lang="en-US" sz="1200" kern="1200" dirty="0" smtClean="0">
                <a:solidFill>
                  <a:schemeClr val="tx1"/>
                </a:solidFill>
                <a:effectLst/>
                <a:latin typeface="+mn-lt"/>
                <a:ea typeface="+mn-ea"/>
                <a:cs typeface="+mn-cs"/>
              </a:rPr>
              <a:t> (long, jagged mouth part on the mosquito’s head that is used to pierce the skin and suck out the blood), wings, legs, head, eyes, </a:t>
            </a:r>
            <a:r>
              <a:rPr lang="en-US" sz="1200" b="1" kern="1200" dirty="0" smtClean="0">
                <a:solidFill>
                  <a:schemeClr val="tx1"/>
                </a:solidFill>
                <a:effectLst/>
                <a:latin typeface="+mn-lt"/>
                <a:ea typeface="+mn-ea"/>
                <a:cs typeface="+mn-cs"/>
              </a:rPr>
              <a:t>thorax</a:t>
            </a:r>
            <a:r>
              <a:rPr lang="en-US" sz="1200" kern="1200" dirty="0" smtClean="0">
                <a:solidFill>
                  <a:schemeClr val="tx1"/>
                </a:solidFill>
                <a:effectLst/>
                <a:latin typeface="+mn-lt"/>
                <a:ea typeface="+mn-ea"/>
                <a:cs typeface="+mn-cs"/>
              </a:rPr>
              <a:t> (the part of the mosquito between the head and the belly, where the wings and legs attach), and abdomen (part of the mosquito’s body that hangs from the thorax and serves as the mosquito’s stomach and lungs).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Only female mosquitoes have a proboscis for piercing skin, and only the females feed on blood. Male mosquitoes typically feed on plant nectar.</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Vocabulary:</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Antennae</a:t>
            </a:r>
            <a:r>
              <a:rPr lang="en-US" sz="1200" kern="1200" dirty="0" smtClean="0">
                <a:solidFill>
                  <a:schemeClr val="tx1"/>
                </a:solidFill>
                <a:effectLst/>
                <a:latin typeface="+mn-lt"/>
                <a:ea typeface="+mn-ea"/>
                <a:cs typeface="+mn-cs"/>
              </a:rPr>
              <a:t> (antenna) – long, feathery sensory organs on the mosquito’s head, used to hear and smell </a:t>
            </a:r>
          </a:p>
          <a:p>
            <a:pPr lvl="0"/>
            <a:r>
              <a:rPr lang="en-US" sz="1200" b="1" kern="1200" dirty="0" smtClean="0">
                <a:solidFill>
                  <a:schemeClr val="tx1"/>
                </a:solidFill>
                <a:effectLst/>
                <a:latin typeface="+mn-lt"/>
                <a:ea typeface="+mn-ea"/>
                <a:cs typeface="+mn-cs"/>
              </a:rPr>
              <a:t>Proboscis</a:t>
            </a:r>
            <a:r>
              <a:rPr lang="en-US" sz="1200" kern="1200" dirty="0" smtClean="0">
                <a:solidFill>
                  <a:schemeClr val="tx1"/>
                </a:solidFill>
                <a:effectLst/>
                <a:latin typeface="+mn-lt"/>
                <a:ea typeface="+mn-ea"/>
                <a:cs typeface="+mn-cs"/>
              </a:rPr>
              <a:t> – long, jagged mouth part on the mosquito’s head that is used to pierce the skin and suck out the blood</a:t>
            </a:r>
          </a:p>
          <a:p>
            <a:pPr lvl="0"/>
            <a:r>
              <a:rPr lang="en-US" sz="1200" b="1" kern="1200" dirty="0" smtClean="0">
                <a:solidFill>
                  <a:schemeClr val="tx1"/>
                </a:solidFill>
                <a:effectLst/>
                <a:latin typeface="+mn-lt"/>
                <a:ea typeface="+mn-ea"/>
                <a:cs typeface="+mn-cs"/>
              </a:rPr>
              <a:t>Thorax</a:t>
            </a:r>
            <a:r>
              <a:rPr lang="en-US" sz="1200" kern="1200" dirty="0" smtClean="0">
                <a:solidFill>
                  <a:schemeClr val="tx1"/>
                </a:solidFill>
                <a:effectLst/>
                <a:latin typeface="+mn-lt"/>
                <a:ea typeface="+mn-ea"/>
                <a:cs typeface="+mn-cs"/>
              </a:rPr>
              <a:t> – the part of the mosquito between the head and the abdomen, where the wings and legs attach</a:t>
            </a:r>
          </a:p>
          <a:p>
            <a:r>
              <a:rPr lang="en-US" sz="1200" b="1" kern="1200" dirty="0" smtClean="0">
                <a:solidFill>
                  <a:schemeClr val="tx1"/>
                </a:solidFill>
                <a:effectLst/>
                <a:latin typeface="+mn-lt"/>
                <a:ea typeface="+mn-ea"/>
                <a:cs typeface="+mn-cs"/>
              </a:rPr>
              <a:t>Abdomen</a:t>
            </a:r>
            <a:r>
              <a:rPr lang="en-US" sz="1200" kern="1200" dirty="0" smtClean="0">
                <a:solidFill>
                  <a:schemeClr val="tx1"/>
                </a:solidFill>
                <a:effectLst/>
                <a:latin typeface="+mn-lt"/>
                <a:ea typeface="+mn-ea"/>
                <a:cs typeface="+mn-cs"/>
              </a:rPr>
              <a:t> – part of the mosquito’s body that hangs from the thorax and serves as the mosquito’s stomach and lungs, holds the blood that the female takes in, as well as stores the female’s eggs</a:t>
            </a:r>
            <a:endParaRPr lang="en-US" b="1" dirty="0"/>
          </a:p>
        </p:txBody>
      </p:sp>
      <p:sp>
        <p:nvSpPr>
          <p:cNvPr id="4" name="Slide Number Placeholder 3"/>
          <p:cNvSpPr>
            <a:spLocks noGrp="1"/>
          </p:cNvSpPr>
          <p:nvPr>
            <p:ph type="sldNum" sz="quarter" idx="10"/>
          </p:nvPr>
        </p:nvSpPr>
        <p:spPr/>
        <p:txBody>
          <a:bodyPr/>
          <a:lstStyle/>
          <a:p>
            <a:fld id="{2147DC04-5886-47D2-9029-37FDC95AE215}" type="slidenum">
              <a:rPr lang="en-US" smtClean="0"/>
              <a:pPr/>
              <a:t>3</a:t>
            </a:fld>
            <a:endParaRPr lang="en-US"/>
          </a:p>
        </p:txBody>
      </p:sp>
    </p:spTree>
    <p:extLst>
      <p:ext uri="{BB962C8B-B14F-4D97-AF65-F5344CB8AC3E}">
        <p14:creationId xmlns:p14="http://schemas.microsoft.com/office/powerpoint/2010/main" val="2074253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Mosquitoes grow from immature to adult in a process called </a:t>
            </a:r>
            <a:r>
              <a:rPr lang="en-US" sz="1200" b="1" kern="1200" dirty="0" smtClean="0">
                <a:solidFill>
                  <a:schemeClr val="tx1"/>
                </a:solidFill>
                <a:effectLst/>
                <a:latin typeface="+mn-lt"/>
                <a:ea typeface="+mn-ea"/>
                <a:cs typeface="+mn-cs"/>
              </a:rPr>
              <a:t>metamorphosis</a:t>
            </a:r>
            <a:r>
              <a:rPr lang="en-US" sz="1200" kern="1200" dirty="0" smtClean="0">
                <a:solidFill>
                  <a:schemeClr val="tx1"/>
                </a:solidFill>
                <a:effectLst/>
                <a:latin typeface="+mn-lt"/>
                <a:ea typeface="+mn-ea"/>
                <a:cs typeface="+mn-cs"/>
              </a:rPr>
              <a:t> (meta=change, morph=shape), just like a caterpillar turns into a moth. During their life cycle, the mosquito goes through four different stages: </a:t>
            </a:r>
            <a:r>
              <a:rPr lang="en-US" sz="1200" b="1" kern="1200" dirty="0" smtClean="0">
                <a:solidFill>
                  <a:schemeClr val="tx1"/>
                </a:solidFill>
                <a:effectLst/>
                <a:latin typeface="+mn-lt"/>
                <a:ea typeface="+mn-ea"/>
                <a:cs typeface="+mn-cs"/>
              </a:rPr>
              <a:t>egg</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larvae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pupae</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adult</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egg, larval and pupal</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stages all require the mosquito to live in water. </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Vocabulary:</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Metamorphosis</a:t>
            </a:r>
            <a:r>
              <a:rPr lang="en-US" sz="1200" kern="1200" dirty="0" smtClean="0">
                <a:solidFill>
                  <a:schemeClr val="tx1"/>
                </a:solidFill>
                <a:effectLst/>
                <a:latin typeface="+mn-lt"/>
                <a:ea typeface="+mn-ea"/>
                <a:cs typeface="+mn-cs"/>
              </a:rPr>
              <a:t> (“meta” = change; “morph” = shape) - the process of development from immature to adult</a:t>
            </a:r>
          </a:p>
          <a:p>
            <a:pPr lvl="0"/>
            <a:r>
              <a:rPr lang="en-US" sz="1200" b="1" kern="1200" dirty="0" smtClean="0">
                <a:solidFill>
                  <a:schemeClr val="tx1"/>
                </a:solidFill>
                <a:effectLst/>
                <a:latin typeface="+mn-lt"/>
                <a:ea typeface="+mn-ea"/>
                <a:cs typeface="+mn-cs"/>
              </a:rPr>
              <a:t>Eggs</a:t>
            </a:r>
            <a:r>
              <a:rPr lang="en-US" sz="1200" kern="1200" dirty="0" smtClean="0">
                <a:solidFill>
                  <a:schemeClr val="tx1"/>
                </a:solidFill>
                <a:effectLst/>
                <a:latin typeface="+mn-lt"/>
                <a:ea typeface="+mn-ea"/>
                <a:cs typeface="+mn-cs"/>
              </a:rPr>
              <a:t> – the adult female mosquito lays between 50 – 300 eggs about every third day of her lifespan. The eggs can be laid as “rafts”, floating on the surface of standing water, or laid on an area of ground that floods on a regular basis. The egg stage lasts for 2 – 3 days.</a:t>
            </a:r>
          </a:p>
          <a:p>
            <a:pPr lvl="0"/>
            <a:r>
              <a:rPr lang="en-US" sz="1200" b="1" kern="1200" dirty="0" smtClean="0">
                <a:solidFill>
                  <a:schemeClr val="tx1"/>
                </a:solidFill>
                <a:effectLst/>
                <a:latin typeface="+mn-lt"/>
                <a:ea typeface="+mn-ea"/>
                <a:cs typeface="+mn-cs"/>
              </a:rPr>
              <a:t>Larvae</a:t>
            </a:r>
            <a:r>
              <a:rPr lang="en-US" sz="1200" kern="1200" dirty="0" smtClean="0">
                <a:solidFill>
                  <a:schemeClr val="tx1"/>
                </a:solidFill>
                <a:effectLst/>
                <a:latin typeface="+mn-lt"/>
                <a:ea typeface="+mn-ea"/>
                <a:cs typeface="+mn-cs"/>
              </a:rPr>
              <a:t> (larva) – (also called wigglers or wrigglers) part of the mosquito lifecycle that comes after the eggs hatch. The larvae hang from the surface of water and breathe through tubes. The larval stage lasts for about 1 week.</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Pupae</a:t>
            </a:r>
            <a:r>
              <a:rPr lang="en-US" sz="1200" kern="1200" dirty="0" smtClean="0">
                <a:solidFill>
                  <a:schemeClr val="tx1"/>
                </a:solidFill>
                <a:effectLst/>
                <a:latin typeface="+mn-lt"/>
                <a:ea typeface="+mn-ea"/>
                <a:cs typeface="+mn-cs"/>
              </a:rPr>
              <a:t> (pupa) – (also called tumblers) part of the mosquito lifecycle that come after the larvae stage; pupae are partially encased in a cocoon. The pupa’ stage lasts for about 4 days before it becomes an adult mosquito.</a:t>
            </a:r>
          </a:p>
          <a:p>
            <a:pPr lvl="0"/>
            <a:r>
              <a:rPr lang="en-US" sz="1200" b="1" kern="1200" dirty="0" smtClean="0">
                <a:solidFill>
                  <a:schemeClr val="tx1"/>
                </a:solidFill>
                <a:effectLst/>
                <a:latin typeface="+mn-lt"/>
                <a:ea typeface="+mn-ea"/>
                <a:cs typeface="+mn-cs"/>
              </a:rPr>
              <a:t>Adult</a:t>
            </a:r>
            <a:r>
              <a:rPr lang="en-US" sz="1200" kern="1200" dirty="0" smtClean="0">
                <a:solidFill>
                  <a:schemeClr val="tx1"/>
                </a:solidFill>
                <a:effectLst/>
                <a:latin typeface="+mn-lt"/>
                <a:ea typeface="+mn-ea"/>
                <a:cs typeface="+mn-cs"/>
              </a:rPr>
              <a:t> – emerges from the pupa and rests on the surface of the water until it dries its wings and can fly away.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47DC04-5886-47D2-9029-37FDC95AE215}" type="slidenum">
              <a:rPr lang="en-US" smtClean="0"/>
              <a:pPr/>
              <a:t>4</a:t>
            </a:fld>
            <a:endParaRPr lang="en-US"/>
          </a:p>
        </p:txBody>
      </p:sp>
    </p:spTree>
    <p:extLst>
      <p:ext uri="{BB962C8B-B14F-4D97-AF65-F5344CB8AC3E}">
        <p14:creationId xmlns:p14="http://schemas.microsoft.com/office/powerpoint/2010/main" val="2659538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B7E2E8C-068B-45B6-B769-82556CB910FA}" type="slidenum">
              <a:rPr lang="en-US" smtClean="0"/>
              <a:pPr/>
              <a:t>5</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r>
              <a:rPr lang="en-US" sz="1200" kern="1200" dirty="0" smtClean="0">
                <a:solidFill>
                  <a:schemeClr val="tx1"/>
                </a:solidFill>
                <a:effectLst/>
                <a:latin typeface="+mn-lt"/>
                <a:ea typeface="+mn-ea"/>
                <a:cs typeface="+mn-cs"/>
              </a:rPr>
              <a:t>While all mosquitoes require water for their larvae to develop, different species like different types of water habitats. Generally, mosquitoes lay eggs in two types of habitats: </a:t>
            </a:r>
            <a:r>
              <a:rPr lang="en-US" sz="1200" b="1" kern="1200" dirty="0" smtClean="0">
                <a:solidFill>
                  <a:schemeClr val="tx1"/>
                </a:solidFill>
                <a:effectLst/>
                <a:latin typeface="+mn-lt"/>
                <a:ea typeface="+mn-ea"/>
                <a:cs typeface="+mn-cs"/>
              </a:rPr>
              <a:t>permanent water</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floodwater</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 mosquitoes prefer to live in bogs with clear or tea colored water, and where there are different kinds of plants. This is the favored habitat for mosquitoes that can spread a disease called Eastern equine encephalitis (EEE) (more on this shortly).</a:t>
            </a:r>
          </a:p>
          <a:p>
            <a:endParaRPr lang="en-US" sz="1200" b="1"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Vocabulary:</a:t>
            </a:r>
          </a:p>
          <a:p>
            <a:pPr lvl="0"/>
            <a:r>
              <a:rPr lang="en-US" sz="1200" b="1" kern="1200" dirty="0" smtClean="0">
                <a:solidFill>
                  <a:schemeClr val="tx1"/>
                </a:solidFill>
                <a:effectLst/>
                <a:latin typeface="+mn-lt"/>
                <a:ea typeface="+mn-ea"/>
                <a:cs typeface="+mn-cs"/>
              </a:rPr>
              <a:t>Permanent water</a:t>
            </a:r>
            <a:r>
              <a:rPr lang="en-US" sz="1200" kern="1200" dirty="0" smtClean="0">
                <a:solidFill>
                  <a:schemeClr val="tx1"/>
                </a:solidFill>
                <a:effectLst/>
                <a:latin typeface="+mn-lt"/>
                <a:ea typeface="+mn-ea"/>
                <a:cs typeface="+mn-cs"/>
              </a:rPr>
              <a:t> – water sources that are present for long periods of time and can support the growth of different types of plants </a:t>
            </a:r>
          </a:p>
          <a:p>
            <a:pPr lvl="0"/>
            <a:r>
              <a:rPr lang="en-US" sz="1200" b="1" kern="1200" dirty="0" smtClean="0">
                <a:solidFill>
                  <a:schemeClr val="tx1"/>
                </a:solidFill>
                <a:effectLst/>
                <a:latin typeface="+mn-lt"/>
                <a:ea typeface="+mn-ea"/>
                <a:cs typeface="+mn-cs"/>
              </a:rPr>
              <a:t>Flood water</a:t>
            </a:r>
            <a:r>
              <a:rPr lang="en-US" sz="1200" kern="1200" dirty="0" smtClean="0">
                <a:solidFill>
                  <a:schemeClr val="tx1"/>
                </a:solidFill>
                <a:effectLst/>
                <a:latin typeface="+mn-lt"/>
                <a:ea typeface="+mn-ea"/>
                <a:cs typeface="+mn-cs"/>
              </a:rPr>
              <a:t> – water sources that alternate between periods of dry and wet, such as when water overflows as a result of a flood or melting snow</a:t>
            </a:r>
          </a:p>
          <a:p>
            <a:endParaRPr lang="en-US" dirty="0" smtClean="0"/>
          </a:p>
        </p:txBody>
      </p:sp>
    </p:spTree>
    <p:extLst>
      <p:ext uri="{BB962C8B-B14F-4D97-AF65-F5344CB8AC3E}">
        <p14:creationId xmlns:p14="http://schemas.microsoft.com/office/powerpoint/2010/main" val="2160859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8A26CF8-84EC-45E5-AB86-358E2DD18876}" type="slidenum">
              <a:rPr lang="en-US" smtClean="0"/>
              <a:pPr/>
              <a:t>6</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sz="1200" b="1" kern="1200" dirty="0" smtClean="0">
                <a:solidFill>
                  <a:schemeClr val="tx1"/>
                </a:solidFill>
                <a:effectLst/>
                <a:latin typeface="+mn-lt"/>
                <a:ea typeface="+mn-ea"/>
                <a:cs typeface="+mn-cs"/>
              </a:rPr>
              <a:t>Man-made containers</a:t>
            </a:r>
            <a:r>
              <a:rPr lang="en-US" sz="1200" kern="1200" dirty="0" smtClean="0">
                <a:solidFill>
                  <a:schemeClr val="tx1"/>
                </a:solidFill>
                <a:effectLst/>
                <a:latin typeface="+mn-lt"/>
                <a:ea typeface="+mn-ea"/>
                <a:cs typeface="+mn-cs"/>
              </a:rPr>
              <a:t> are also important mosquito habitats. Mosquitoes can use buckets, cans, flower pots, or old tires to lay their eggs. Many of these man-made containers can be found around our houses and are important sources of mosquitoes near our homes.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 species live in </a:t>
            </a:r>
            <a:r>
              <a:rPr lang="en-US" sz="1200" b="1" kern="1200" dirty="0" smtClean="0">
                <a:solidFill>
                  <a:schemeClr val="tx1"/>
                </a:solidFill>
                <a:effectLst/>
                <a:latin typeface="+mn-lt"/>
                <a:ea typeface="+mn-ea"/>
                <a:cs typeface="+mn-cs"/>
              </a:rPr>
              <a:t>natural containers</a:t>
            </a:r>
            <a:r>
              <a:rPr lang="en-US" sz="1200" kern="1200" dirty="0" smtClean="0">
                <a:solidFill>
                  <a:schemeClr val="tx1"/>
                </a:solidFill>
                <a:effectLst/>
                <a:latin typeface="+mn-lt"/>
                <a:ea typeface="+mn-ea"/>
                <a:cs typeface="+mn-cs"/>
              </a:rPr>
              <a:t>, such as the spots between branches of trees, where water collects; some live in the holes formed in trees when branches break off.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are the favored habitats for mosquitoes that can carry West Nile virus (which we will discuss shortly).</a:t>
            </a:r>
          </a:p>
          <a:p>
            <a:endParaRPr lang="en-US" dirty="0" smtClean="0"/>
          </a:p>
          <a:p>
            <a:r>
              <a:rPr lang="en-US" i="1" dirty="0" smtClean="0"/>
              <a:t>Vocabulary:</a:t>
            </a:r>
          </a:p>
          <a:p>
            <a:pPr lvl="0"/>
            <a:r>
              <a:rPr lang="en-US" sz="1200" b="1" kern="1200" dirty="0" smtClean="0">
                <a:solidFill>
                  <a:schemeClr val="tx1"/>
                </a:solidFill>
                <a:effectLst/>
                <a:latin typeface="+mn-lt"/>
                <a:ea typeface="+mn-ea"/>
                <a:cs typeface="+mn-cs"/>
              </a:rPr>
              <a:t>Man-made containers</a:t>
            </a:r>
            <a:r>
              <a:rPr lang="en-US" sz="1200" kern="1200" dirty="0" smtClean="0">
                <a:solidFill>
                  <a:schemeClr val="tx1"/>
                </a:solidFill>
                <a:effectLst/>
                <a:latin typeface="+mn-lt"/>
                <a:ea typeface="+mn-ea"/>
                <a:cs typeface="+mn-cs"/>
              </a:rPr>
              <a:t> – buckets, pail, flowerpots and other containers that can hold water and become part of mosquitoes’ habitat</a:t>
            </a:r>
          </a:p>
          <a:p>
            <a:pPr lvl="0"/>
            <a:r>
              <a:rPr lang="en-US" sz="1200" b="1" kern="1200" dirty="0" smtClean="0">
                <a:solidFill>
                  <a:schemeClr val="tx1"/>
                </a:solidFill>
                <a:effectLst/>
                <a:latin typeface="+mn-lt"/>
                <a:ea typeface="+mn-ea"/>
                <a:cs typeface="+mn-cs"/>
              </a:rPr>
              <a:t>Natural containers</a:t>
            </a:r>
            <a:r>
              <a:rPr lang="en-US" sz="1200" kern="1200" dirty="0" smtClean="0">
                <a:solidFill>
                  <a:schemeClr val="tx1"/>
                </a:solidFill>
                <a:effectLst/>
                <a:latin typeface="+mn-lt"/>
                <a:ea typeface="+mn-ea"/>
                <a:cs typeface="+mn-cs"/>
              </a:rPr>
              <a:t> – containers found in nature that can hold water, such as the junction in between tree branches, where water can collect</a:t>
            </a:r>
          </a:p>
          <a:p>
            <a:endParaRPr lang="en-US" dirty="0" smtClean="0"/>
          </a:p>
        </p:txBody>
      </p:sp>
    </p:spTree>
    <p:extLst>
      <p:ext uri="{BB962C8B-B14F-4D97-AF65-F5344CB8AC3E}">
        <p14:creationId xmlns:p14="http://schemas.microsoft.com/office/powerpoint/2010/main" val="3547045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All humans and animals exhale </a:t>
            </a:r>
            <a:r>
              <a:rPr lang="en-US" sz="1200" b="1" kern="1200" dirty="0" smtClean="0">
                <a:solidFill>
                  <a:schemeClr val="tx1"/>
                </a:solidFill>
                <a:effectLst/>
                <a:latin typeface="+mn-lt"/>
                <a:ea typeface="+mn-ea"/>
                <a:cs typeface="+mn-cs"/>
              </a:rPr>
              <a:t>carbon dioxide </a:t>
            </a:r>
            <a:r>
              <a:rPr lang="en-US" sz="1200" kern="1200" dirty="0" smtClean="0">
                <a:solidFill>
                  <a:schemeClr val="tx1"/>
                </a:solidFill>
                <a:effectLst/>
                <a:latin typeface="+mn-lt"/>
                <a:ea typeface="+mn-ea"/>
                <a:cs typeface="+mn-cs"/>
              </a:rPr>
              <a:t>when you breathe, which attracts mosquitoes. When a female mosquito (remember, only the female mosquitoes bite humans and other animals) senses carbon dioxide, she flies toward it. As she gets closer, she is attracted by the heat and moisture your body gives off. </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Vocabulary:</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Carbon dioxide</a:t>
            </a:r>
            <a:r>
              <a:rPr lang="en-US" sz="1200" kern="1200" dirty="0" smtClean="0">
                <a:solidFill>
                  <a:schemeClr val="tx1"/>
                </a:solidFill>
                <a:effectLst/>
                <a:latin typeface="+mn-lt"/>
                <a:ea typeface="+mn-ea"/>
                <a:cs typeface="+mn-cs"/>
              </a:rPr>
              <a:t> – the chemicals that all animals exhale that can attract mosquitoes from several hundred feet away</a:t>
            </a:r>
          </a:p>
          <a:p>
            <a:endParaRPr lang="en-US" dirty="0"/>
          </a:p>
        </p:txBody>
      </p:sp>
      <p:sp>
        <p:nvSpPr>
          <p:cNvPr id="4" name="Slide Number Placeholder 3"/>
          <p:cNvSpPr>
            <a:spLocks noGrp="1"/>
          </p:cNvSpPr>
          <p:nvPr>
            <p:ph type="sldNum" sz="quarter" idx="10"/>
          </p:nvPr>
        </p:nvSpPr>
        <p:spPr/>
        <p:txBody>
          <a:bodyPr/>
          <a:lstStyle/>
          <a:p>
            <a:fld id="{2147DC04-5886-47D2-9029-37FDC95AE215}" type="slidenum">
              <a:rPr lang="en-US" smtClean="0"/>
              <a:pPr/>
              <a:t>7</a:t>
            </a:fld>
            <a:endParaRPr lang="en-US"/>
          </a:p>
        </p:txBody>
      </p:sp>
    </p:spTree>
    <p:extLst>
      <p:ext uri="{BB962C8B-B14F-4D97-AF65-F5344CB8AC3E}">
        <p14:creationId xmlns:p14="http://schemas.microsoft.com/office/powerpoint/2010/main" val="3328533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Mosquitoes can carry diseases and different mosquitoes can carry different diseases.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Mosquitoes can pick up viruses when they bite an animal or someone with a disease (also known as a </a:t>
            </a:r>
            <a:r>
              <a:rPr lang="en-US" sz="1200" b="1" kern="1200" dirty="0" smtClean="0">
                <a:solidFill>
                  <a:schemeClr val="tx1"/>
                </a:solidFill>
                <a:effectLst/>
                <a:latin typeface="+mn-lt"/>
                <a:ea typeface="+mn-ea"/>
                <a:cs typeface="+mn-cs"/>
              </a:rPr>
              <a:t>host</a:t>
            </a:r>
            <a:r>
              <a:rPr lang="en-US" sz="1200" kern="1200" dirty="0" smtClean="0">
                <a:solidFill>
                  <a:schemeClr val="tx1"/>
                </a:solidFill>
                <a:effectLst/>
                <a:latin typeface="+mn-lt"/>
                <a:ea typeface="+mn-ea"/>
                <a:cs typeface="+mn-cs"/>
              </a:rPr>
              <a:t>). They then spread the disease by biting another animal or human.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most common diseases in Maine are: </a:t>
            </a:r>
            <a:r>
              <a:rPr lang="en-US" sz="1200" b="1" kern="1200" dirty="0" smtClean="0">
                <a:solidFill>
                  <a:schemeClr val="tx1"/>
                </a:solidFill>
                <a:effectLst/>
                <a:latin typeface="+mn-lt"/>
                <a:ea typeface="+mn-ea"/>
                <a:cs typeface="+mn-cs"/>
              </a:rPr>
              <a:t>Eastern equine encephalitis</a:t>
            </a:r>
            <a:r>
              <a:rPr lang="en-US" sz="1200" kern="1200" dirty="0" smtClean="0">
                <a:solidFill>
                  <a:schemeClr val="tx1"/>
                </a:solidFill>
                <a:effectLst/>
                <a:latin typeface="+mn-lt"/>
                <a:ea typeface="+mn-ea"/>
                <a:cs typeface="+mn-cs"/>
              </a:rPr>
              <a:t> (EEE) </a:t>
            </a:r>
            <a:r>
              <a:rPr lang="en-US" sz="1200" b="1" kern="1200" dirty="0" smtClean="0">
                <a:solidFill>
                  <a:schemeClr val="tx1"/>
                </a:solidFill>
                <a:effectLst/>
                <a:latin typeface="+mn-lt"/>
                <a:ea typeface="+mn-ea"/>
                <a:cs typeface="+mn-cs"/>
              </a:rPr>
              <a:t>virus</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West Nile Virus</a:t>
            </a:r>
            <a:r>
              <a:rPr lang="en-US" sz="1200" kern="1200" dirty="0" smtClean="0">
                <a:solidFill>
                  <a:schemeClr val="tx1"/>
                </a:solidFill>
                <a:effectLst/>
                <a:latin typeface="+mn-lt"/>
                <a:ea typeface="+mn-ea"/>
                <a:cs typeface="+mn-cs"/>
              </a:rPr>
              <a:t> (WNV). </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Vocabulary:</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Host</a:t>
            </a:r>
            <a:r>
              <a:rPr lang="en-US" sz="1200" kern="1200" dirty="0" smtClean="0">
                <a:solidFill>
                  <a:schemeClr val="tx1"/>
                </a:solidFill>
                <a:effectLst/>
                <a:latin typeface="+mn-lt"/>
                <a:ea typeface="+mn-ea"/>
                <a:cs typeface="+mn-cs"/>
              </a:rPr>
              <a:t> - The animal from which the mosquito feeds on</a:t>
            </a:r>
          </a:p>
          <a:p>
            <a:pPr lvl="0"/>
            <a:r>
              <a:rPr lang="en-US" sz="1200" b="1" kern="1200" dirty="0" smtClean="0">
                <a:solidFill>
                  <a:schemeClr val="tx1"/>
                </a:solidFill>
                <a:effectLst/>
                <a:latin typeface="+mn-lt"/>
                <a:ea typeface="+mn-ea"/>
                <a:cs typeface="+mn-cs"/>
              </a:rPr>
              <a:t>Eastern equine encephalitis (EEE) virus</a:t>
            </a:r>
            <a:r>
              <a:rPr lang="en-US" sz="1200" kern="1200" dirty="0" smtClean="0">
                <a:solidFill>
                  <a:schemeClr val="tx1"/>
                </a:solidFill>
                <a:effectLst/>
                <a:latin typeface="+mn-lt"/>
                <a:ea typeface="+mn-ea"/>
                <a:cs typeface="+mn-cs"/>
              </a:rPr>
              <a:t> – EEE is a disease that can be transmitted to humans by the bite of an infected mosquito</a:t>
            </a:r>
          </a:p>
          <a:p>
            <a:pPr lvl="0"/>
            <a:r>
              <a:rPr lang="en-US" sz="1200" b="1" kern="1200" dirty="0" smtClean="0">
                <a:solidFill>
                  <a:schemeClr val="tx1"/>
                </a:solidFill>
                <a:effectLst/>
                <a:latin typeface="+mn-lt"/>
                <a:ea typeface="+mn-ea"/>
                <a:cs typeface="+mn-cs"/>
              </a:rPr>
              <a:t>West Nile virus (WNV)</a:t>
            </a:r>
            <a:r>
              <a:rPr lang="en-US" sz="1200" kern="1200" dirty="0" smtClean="0">
                <a:solidFill>
                  <a:schemeClr val="tx1"/>
                </a:solidFill>
                <a:effectLst/>
                <a:latin typeface="+mn-lt"/>
                <a:ea typeface="+mn-ea"/>
                <a:cs typeface="+mn-cs"/>
              </a:rPr>
              <a:t> – WNV is a disease that can be transmitted to humans by the bite of an infected mosquito</a:t>
            </a:r>
          </a:p>
          <a:p>
            <a:endParaRPr lang="en-US" dirty="0"/>
          </a:p>
        </p:txBody>
      </p:sp>
      <p:sp>
        <p:nvSpPr>
          <p:cNvPr id="4" name="Slide Number Placeholder 3"/>
          <p:cNvSpPr>
            <a:spLocks noGrp="1"/>
          </p:cNvSpPr>
          <p:nvPr>
            <p:ph type="sldNum" sz="quarter" idx="10"/>
          </p:nvPr>
        </p:nvSpPr>
        <p:spPr/>
        <p:txBody>
          <a:bodyPr/>
          <a:lstStyle/>
          <a:p>
            <a:fld id="{2147DC04-5886-47D2-9029-37FDC95AE215}" type="slidenum">
              <a:rPr lang="en-US" smtClean="0"/>
              <a:pPr/>
              <a:t>8</a:t>
            </a:fld>
            <a:endParaRPr lang="en-US"/>
          </a:p>
        </p:txBody>
      </p:sp>
    </p:spTree>
    <p:extLst>
      <p:ext uri="{BB962C8B-B14F-4D97-AF65-F5344CB8AC3E}">
        <p14:creationId xmlns:p14="http://schemas.microsoft.com/office/powerpoint/2010/main" val="1091227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C24CE0A-7C6C-4C9D-BCEE-4FD5A81E3423}" type="slidenum">
              <a:rPr lang="en-US" smtClean="0"/>
              <a:pPr/>
              <a:t>9</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a:t>
            </a:r>
            <a:r>
              <a:rPr lang="en-US" sz="1200" b="1" i="0" u="none" strike="noStrike" kern="1200" baseline="0" dirty="0" smtClean="0">
                <a:solidFill>
                  <a:schemeClr val="tx1"/>
                </a:solidFill>
                <a:latin typeface="+mn-lt"/>
                <a:ea typeface="+mn-ea"/>
                <a:cs typeface="+mn-cs"/>
              </a:rPr>
              <a:t> Transmission Cycle </a:t>
            </a:r>
            <a:r>
              <a:rPr lang="en-US" sz="1200" b="0" i="0" u="none" strike="noStrike" kern="1200" baseline="0" dirty="0" smtClean="0">
                <a:solidFill>
                  <a:schemeClr val="tx1"/>
                </a:solidFill>
                <a:latin typeface="+mn-lt"/>
                <a:ea typeface="+mn-ea"/>
                <a:cs typeface="+mn-cs"/>
              </a:rPr>
              <a:t>is the system in which a pathogen, or germ that causes disease in its host, continues. It consists of the pathogen, the mosquito, and the hosts that become infected and serve as a source of the pathogen to infect other mosquitoes if they bite the new host.</a:t>
            </a:r>
            <a:endParaRPr lang="en-US" sz="1200" b="1"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Eastern equine encephalitis virus and West Nile Virus use birds as </a:t>
            </a:r>
            <a:r>
              <a:rPr lang="en-US" sz="1200" b="1" i="0" u="none" strike="noStrike" kern="1200" baseline="0" dirty="0" smtClean="0">
                <a:solidFill>
                  <a:schemeClr val="tx1"/>
                </a:solidFill>
                <a:latin typeface="+mn-lt"/>
                <a:ea typeface="+mn-ea"/>
                <a:cs typeface="+mn-cs"/>
              </a:rPr>
              <a:t>reservoirs,</a:t>
            </a:r>
            <a:r>
              <a:rPr lang="en-US" sz="1200" b="0" i="0" u="none" strike="noStrike" kern="1200" baseline="0" dirty="0" smtClean="0">
                <a:solidFill>
                  <a:schemeClr val="tx1"/>
                </a:solidFill>
                <a:latin typeface="+mn-lt"/>
                <a:ea typeface="+mn-ea"/>
                <a:cs typeface="+mn-cs"/>
              </a:rPr>
              <a:t> or organisms that will carry the germ but that will not get the disease itself.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Normally, the virus infects a bird; a mosquito feeds on the bird; then the mosquito feeds on another bird to keep the cycle going and growing (also known as the </a:t>
            </a:r>
            <a:r>
              <a:rPr lang="en-US" sz="1200" b="1" i="0" u="none" strike="noStrike" kern="1200" baseline="0" dirty="0" smtClean="0">
                <a:solidFill>
                  <a:schemeClr val="tx1"/>
                </a:solidFill>
                <a:latin typeface="+mn-lt"/>
                <a:ea typeface="+mn-ea"/>
                <a:cs typeface="+mn-cs"/>
              </a:rPr>
              <a:t>amplification cycle</a:t>
            </a:r>
            <a:r>
              <a:rPr lang="en-US" sz="1200" b="0" i="0" u="none" strike="noStrike" kern="1200" baseline="0" dirty="0" smtClean="0">
                <a:solidFill>
                  <a:schemeClr val="tx1"/>
                </a:solidFill>
                <a:latin typeface="+mn-lt"/>
                <a:ea typeface="+mn-ea"/>
                <a:cs typeface="+mn-cs"/>
              </a:rPr>
              <a:t>). Humans become infected when one of the infected mosquitoes bites them. Fortunately, humans can’t infect other mosquitoes, which makes them “dead-ends” for the disease.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Vocabulary:</a:t>
            </a:r>
          </a:p>
          <a:p>
            <a:r>
              <a:rPr lang="en-US" sz="1200" b="1" i="0" u="none" strike="noStrike" kern="1200" baseline="0" dirty="0" smtClean="0">
                <a:solidFill>
                  <a:schemeClr val="tx1"/>
                </a:solidFill>
                <a:latin typeface="+mn-lt"/>
                <a:ea typeface="+mn-ea"/>
                <a:cs typeface="+mn-cs"/>
              </a:rPr>
              <a:t>Transmission Cycle - </a:t>
            </a:r>
            <a:r>
              <a:rPr lang="en-US" sz="1200" b="0" i="0" u="none" strike="noStrike" kern="1200" baseline="0" dirty="0" smtClean="0">
                <a:solidFill>
                  <a:schemeClr val="tx1"/>
                </a:solidFill>
                <a:latin typeface="+mn-lt"/>
                <a:ea typeface="+mn-ea"/>
                <a:cs typeface="+mn-cs"/>
              </a:rPr>
              <a:t>The system in which a mosquito transmitted pathogen is maintained. It consists of the pathogen, the mosquito, and the hosts that become infected and serve as a source of the pathogen to infect mosquitoes.</a:t>
            </a:r>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Reservoirs</a:t>
            </a:r>
            <a:r>
              <a:rPr lang="en-US" sz="1200" b="0" i="0" u="none" strike="noStrike" kern="1200" baseline="0" dirty="0" smtClean="0">
                <a:solidFill>
                  <a:schemeClr val="tx1"/>
                </a:solidFill>
                <a:latin typeface="+mn-lt"/>
                <a:ea typeface="+mn-ea"/>
                <a:cs typeface="+mn-cs"/>
              </a:rPr>
              <a:t> – Organisms that hosts a pathogen that is not harmful to the host, but can cause illness in a different species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Amplification Cycle </a:t>
            </a:r>
            <a:r>
              <a:rPr lang="en-US" sz="1200" kern="1200" dirty="0" smtClean="0">
                <a:solidFill>
                  <a:schemeClr val="tx1"/>
                </a:solidFill>
                <a:effectLst/>
                <a:latin typeface="+mn-lt"/>
                <a:ea typeface="+mn-ea"/>
                <a:cs typeface="+mn-cs"/>
              </a:rPr>
              <a:t>– the process of replicating something and increasing its production</a:t>
            </a:r>
          </a:p>
          <a:p>
            <a:endParaRPr lang="en-US" sz="1200" b="0" i="0" u="none" strike="noStrike"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165346132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maine.gov/dhhs/mecdc/infectious-disease/epi/vaccine/index.shtml" TargetMode="External"/><Relationship Id="rId13" Type="http://schemas.openxmlformats.org/officeDocument/2006/relationships/image" Target="../media/image7.jpeg"/><Relationship Id="rId18" Type="http://schemas.openxmlformats.org/officeDocument/2006/relationships/hyperlink" Target="http://www.maine.gov/dhhs/mecdc/infectious-disease/epi/vector-borne/index.shtml" TargetMode="External"/><Relationship Id="rId3" Type="http://schemas.openxmlformats.org/officeDocument/2006/relationships/image" Target="../media/image2.jpeg"/><Relationship Id="rId21" Type="http://schemas.openxmlformats.org/officeDocument/2006/relationships/image" Target="../media/image12.png"/><Relationship Id="rId7" Type="http://schemas.openxmlformats.org/officeDocument/2006/relationships/image" Target="../media/image4.jpeg"/><Relationship Id="rId12" Type="http://schemas.openxmlformats.org/officeDocument/2006/relationships/hyperlink" Target="http://www.maine.gov/dhhs/mecdc/infectious-disease/epi/food-borne.shtml" TargetMode="External"/><Relationship Id="rId17" Type="http://schemas.openxmlformats.org/officeDocument/2006/relationships/image" Target="../media/image9.jpeg"/><Relationship Id="rId2" Type="http://schemas.openxmlformats.org/officeDocument/2006/relationships/hyperlink" Target="http://www.maine.gov/dhhs/mecdc/infectious-disease/epi/airborne/index.shtml" TargetMode="External"/><Relationship Id="rId16" Type="http://schemas.openxmlformats.org/officeDocument/2006/relationships/hyperlink" Target="http://www.maine.gov/dhhs/mecdc/infectious-disease/epi/tuberculosis/index.shtml" TargetMode="External"/><Relationship Id="rId20"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hyperlink" Target="http://www.maine.gov/dhhs/mecdc/infectious-disease/epi/healthyswimming/index.shtml" TargetMode="External"/><Relationship Id="rId11" Type="http://schemas.openxmlformats.org/officeDocument/2006/relationships/image" Target="../media/image6.jpeg"/><Relationship Id="rId5" Type="http://schemas.openxmlformats.org/officeDocument/2006/relationships/image" Target="../media/image3.jpeg"/><Relationship Id="rId15" Type="http://schemas.openxmlformats.org/officeDocument/2006/relationships/image" Target="../media/image8.jpeg"/><Relationship Id="rId10" Type="http://schemas.openxmlformats.org/officeDocument/2006/relationships/hyperlink" Target="http://www.maine.gov/dhhs/mecdc/infectious-disease/epi/zoonotic/index.shtml" TargetMode="External"/><Relationship Id="rId19" Type="http://schemas.openxmlformats.org/officeDocument/2006/relationships/image" Target="../media/image10.jpeg"/><Relationship Id="rId4" Type="http://schemas.openxmlformats.org/officeDocument/2006/relationships/hyperlink" Target="http://www.maine.gov/dhhs/mecdc/infectious-disease/epi/hepatitis/index.shtml" TargetMode="External"/><Relationship Id="rId9" Type="http://schemas.openxmlformats.org/officeDocument/2006/relationships/image" Target="../media/image5.jpeg"/><Relationship Id="rId14" Type="http://schemas.openxmlformats.org/officeDocument/2006/relationships/hyperlink" Target="http://www.maine.gov/dhhs/mecdc/infectious-disease/epi/influenza/maineflu/index.shtml"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D26C748-40A4-4A26-B2F0-9635A0D286FC}" type="datetimeFigureOut">
              <a:rPr lang="en-US" smtClean="0"/>
              <a:pPr/>
              <a:t>4/23/2015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7" name="Rounded Rectangle 16"/>
          <p:cNvSpPr/>
          <p:nvPr userDrawn="1"/>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userDrawn="1"/>
        </p:nvGrpSpPr>
        <p:grpSpPr>
          <a:xfrm>
            <a:off x="422217" y="374737"/>
            <a:ext cx="8298158" cy="685800"/>
            <a:chOff x="422217" y="374737"/>
            <a:chExt cx="8298158" cy="685800"/>
          </a:xfrm>
        </p:grpSpPr>
        <p:pic>
          <p:nvPicPr>
            <p:cNvPr id="19" name="Picture 2" descr="Airborne &amp; Direct Contact Diseases">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2217" y="374737"/>
              <a:ext cx="587829" cy="685800"/>
            </a:xfrm>
            <a:prstGeom prst="rect">
              <a:avLst/>
            </a:prstGeom>
            <a:solidFill>
              <a:schemeClr val="tx1"/>
            </a:solidFill>
            <a:extLst/>
          </p:spPr>
        </p:pic>
        <p:pic>
          <p:nvPicPr>
            <p:cNvPr id="20" name="Picture 4" descr="Hepatitis">
              <a:hlinkClick r:id="rId4"/>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50205" y="374737"/>
              <a:ext cx="656616" cy="685800"/>
            </a:xfrm>
            <a:prstGeom prst="rect">
              <a:avLst/>
            </a:prstGeom>
            <a:solidFill>
              <a:schemeClr val="tx1"/>
            </a:solidFill>
            <a:extLst/>
          </p:spPr>
        </p:pic>
        <p:pic>
          <p:nvPicPr>
            <p:cNvPr id="21" name="Picture 6" descr="Recreational Water Illness">
              <a:hlinkClick r:id="rId6"/>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946980" y="374737"/>
              <a:ext cx="894520" cy="685800"/>
            </a:xfrm>
            <a:prstGeom prst="rect">
              <a:avLst/>
            </a:prstGeom>
            <a:solidFill>
              <a:schemeClr val="tx1"/>
            </a:solidFill>
            <a:extLst/>
          </p:spPr>
        </p:pic>
        <p:pic>
          <p:nvPicPr>
            <p:cNvPr id="22" name="Picture 8" descr="Vaccine-preventable Diseases">
              <a:hlinkClick r:id="rId8"/>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981659" y="374737"/>
              <a:ext cx="822960" cy="685800"/>
            </a:xfrm>
            <a:prstGeom prst="rect">
              <a:avLst/>
            </a:prstGeom>
            <a:solidFill>
              <a:schemeClr val="tx1"/>
            </a:solidFill>
            <a:extLst/>
          </p:spPr>
        </p:pic>
        <p:pic>
          <p:nvPicPr>
            <p:cNvPr id="23" name="Picture 10" descr="Zoonotic Diseases">
              <a:hlinkClick r:id="rId10"/>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3944778" y="374737"/>
              <a:ext cx="1028698" cy="685800"/>
            </a:xfrm>
            <a:prstGeom prst="rect">
              <a:avLst/>
            </a:prstGeom>
            <a:solidFill>
              <a:schemeClr val="tx1"/>
            </a:solidFill>
            <a:extLst/>
          </p:spPr>
        </p:pic>
        <p:pic>
          <p:nvPicPr>
            <p:cNvPr id="24" name="Picture 12" descr="Food-borne and Diarrheal Diseases">
              <a:hlinkClick r:id="rId12"/>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13635" y="374737"/>
              <a:ext cx="765809" cy="685800"/>
            </a:xfrm>
            <a:prstGeom prst="rect">
              <a:avLst/>
            </a:prstGeom>
            <a:solidFill>
              <a:schemeClr val="tx1"/>
            </a:solidFill>
            <a:extLst/>
          </p:spPr>
        </p:pic>
        <p:pic>
          <p:nvPicPr>
            <p:cNvPr id="25" name="Picture 24" descr="Influenza">
              <a:hlinkClick r:id="rId14"/>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019603" y="374737"/>
              <a:ext cx="717697" cy="685800"/>
            </a:xfrm>
            <a:prstGeom prst="rect">
              <a:avLst/>
            </a:prstGeom>
            <a:solidFill>
              <a:schemeClr val="tx1"/>
            </a:solidFill>
            <a:extLst/>
          </p:spPr>
        </p:pic>
        <p:pic>
          <p:nvPicPr>
            <p:cNvPr id="26" name="Picture 16" descr="Tuberculosis">
              <a:hlinkClick r:id="rId16"/>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877459" y="374737"/>
              <a:ext cx="845507" cy="685800"/>
            </a:xfrm>
            <a:prstGeom prst="rect">
              <a:avLst/>
            </a:prstGeom>
            <a:solidFill>
              <a:schemeClr val="tx1"/>
            </a:solidFill>
            <a:extLst/>
          </p:spPr>
        </p:pic>
        <p:pic>
          <p:nvPicPr>
            <p:cNvPr id="27" name="Picture 18" descr="Vector-borne Diseases">
              <a:hlinkClick r:id="rId18"/>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863125" y="374737"/>
              <a:ext cx="857250" cy="685800"/>
            </a:xfrm>
            <a:prstGeom prst="rect">
              <a:avLst/>
            </a:prstGeom>
            <a:solidFill>
              <a:schemeClr val="tx1"/>
            </a:solidFill>
            <a:extLst/>
          </p:spPr>
        </p:pic>
      </p:grpSp>
      <p:sp>
        <p:nvSpPr>
          <p:cNvPr id="28" name="TextBox 27"/>
          <p:cNvSpPr txBox="1"/>
          <p:nvPr userDrawn="1"/>
        </p:nvSpPr>
        <p:spPr>
          <a:xfrm>
            <a:off x="644224" y="1066800"/>
            <a:ext cx="7678511" cy="646331"/>
          </a:xfrm>
          <a:prstGeom prst="rect">
            <a:avLst/>
          </a:prstGeom>
          <a:noFill/>
        </p:spPr>
        <p:txBody>
          <a:bodyPr wrap="square" rtlCol="0">
            <a:spAutoFit/>
          </a:bodyPr>
          <a:lstStyle/>
          <a:p>
            <a:pPr algn="ctr"/>
            <a:r>
              <a:rPr lang="en-US" b="1" i="1" dirty="0" smtClean="0">
                <a:solidFill>
                  <a:schemeClr val="bg1"/>
                </a:solidFill>
                <a:latin typeface="Arial" pitchFamily="34" charset="0"/>
                <a:cs typeface="Arial" pitchFamily="34" charset="0"/>
              </a:rPr>
              <a:t>Infectious Disease Epidemiology</a:t>
            </a:r>
            <a:r>
              <a:rPr lang="en-US" b="1" i="1" baseline="0" dirty="0" smtClean="0">
                <a:solidFill>
                  <a:schemeClr val="bg1"/>
                </a:solidFill>
                <a:latin typeface="Arial" pitchFamily="34" charset="0"/>
                <a:cs typeface="Arial" pitchFamily="34" charset="0"/>
              </a:rPr>
              <a:t> Program, Maine Center for Disease Control and Prevention</a:t>
            </a:r>
            <a:endParaRPr lang="en-US" b="1" i="1" dirty="0">
              <a:solidFill>
                <a:schemeClr val="bg1"/>
              </a:solidFill>
              <a:latin typeface="Arial" pitchFamily="34" charset="0"/>
              <a:cs typeface="Arial" pitchFamily="34" charset="0"/>
            </a:endParaRPr>
          </a:p>
        </p:txBody>
      </p:sp>
      <p:grpSp>
        <p:nvGrpSpPr>
          <p:cNvPr id="29" name="Group 9"/>
          <p:cNvGrpSpPr>
            <a:grpSpLocks noChangeAspect="1"/>
          </p:cNvGrpSpPr>
          <p:nvPr userDrawn="1"/>
        </p:nvGrpSpPr>
        <p:grpSpPr bwMode="hidden">
          <a:xfrm>
            <a:off x="168809" y="5353963"/>
            <a:ext cx="8723376" cy="1331580"/>
            <a:chOff x="-3905250" y="4294188"/>
            <a:chExt cx="13011150" cy="1892300"/>
          </a:xfrm>
        </p:grpSpPr>
        <p:sp>
          <p:nvSpPr>
            <p:cNvPr id="3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34" name="Freeform 10"/>
            <p:cNvSpPr>
              <a:spLocks/>
            </p:cNvSpPr>
            <p:nvPr userDrawn="1"/>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35" name="Picture 2" descr="S:\Administration-Logistics\Idea Team\presentation background\epi-graphic v2.jpg"/>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228600" y="5999249"/>
            <a:ext cx="1837944" cy="68629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7022553" y="5930916"/>
            <a:ext cx="1988344" cy="82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26C748-40A4-4A26-B2F0-9635A0D286FC}" type="datetimeFigureOut">
              <a:rPr lang="en-US" smtClean="0"/>
              <a:pPr/>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F1EC4-9967-4763-A64B-C91B4945CAC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D26C748-40A4-4A26-B2F0-9635A0D286FC}" type="datetimeFigureOut">
              <a:rPr lang="en-US" smtClean="0"/>
              <a:pPr/>
              <a:t>4/23/2015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F1EC4-9967-4763-A64B-C91B4945CACB}"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2" descr="S:\Administration-Logistics\Idea Team\presentation background\epi-graphic v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5400000">
            <a:off x="-381773" y="4969901"/>
            <a:ext cx="1836621" cy="68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9CDF19-80DD-4237-8F75-FE71F3ACFCA5}" type="slidenum">
              <a:rPr lang="en-US"/>
              <a:pPr>
                <a:defRPr/>
              </a:pPr>
              <a:t>‹#›</a:t>
            </a:fld>
            <a:endParaRPr lang="en-US"/>
          </a:p>
        </p:txBody>
      </p:sp>
    </p:spTree>
    <p:extLst>
      <p:ext uri="{BB962C8B-B14F-4D97-AF65-F5344CB8AC3E}">
        <p14:creationId xmlns:p14="http://schemas.microsoft.com/office/powerpoint/2010/main" val="884354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DDF080-5E8C-48AD-84E5-6C08B304C14E}" type="datetimeFigureOut">
              <a:rPr lang="en-US" smtClean="0"/>
              <a:pPr/>
              <a:t>4/23/2015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26C748-40A4-4A26-B2F0-9635A0D286FC}" type="datetimeFigureOut">
              <a:rPr lang="en-US" smtClean="0"/>
              <a:pPr/>
              <a:t>4/23/2015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4F1EC4-9967-4763-A64B-C91B4945CACB}" type="slidenum">
              <a:rPr lang="en-US" smtClean="0"/>
              <a:pPr/>
              <a:t>‹#›</a:t>
            </a:fld>
            <a:endParaRPr lang="en-US"/>
          </a:p>
        </p:txBody>
      </p:sp>
      <p:pic>
        <p:nvPicPr>
          <p:cNvPr id="15" name="Picture 2" descr="S:\Administration-Logistics\Idea Team\presentation background\epi-graphic v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2213" y="5928995"/>
            <a:ext cx="1837944" cy="6862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4/23/2015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D26C748-40A4-4A26-B2F0-9635A0D286FC}" type="datetimeFigureOut">
              <a:rPr lang="en-US" smtClean="0"/>
              <a:pPr/>
              <a:t>4/23/2015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4F1EC4-9967-4763-A64B-C91B4945CAC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26C748-40A4-4A26-B2F0-9635A0D286FC}" type="datetimeFigureOut">
              <a:rPr lang="en-US" smtClean="0"/>
              <a:pPr/>
              <a:t>4/23/2015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F1EC4-9967-4763-A64B-C91B4945CA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D26C748-40A4-4A26-B2F0-9635A0D286FC}" type="datetimeFigureOut">
              <a:rPr lang="en-US" smtClean="0"/>
              <a:pPr/>
              <a:t>4/23/2015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F1EC4-9967-4763-A64B-C91B4945CACB}" type="slidenum">
              <a:rPr lang="en-US" smtClean="0"/>
              <a:pPr/>
              <a:t>‹#›</a:t>
            </a:fld>
            <a:endParaRPr lang="en-US"/>
          </a:p>
        </p:txBody>
      </p:sp>
      <p:pic>
        <p:nvPicPr>
          <p:cNvPr id="13" name="Picture 2" descr="S:\Administration-Logistics\Idea Team\presentation background\epi-graphic v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788" y="5892901"/>
            <a:ext cx="2209800" cy="8251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D26C748-40A4-4A26-B2F0-9635A0D286FC}" type="datetimeFigureOut">
              <a:rPr lang="en-US" smtClean="0"/>
              <a:pPr/>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F1EC4-9967-4763-A64B-C91B4945CACB}"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2" descr="S:\Administration-Logistics\Idea Team\presentation background\epi-graphic v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788" y="5892901"/>
            <a:ext cx="2209800" cy="8251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26C748-40A4-4A26-B2F0-9635A0D286FC}" type="datetimeFigureOut">
              <a:rPr lang="en-US" smtClean="0"/>
              <a:pPr/>
              <a:t>4/23/2015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F1EC4-9967-4763-A64B-C91B4945CACB}"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pic>
        <p:nvPicPr>
          <p:cNvPr id="16" name="Picture 2" descr="S:\Administration-Logistics\Idea Team\presentation background\epi-graphic v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3638" y="5929489"/>
            <a:ext cx="1836621" cy="68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4/23/2015</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84F1EC4-9967-4763-A64B-C91B4945CACB}"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hyperlink" Target="mailto:Disease.reporting@maine.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www.maine.gov/dhhs/mecdc/infectious-disease/epi/vector-borne/index.s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286000"/>
            <a:ext cx="7772400" cy="914400"/>
          </a:xfrm>
        </p:spPr>
        <p:txBody>
          <a:bodyPr>
            <a:normAutofit/>
          </a:bodyPr>
          <a:lstStyle/>
          <a:p>
            <a:pPr algn="ctr" eaLnBrk="1" hangingPunct="1"/>
            <a:r>
              <a:rPr lang="en-US" sz="4000" b="1" dirty="0" smtClean="0">
                <a:solidFill>
                  <a:schemeClr val="tx1"/>
                </a:solidFill>
              </a:rPr>
              <a:t>Fight the Bite!</a:t>
            </a:r>
          </a:p>
        </p:txBody>
      </p:sp>
      <p:sp>
        <p:nvSpPr>
          <p:cNvPr id="4099" name="Rectangle 3"/>
          <p:cNvSpPr>
            <a:spLocks noGrp="1" noChangeArrowheads="1"/>
          </p:cNvSpPr>
          <p:nvPr>
            <p:ph type="subTitle" idx="1"/>
          </p:nvPr>
        </p:nvSpPr>
        <p:spPr>
          <a:xfrm>
            <a:off x="228600" y="4419600"/>
            <a:ext cx="8534400" cy="2209800"/>
          </a:xfrm>
        </p:spPr>
        <p:txBody>
          <a:bodyPr>
            <a:normAutofit/>
          </a:bodyPr>
          <a:lstStyle/>
          <a:p>
            <a:pPr eaLnBrk="1" hangingPunct="1"/>
            <a:endParaRPr lang="en-US" sz="2400" i="1" dirty="0" smtClean="0">
              <a:solidFill>
                <a:schemeClr val="tx2"/>
              </a:solidFill>
            </a:endParaRPr>
          </a:p>
          <a:p>
            <a:pPr eaLnBrk="1" hangingPunct="1"/>
            <a:r>
              <a:rPr lang="en-US" sz="2400" b="1" dirty="0" smtClean="0">
                <a:solidFill>
                  <a:schemeClr val="tx2"/>
                </a:solidFill>
              </a:rPr>
              <a:t>Maine Center for Disease Control and Prevention</a:t>
            </a:r>
            <a:endParaRPr lang="en-US" sz="2400" dirty="0" smtClean="0">
              <a:solidFill>
                <a:schemeClr val="tx2"/>
              </a:solidFill>
            </a:endParaRPr>
          </a:p>
        </p:txBody>
      </p:sp>
    </p:spTree>
    <p:extLst>
      <p:ext uri="{BB962C8B-B14F-4D97-AF65-F5344CB8AC3E}">
        <p14:creationId xmlns:p14="http://schemas.microsoft.com/office/powerpoint/2010/main" val="26425942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eaLnBrk="1" hangingPunct="1"/>
            <a:r>
              <a:rPr lang="en-US" dirty="0" smtClean="0"/>
              <a:t>What can happen if a disease-carrying mosquito bites me?</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019800"/>
            <a:ext cx="1828800" cy="682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5" name="Rectangle 3"/>
          <p:cNvSpPr>
            <a:spLocks noGrp="1" noChangeArrowheads="1"/>
          </p:cNvSpPr>
          <p:nvPr>
            <p:ph idx="1"/>
          </p:nvPr>
        </p:nvSpPr>
        <p:spPr>
          <a:xfrm>
            <a:off x="381000" y="2667000"/>
            <a:ext cx="8382000" cy="3505199"/>
          </a:xfrm>
        </p:spPr>
        <p:txBody>
          <a:bodyPr>
            <a:noAutofit/>
          </a:bodyPr>
          <a:lstStyle/>
          <a:p>
            <a:r>
              <a:rPr lang="en-US" sz="2200" dirty="0" smtClean="0"/>
              <a:t>Symptoms </a:t>
            </a:r>
            <a:r>
              <a:rPr lang="en-US" sz="2200" dirty="0"/>
              <a:t>can </a:t>
            </a:r>
            <a:r>
              <a:rPr lang="en-US" sz="2200" dirty="0" smtClean="0"/>
              <a:t>include: </a:t>
            </a:r>
            <a:r>
              <a:rPr lang="en-US" sz="2200" dirty="0"/>
              <a:t>fever, head and body aches, lack of energy </a:t>
            </a:r>
          </a:p>
          <a:p>
            <a:pPr marL="0" indent="0">
              <a:buNone/>
            </a:pPr>
            <a:endParaRPr lang="en-US" sz="1200" dirty="0"/>
          </a:p>
          <a:p>
            <a:r>
              <a:rPr lang="en-US" sz="2200" dirty="0" smtClean="0"/>
              <a:t>MOST </a:t>
            </a:r>
            <a:r>
              <a:rPr lang="en-US" sz="2200" dirty="0"/>
              <a:t>people infected with </a:t>
            </a:r>
            <a:r>
              <a:rPr lang="en-US" sz="2200" dirty="0" smtClean="0"/>
              <a:t>one of these viruses will </a:t>
            </a:r>
            <a:r>
              <a:rPr lang="en-US" sz="2200" dirty="0"/>
              <a:t>not have </a:t>
            </a:r>
            <a:r>
              <a:rPr lang="en-US" sz="2200" dirty="0" smtClean="0"/>
              <a:t>any symptoms </a:t>
            </a:r>
          </a:p>
          <a:p>
            <a:endParaRPr lang="en-US" sz="1200" dirty="0"/>
          </a:p>
          <a:p>
            <a:r>
              <a:rPr lang="en-US" sz="2200" dirty="0" smtClean="0"/>
              <a:t>Symptoms </a:t>
            </a:r>
            <a:r>
              <a:rPr lang="en-US" sz="2200" dirty="0"/>
              <a:t>can be </a:t>
            </a:r>
            <a:r>
              <a:rPr lang="en-US" sz="2200" dirty="0" smtClean="0"/>
              <a:t>mild </a:t>
            </a:r>
            <a:r>
              <a:rPr lang="en-US" sz="2200" dirty="0"/>
              <a:t>to </a:t>
            </a:r>
            <a:r>
              <a:rPr lang="en-US" sz="2200" dirty="0" smtClean="0"/>
              <a:t>severe </a:t>
            </a:r>
            <a:endParaRPr lang="en-US" sz="2200" dirty="0"/>
          </a:p>
          <a:p>
            <a:pPr marL="0" indent="0">
              <a:buNone/>
            </a:pPr>
            <a:r>
              <a:rPr lang="en-US" sz="2200" i="1" dirty="0" smtClean="0"/>
              <a:t>	Appear </a:t>
            </a:r>
            <a:r>
              <a:rPr lang="en-US" sz="2200" i="1" dirty="0"/>
              <a:t>3-18 days after </a:t>
            </a:r>
            <a:r>
              <a:rPr lang="en-US" sz="2200" i="1" dirty="0" smtClean="0"/>
              <a:t>infection </a:t>
            </a:r>
          </a:p>
          <a:p>
            <a:pPr marL="627063" lvl="2" indent="0">
              <a:buNone/>
            </a:pPr>
            <a:endParaRPr lang="en-US" sz="1200" dirty="0"/>
          </a:p>
          <a:p>
            <a:r>
              <a:rPr lang="en-US" sz="2200" dirty="0" smtClean="0"/>
              <a:t>Symptoms </a:t>
            </a:r>
            <a:r>
              <a:rPr lang="en-US" sz="2200" dirty="0"/>
              <a:t>usually last 1-2 </a:t>
            </a:r>
            <a:r>
              <a:rPr lang="en-US" sz="2200" dirty="0" smtClean="0"/>
              <a:t>weeks: </a:t>
            </a:r>
            <a:r>
              <a:rPr lang="en-US" sz="2200" dirty="0"/>
              <a:t>no treatment, only support </a:t>
            </a:r>
          </a:p>
          <a:p>
            <a:pPr eaLnBrk="1" hangingPunct="1"/>
            <a:endParaRPr lang="en-US" sz="2200" dirty="0" smtClean="0"/>
          </a:p>
        </p:txBody>
      </p:sp>
    </p:spTree>
    <p:extLst>
      <p:ext uri="{BB962C8B-B14F-4D97-AF65-F5344CB8AC3E}">
        <p14:creationId xmlns:p14="http://schemas.microsoft.com/office/powerpoint/2010/main" val="4124481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smtClean="0"/>
              <a:t>How can I protect myself?</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019800"/>
            <a:ext cx="1828800" cy="682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1" name="Rectangle 3"/>
          <p:cNvSpPr>
            <a:spLocks noGrp="1" noChangeArrowheads="1"/>
          </p:cNvSpPr>
          <p:nvPr>
            <p:ph idx="1"/>
          </p:nvPr>
        </p:nvSpPr>
        <p:spPr>
          <a:xfrm>
            <a:off x="271669" y="1600200"/>
            <a:ext cx="4935332" cy="4572000"/>
          </a:xfrm>
        </p:spPr>
        <p:txBody>
          <a:bodyPr>
            <a:noAutofit/>
          </a:bodyPr>
          <a:lstStyle/>
          <a:p>
            <a:pPr marL="0" indent="0" eaLnBrk="1" hangingPunct="1">
              <a:buNone/>
            </a:pPr>
            <a:endParaRPr lang="en-US" sz="2200" dirty="0" smtClean="0"/>
          </a:p>
          <a:p>
            <a:pPr marL="609600" indent="-609600" eaLnBrk="1" hangingPunct="1">
              <a:buFontTx/>
              <a:buAutoNum type="arabicPeriod"/>
            </a:pPr>
            <a:r>
              <a:rPr lang="en-US" sz="2200" b="1" dirty="0" smtClean="0"/>
              <a:t>Wear protective clothing</a:t>
            </a:r>
          </a:p>
          <a:p>
            <a:pPr marL="1009650" lvl="1" indent="-609600"/>
            <a:r>
              <a:rPr lang="en-US" dirty="0"/>
              <a:t>W</a:t>
            </a:r>
            <a:r>
              <a:rPr lang="en-US" sz="2200" dirty="0" smtClean="0"/>
              <a:t>ear long pants and long-sleeved shirts</a:t>
            </a:r>
          </a:p>
          <a:p>
            <a:pPr marL="1009650" lvl="1" indent="-609600"/>
            <a:endParaRPr lang="en-US" sz="2200" dirty="0" smtClean="0"/>
          </a:p>
          <a:p>
            <a:pPr marL="609600" indent="-609600" eaLnBrk="1" hangingPunct="1">
              <a:buFontTx/>
              <a:buAutoNum type="arabicPeriod"/>
            </a:pPr>
            <a:r>
              <a:rPr lang="en-US" sz="2200" b="1" dirty="0" smtClean="0"/>
              <a:t>Use a repellent</a:t>
            </a:r>
          </a:p>
          <a:p>
            <a:pPr marL="609600" indent="-609600" eaLnBrk="1" hangingPunct="1">
              <a:buFontTx/>
              <a:buAutoNum type="arabicPeriod"/>
            </a:pPr>
            <a:endParaRPr lang="en-US" sz="2200" b="1" dirty="0" smtClean="0"/>
          </a:p>
          <a:p>
            <a:pPr marL="609600" indent="-609600" eaLnBrk="1" hangingPunct="1">
              <a:buFontTx/>
              <a:buAutoNum type="arabicPeriod"/>
            </a:pPr>
            <a:r>
              <a:rPr lang="en-US" sz="2200" b="1" dirty="0" smtClean="0"/>
              <a:t>Be extra careful from dusk until dawn</a:t>
            </a:r>
          </a:p>
          <a:p>
            <a:pPr lvl="1">
              <a:spcBef>
                <a:spcPts val="0"/>
              </a:spcBef>
            </a:pPr>
            <a:r>
              <a:rPr lang="en-US" dirty="0" smtClean="0"/>
              <a:t>      Mosquitoes that carry EEE and   </a:t>
            </a:r>
          </a:p>
          <a:p>
            <a:pPr marL="627063" lvl="2" indent="0">
              <a:spcBef>
                <a:spcPts val="0"/>
              </a:spcBef>
              <a:buNone/>
            </a:pPr>
            <a:r>
              <a:rPr lang="en-US" sz="2200" dirty="0"/>
              <a:t> </a:t>
            </a:r>
            <a:r>
              <a:rPr lang="en-US" sz="2200" dirty="0" smtClean="0"/>
              <a:t>     WNV are most active in the    </a:t>
            </a:r>
          </a:p>
          <a:p>
            <a:pPr marL="627063" lvl="2" indent="0">
              <a:spcBef>
                <a:spcPts val="0"/>
              </a:spcBef>
              <a:buNone/>
            </a:pPr>
            <a:r>
              <a:rPr lang="en-US" sz="2200" dirty="0"/>
              <a:t> </a:t>
            </a:r>
            <a:r>
              <a:rPr lang="en-US" sz="2200" dirty="0" smtClean="0"/>
              <a:t>     early morning and evening</a:t>
            </a:r>
          </a:p>
          <a:p>
            <a:pPr marL="609600" indent="-609600" eaLnBrk="1" hangingPunct="1">
              <a:buFontTx/>
              <a:buAutoNum type="arabicPeriod"/>
            </a:pPr>
            <a:endParaRPr lang="en-US" sz="2200" dirty="0" smtClean="0"/>
          </a:p>
          <a:p>
            <a:pPr marL="0" indent="0" eaLnBrk="1" hangingPunct="1">
              <a:buNone/>
            </a:pPr>
            <a:endParaRPr lang="en-US" sz="2200" dirty="0" smtClean="0"/>
          </a:p>
        </p:txBody>
      </p:sp>
      <p:pic>
        <p:nvPicPr>
          <p:cNvPr id="5" name="Picture 8"/>
          <p:cNvPicPr>
            <a:picLocks noChangeAspect="1" noChangeArrowheads="1"/>
          </p:cNvPicPr>
          <p:nvPr/>
        </p:nvPicPr>
        <p:blipFill>
          <a:blip r:embed="rId4" cstate="print"/>
          <a:srcRect/>
          <a:stretch>
            <a:fillRect/>
          </a:stretch>
        </p:blipFill>
        <p:spPr bwMode="auto">
          <a:xfrm>
            <a:off x="5283200" y="3947160"/>
            <a:ext cx="3632200" cy="2724150"/>
          </a:xfrm>
          <a:prstGeom prst="rect">
            <a:avLst/>
          </a:prstGeom>
          <a:noFill/>
          <a:ln w="9525">
            <a:noFill/>
            <a:miter lim="800000"/>
            <a:headEnd/>
            <a:tailEnd/>
          </a:ln>
        </p:spPr>
      </p:pic>
    </p:spTree>
    <p:extLst>
      <p:ext uri="{BB962C8B-B14F-4D97-AF65-F5344CB8AC3E}">
        <p14:creationId xmlns:p14="http://schemas.microsoft.com/office/powerpoint/2010/main" val="3795263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228600" y="2514600"/>
            <a:ext cx="8686800" cy="2057400"/>
          </a:xfrm>
        </p:spPr>
        <p:txBody>
          <a:bodyPr>
            <a:noAutofit/>
          </a:bodyPr>
          <a:lstStyle/>
          <a:p>
            <a:pPr>
              <a:lnSpc>
                <a:spcPct val="90000"/>
              </a:lnSpc>
            </a:pPr>
            <a:r>
              <a:rPr lang="en-US" sz="2200" dirty="0"/>
              <a:t>Check door and window screens to make sure there are no tears in them</a:t>
            </a:r>
          </a:p>
          <a:p>
            <a:pPr eaLnBrk="1" hangingPunct="1">
              <a:lnSpc>
                <a:spcPct val="90000"/>
              </a:lnSpc>
            </a:pPr>
            <a:r>
              <a:rPr lang="en-US" sz="2200" dirty="0" smtClean="0"/>
              <a:t>Dispose of old tires, cans, bottles and other  containers left outside that hold water</a:t>
            </a:r>
          </a:p>
          <a:p>
            <a:pPr eaLnBrk="1" hangingPunct="1">
              <a:lnSpc>
                <a:spcPct val="90000"/>
              </a:lnSpc>
            </a:pPr>
            <a:r>
              <a:rPr lang="en-US" sz="2200" dirty="0" smtClean="0"/>
              <a:t>Drain water from gutters, flower pots, pet bowls and wading pools</a:t>
            </a:r>
          </a:p>
          <a:p>
            <a:pPr eaLnBrk="1" hangingPunct="1">
              <a:lnSpc>
                <a:spcPct val="90000"/>
              </a:lnSpc>
            </a:pPr>
            <a:endParaRPr lang="en-US" sz="2200" dirty="0" smtClean="0"/>
          </a:p>
        </p:txBody>
      </p:sp>
      <p:sp>
        <p:nvSpPr>
          <p:cNvPr id="26626" name="Rectangle 2"/>
          <p:cNvSpPr>
            <a:spLocks noGrp="1" noChangeArrowheads="1"/>
          </p:cNvSpPr>
          <p:nvPr>
            <p:ph type="title"/>
          </p:nvPr>
        </p:nvSpPr>
        <p:spPr>
          <a:xfrm>
            <a:off x="457200" y="228600"/>
            <a:ext cx="8229600" cy="1252728"/>
          </a:xfrm>
        </p:spPr>
        <p:txBody>
          <a:bodyPr/>
          <a:lstStyle/>
          <a:p>
            <a:pPr eaLnBrk="1" hangingPunct="1"/>
            <a:r>
              <a:rPr lang="en-US" dirty="0" smtClean="0"/>
              <a:t>Make Your </a:t>
            </a:r>
            <a:r>
              <a:rPr lang="en-US" dirty="0"/>
              <a:t>Y</a:t>
            </a:r>
            <a:r>
              <a:rPr lang="en-US" dirty="0" smtClean="0"/>
              <a:t>ard </a:t>
            </a:r>
            <a:r>
              <a:rPr lang="en-US" dirty="0"/>
              <a:t>S</a:t>
            </a:r>
            <a:r>
              <a:rPr lang="en-US" dirty="0" smtClean="0"/>
              <a:t>afer</a:t>
            </a:r>
          </a:p>
        </p:txBody>
      </p:sp>
      <p:pic>
        <p:nvPicPr>
          <p:cNvPr id="11266" name="Picture 2" descr="PHIL Image 140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343400"/>
            <a:ext cx="1488159" cy="22322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6019800"/>
            <a:ext cx="1828800" cy="682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2" name="Picture 8" descr="https://encrypted-tbn2.gstatic.com/images?q=tbn:ANd9GcQ6DHzbCR9EPB9LHDAT9DLVDuI0V355dASYutiK8283jrfwBeT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4382" y="4332181"/>
            <a:ext cx="2297218" cy="2297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719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76200"/>
            <a:ext cx="5314647"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6019800"/>
            <a:ext cx="1828800" cy="682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04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955964" y="2133600"/>
            <a:ext cx="7502236" cy="4419600"/>
          </a:xfrm>
        </p:spPr>
        <p:txBody>
          <a:bodyPr>
            <a:normAutofit/>
          </a:bodyPr>
          <a:lstStyle/>
          <a:p>
            <a:pPr eaLnBrk="1" hangingPunct="1"/>
            <a:endParaRPr lang="en-US" sz="2200" dirty="0" smtClean="0"/>
          </a:p>
          <a:p>
            <a:pPr eaLnBrk="1" hangingPunct="1"/>
            <a:r>
              <a:rPr lang="en-US" sz="2200" dirty="0" smtClean="0"/>
              <a:t>Maine CDC disease reporting and consultation line: </a:t>
            </a:r>
            <a:r>
              <a:rPr lang="en-US" sz="2200" dirty="0"/>
              <a:t> </a:t>
            </a:r>
            <a:r>
              <a:rPr lang="en-US" sz="2200" dirty="0" smtClean="0"/>
              <a:t>               1-800-821-5821 </a:t>
            </a:r>
            <a:r>
              <a:rPr lang="en-US" sz="2200" dirty="0" smtClean="0">
                <a:hlinkClick r:id="rId3"/>
              </a:rPr>
              <a:t>Disease.reporting@maine.gov</a:t>
            </a:r>
            <a:endParaRPr lang="en-US" sz="2200" dirty="0" smtClean="0"/>
          </a:p>
          <a:p>
            <a:pPr eaLnBrk="1" hangingPunct="1"/>
            <a:endParaRPr lang="en-US" sz="2200" dirty="0" smtClean="0"/>
          </a:p>
          <a:p>
            <a:r>
              <a:rPr lang="en-US" sz="2200" dirty="0"/>
              <a:t>Maine CDC Vector-Borne Disease Website: </a:t>
            </a:r>
            <a:r>
              <a:rPr lang="en-US" sz="2200" dirty="0">
                <a:hlinkClick r:id="rId4"/>
              </a:rPr>
              <a:t>www.maine.gov/dhhs/mecdc/infectious-disease/epi/vector-borne/index.shtml</a:t>
            </a:r>
            <a:r>
              <a:rPr lang="en-US" sz="2200" dirty="0"/>
              <a:t> </a:t>
            </a:r>
            <a:endParaRPr lang="en-US" sz="2200" dirty="0" smtClean="0"/>
          </a:p>
          <a:p>
            <a:endParaRPr lang="en-US" sz="2200" dirty="0"/>
          </a:p>
          <a:p>
            <a:pPr eaLnBrk="1" hangingPunct="1"/>
            <a:r>
              <a:rPr lang="en-US" sz="2200" dirty="0" smtClean="0"/>
              <a:t>Maine Medical Center Research Institute – Vector-borne   Disease Lab: 207-662-7142</a:t>
            </a:r>
          </a:p>
          <a:p>
            <a:pPr eaLnBrk="1" hangingPunct="1"/>
            <a:endParaRPr lang="en-US" sz="2200" dirty="0" smtClean="0"/>
          </a:p>
          <a:p>
            <a:pPr eaLnBrk="1" hangingPunct="1"/>
            <a:endParaRPr lang="en-US" sz="2200" dirty="0" smtClean="0"/>
          </a:p>
          <a:p>
            <a:pPr eaLnBrk="1" hangingPunct="1"/>
            <a:endParaRPr lang="en-US" sz="2200" dirty="0" smtClean="0"/>
          </a:p>
        </p:txBody>
      </p:sp>
      <p:sp>
        <p:nvSpPr>
          <p:cNvPr id="33794" name="Rectangle 2"/>
          <p:cNvSpPr>
            <a:spLocks noGrp="1" noChangeArrowheads="1"/>
          </p:cNvSpPr>
          <p:nvPr>
            <p:ph type="title"/>
          </p:nvPr>
        </p:nvSpPr>
        <p:spPr/>
        <p:txBody>
          <a:bodyPr/>
          <a:lstStyle/>
          <a:p>
            <a:pPr eaLnBrk="1" hangingPunct="1"/>
            <a:r>
              <a:rPr lang="en-US" dirty="0" smtClean="0"/>
              <a:t>For More Information</a:t>
            </a:r>
          </a:p>
        </p:txBody>
      </p:sp>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019800"/>
            <a:ext cx="1828800" cy="682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1232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200" dirty="0" smtClean="0"/>
              <a:t>What do mosquitoes look like?</a:t>
            </a:r>
          </a:p>
          <a:p>
            <a:r>
              <a:rPr lang="en-US" sz="2200" dirty="0" smtClean="0"/>
              <a:t>Where do mosquitoes live?</a:t>
            </a:r>
          </a:p>
          <a:p>
            <a:r>
              <a:rPr lang="en-US" sz="2200" dirty="0" smtClean="0"/>
              <a:t>Can mosquitoes carry diseases?</a:t>
            </a:r>
          </a:p>
          <a:p>
            <a:r>
              <a:rPr lang="en-US" sz="2200" dirty="0" smtClean="0"/>
              <a:t>What can happen if a disease-carrying mosquito bites me?</a:t>
            </a:r>
          </a:p>
          <a:p>
            <a:r>
              <a:rPr lang="en-US" sz="2200" dirty="0" smtClean="0"/>
              <a:t>How can I prevent a mosquito from biting me?</a:t>
            </a:r>
          </a:p>
          <a:p>
            <a:endParaRPr lang="en-US" sz="2200" dirty="0"/>
          </a:p>
        </p:txBody>
      </p:sp>
      <p:sp>
        <p:nvSpPr>
          <p:cNvPr id="2" name="Title 1"/>
          <p:cNvSpPr>
            <a:spLocks noGrp="1"/>
          </p:cNvSpPr>
          <p:nvPr>
            <p:ph type="title"/>
          </p:nvPr>
        </p:nvSpPr>
        <p:spPr/>
        <p:txBody>
          <a:bodyPr/>
          <a:lstStyle/>
          <a:p>
            <a:r>
              <a:rPr lang="en-US" dirty="0" smtClean="0"/>
              <a:t>…Mosquitoes?</a:t>
            </a: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019800"/>
            <a:ext cx="1828800" cy="682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6579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049492" cy="990600"/>
          </a:xfrm>
        </p:spPr>
        <p:txBody>
          <a:bodyPr>
            <a:normAutofit/>
          </a:bodyPr>
          <a:lstStyle/>
          <a:p>
            <a:pPr algn="ctr"/>
            <a:r>
              <a:rPr lang="en-US" sz="2200" dirty="0" smtClean="0"/>
              <a:t>In Maine, there are many different kinds of mosquitoes</a:t>
            </a:r>
            <a:endParaRPr lang="en-US" sz="2200" dirty="0"/>
          </a:p>
        </p:txBody>
      </p:sp>
      <p:sp>
        <p:nvSpPr>
          <p:cNvPr id="2" name="Title 1"/>
          <p:cNvSpPr>
            <a:spLocks noGrp="1"/>
          </p:cNvSpPr>
          <p:nvPr>
            <p:ph type="title"/>
          </p:nvPr>
        </p:nvSpPr>
        <p:spPr>
          <a:xfrm>
            <a:off x="990599" y="127000"/>
            <a:ext cx="7239001" cy="1320800"/>
          </a:xfrm>
        </p:spPr>
        <p:txBody>
          <a:bodyPr>
            <a:normAutofit fontScale="90000"/>
          </a:bodyPr>
          <a:lstStyle/>
          <a:p>
            <a:r>
              <a:rPr lang="en-US" dirty="0" smtClean="0"/>
              <a:t>What do mosquitoes look like?</a:t>
            </a:r>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019800"/>
            <a:ext cx="1828800" cy="682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905000"/>
            <a:ext cx="7620000" cy="43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4562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8487" y="76200"/>
            <a:ext cx="6347713" cy="1320800"/>
          </a:xfrm>
        </p:spPr>
        <p:txBody>
          <a:bodyPr/>
          <a:lstStyle/>
          <a:p>
            <a:r>
              <a:rPr lang="en-US" dirty="0" smtClean="0"/>
              <a:t>Mosquito Life Cycle</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3190" y="1385916"/>
            <a:ext cx="3068348" cy="2294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25" y="4191000"/>
            <a:ext cx="2809875"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5275" y="4191000"/>
            <a:ext cx="1381125"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5550" y="4191000"/>
            <a:ext cx="245745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971492" y="1371600"/>
            <a:ext cx="1131744" cy="430887"/>
          </a:xfrm>
          <a:prstGeom prst="rect">
            <a:avLst/>
          </a:prstGeom>
          <a:noFill/>
        </p:spPr>
        <p:txBody>
          <a:bodyPr wrap="square" rtlCol="0">
            <a:spAutoFit/>
          </a:bodyPr>
          <a:lstStyle/>
          <a:p>
            <a:pPr algn="ctr"/>
            <a:r>
              <a:rPr lang="en-US" sz="2200" b="1" dirty="0" smtClean="0">
                <a:solidFill>
                  <a:schemeClr val="bg2"/>
                </a:solidFill>
              </a:rPr>
              <a:t>Adult</a:t>
            </a:r>
            <a:endParaRPr lang="en-US" sz="2200" b="1" dirty="0">
              <a:solidFill>
                <a:schemeClr val="bg2"/>
              </a:solidFill>
            </a:endParaRPr>
          </a:p>
        </p:txBody>
      </p:sp>
      <p:sp>
        <p:nvSpPr>
          <p:cNvPr id="9" name="TextBox 8"/>
          <p:cNvSpPr txBox="1"/>
          <p:nvPr/>
        </p:nvSpPr>
        <p:spPr>
          <a:xfrm>
            <a:off x="1305790" y="6400800"/>
            <a:ext cx="1131744" cy="430887"/>
          </a:xfrm>
          <a:prstGeom prst="rect">
            <a:avLst/>
          </a:prstGeom>
          <a:noFill/>
        </p:spPr>
        <p:txBody>
          <a:bodyPr wrap="square" rtlCol="0">
            <a:spAutoFit/>
          </a:bodyPr>
          <a:lstStyle/>
          <a:p>
            <a:pPr algn="ctr"/>
            <a:r>
              <a:rPr lang="en-US" sz="2200" b="1" dirty="0" smtClean="0">
                <a:solidFill>
                  <a:schemeClr val="accent1"/>
                </a:solidFill>
              </a:rPr>
              <a:t>Eggs</a:t>
            </a:r>
            <a:endParaRPr lang="en-US" sz="2200" b="1" dirty="0">
              <a:solidFill>
                <a:schemeClr val="accent1"/>
              </a:solidFill>
            </a:endParaRPr>
          </a:p>
        </p:txBody>
      </p:sp>
      <p:sp>
        <p:nvSpPr>
          <p:cNvPr id="10" name="TextBox 9"/>
          <p:cNvSpPr txBox="1"/>
          <p:nvPr/>
        </p:nvSpPr>
        <p:spPr>
          <a:xfrm>
            <a:off x="4163290" y="6400800"/>
            <a:ext cx="1131744" cy="430887"/>
          </a:xfrm>
          <a:prstGeom prst="rect">
            <a:avLst/>
          </a:prstGeom>
          <a:noFill/>
        </p:spPr>
        <p:txBody>
          <a:bodyPr wrap="square" rtlCol="0">
            <a:spAutoFit/>
          </a:bodyPr>
          <a:lstStyle/>
          <a:p>
            <a:pPr algn="ctr"/>
            <a:r>
              <a:rPr lang="en-US" sz="2200" b="1" dirty="0" smtClean="0">
                <a:solidFill>
                  <a:schemeClr val="accent1"/>
                </a:solidFill>
              </a:rPr>
              <a:t>Larva</a:t>
            </a:r>
            <a:endParaRPr lang="en-US" sz="2200" b="1" dirty="0">
              <a:solidFill>
                <a:schemeClr val="accent1"/>
              </a:solidFill>
            </a:endParaRPr>
          </a:p>
        </p:txBody>
      </p:sp>
      <p:sp>
        <p:nvSpPr>
          <p:cNvPr id="11" name="TextBox 10"/>
          <p:cNvSpPr txBox="1"/>
          <p:nvPr/>
        </p:nvSpPr>
        <p:spPr>
          <a:xfrm>
            <a:off x="6892203" y="6400800"/>
            <a:ext cx="1131744" cy="430887"/>
          </a:xfrm>
          <a:prstGeom prst="rect">
            <a:avLst/>
          </a:prstGeom>
          <a:noFill/>
        </p:spPr>
        <p:txBody>
          <a:bodyPr wrap="square" rtlCol="0">
            <a:spAutoFit/>
          </a:bodyPr>
          <a:lstStyle/>
          <a:p>
            <a:pPr algn="ctr"/>
            <a:r>
              <a:rPr lang="en-US" sz="2200" b="1" dirty="0" smtClean="0">
                <a:solidFill>
                  <a:schemeClr val="accent1"/>
                </a:solidFill>
              </a:rPr>
              <a:t>Pupa</a:t>
            </a:r>
            <a:endParaRPr lang="en-US" sz="2200" b="1" dirty="0">
              <a:solidFill>
                <a:schemeClr val="accent1"/>
              </a:solidFill>
            </a:endParaRPr>
          </a:p>
        </p:txBody>
      </p:sp>
      <p:sp>
        <p:nvSpPr>
          <p:cNvPr id="6" name="Bent-Up Arrow 5"/>
          <p:cNvSpPr/>
          <p:nvPr/>
        </p:nvSpPr>
        <p:spPr>
          <a:xfrm rot="10800000">
            <a:off x="1269768" y="2636308"/>
            <a:ext cx="1131744" cy="1044564"/>
          </a:xfrm>
          <a:prstGeom prst="bentUpArrow">
            <a:avLst>
              <a:gd name="adj1" fmla="val 23289"/>
              <a:gd name="adj2" fmla="val 25000"/>
              <a:gd name="adj3" fmla="val 232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Bent-Up Arrow 14"/>
          <p:cNvSpPr/>
          <p:nvPr/>
        </p:nvSpPr>
        <p:spPr>
          <a:xfrm rot="16200000">
            <a:off x="6701831" y="2670770"/>
            <a:ext cx="1131744" cy="97180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3310039" y="5054742"/>
            <a:ext cx="80476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5504004" y="5054742"/>
            <a:ext cx="82059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1375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598" y="304800"/>
            <a:ext cx="7848602" cy="1066800"/>
          </a:xfrm>
        </p:spPr>
        <p:txBody>
          <a:bodyPr/>
          <a:lstStyle/>
          <a:p>
            <a:pPr eaLnBrk="1" hangingPunct="1"/>
            <a:r>
              <a:rPr lang="en-US" dirty="0" smtClean="0"/>
              <a:t>Where do </a:t>
            </a:r>
            <a:r>
              <a:rPr lang="en-US" dirty="0"/>
              <a:t>m</a:t>
            </a:r>
            <a:r>
              <a:rPr lang="en-US" dirty="0" smtClean="0"/>
              <a:t>osquitoes </a:t>
            </a:r>
            <a:r>
              <a:rPr lang="en-US" dirty="0"/>
              <a:t>l</a:t>
            </a:r>
            <a:r>
              <a:rPr lang="en-US" dirty="0" smtClean="0"/>
              <a:t>ive?</a:t>
            </a:r>
          </a:p>
        </p:txBody>
      </p:sp>
      <p:sp>
        <p:nvSpPr>
          <p:cNvPr id="7" name="Rectangle 3"/>
          <p:cNvSpPr txBox="1">
            <a:spLocks noChangeArrowheads="1"/>
          </p:cNvSpPr>
          <p:nvPr/>
        </p:nvSpPr>
        <p:spPr>
          <a:xfrm>
            <a:off x="3810000" y="2631449"/>
            <a:ext cx="5257799" cy="3769351"/>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200" dirty="0" smtClean="0">
                <a:solidFill>
                  <a:schemeClr val="tx2"/>
                </a:solidFill>
              </a:rPr>
              <a:t>Some mosquitoes like bogs </a:t>
            </a:r>
            <a:r>
              <a:rPr lang="en-US" sz="2200" dirty="0">
                <a:solidFill>
                  <a:schemeClr val="tx2"/>
                </a:solidFill>
              </a:rPr>
              <a:t>and </a:t>
            </a:r>
            <a:r>
              <a:rPr lang="en-US" sz="2200" dirty="0" smtClean="0">
                <a:solidFill>
                  <a:schemeClr val="tx2"/>
                </a:solidFill>
              </a:rPr>
              <a:t>swamps with: </a:t>
            </a:r>
          </a:p>
          <a:p>
            <a:pPr lvl="1">
              <a:buFont typeface="Candara" panose="020E0502030303020204" pitchFamily="34" charset="0"/>
              <a:buChar char="*"/>
            </a:pPr>
            <a:r>
              <a:rPr lang="en-US" sz="2200" dirty="0" smtClean="0">
                <a:solidFill>
                  <a:schemeClr val="tx2"/>
                </a:solidFill>
              </a:rPr>
              <a:t>Different kinds of plants</a:t>
            </a:r>
            <a:endParaRPr lang="en-US" sz="2200" dirty="0">
              <a:solidFill>
                <a:schemeClr val="tx2"/>
              </a:solidFill>
            </a:endParaRPr>
          </a:p>
          <a:p>
            <a:pPr lvl="1">
              <a:buFont typeface="Candara" panose="020E0502030303020204" pitchFamily="34" charset="0"/>
              <a:buChar char="*"/>
            </a:pPr>
            <a:r>
              <a:rPr lang="en-US" sz="2200" dirty="0">
                <a:solidFill>
                  <a:schemeClr val="tx2"/>
                </a:solidFill>
              </a:rPr>
              <a:t>Clear or tea colored water </a:t>
            </a:r>
          </a:p>
          <a:p>
            <a:pPr lvl="1">
              <a:buFont typeface="Candara" panose="020E0502030303020204" pitchFamily="34" charset="0"/>
              <a:buChar char="*"/>
            </a:pPr>
            <a:endParaRPr lang="en-US" sz="2000" dirty="0">
              <a:solidFill>
                <a:schemeClr val="tx2"/>
              </a:solidFill>
            </a:endParaRPr>
          </a:p>
          <a:p>
            <a:pPr marL="0" indent="0">
              <a:buNone/>
            </a:pPr>
            <a:r>
              <a:rPr lang="en-US" sz="2200" dirty="0" smtClean="0">
                <a:solidFill>
                  <a:schemeClr val="tx2"/>
                </a:solidFill>
              </a:rPr>
              <a:t>This is the favored habitat for  mosquitoes carrying Eastern equine </a:t>
            </a:r>
            <a:r>
              <a:rPr lang="en-US" sz="2200" dirty="0">
                <a:solidFill>
                  <a:schemeClr val="tx2"/>
                </a:solidFill>
              </a:rPr>
              <a:t>e</a:t>
            </a:r>
            <a:r>
              <a:rPr lang="en-US" sz="2200" dirty="0" smtClean="0">
                <a:solidFill>
                  <a:schemeClr val="tx2"/>
                </a:solidFill>
              </a:rPr>
              <a:t>ncephalitis (EEE) virus</a:t>
            </a:r>
            <a:endParaRPr lang="en-US" sz="2200" dirty="0">
              <a:solidFill>
                <a:schemeClr val="tx2"/>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3308350" cy="4413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6019800"/>
            <a:ext cx="1828800" cy="682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0375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381000"/>
            <a:ext cx="5621408" cy="1143000"/>
          </a:xfrm>
        </p:spPr>
        <p:txBody>
          <a:bodyPr>
            <a:normAutofit fontScale="90000"/>
          </a:bodyPr>
          <a:lstStyle/>
          <a:p>
            <a:pPr eaLnBrk="1" hangingPunct="1"/>
            <a:r>
              <a:rPr lang="en-US" dirty="0" smtClean="0"/>
              <a:t>Other Mosquito Habitats</a:t>
            </a:r>
          </a:p>
        </p:txBody>
      </p:sp>
      <p:sp>
        <p:nvSpPr>
          <p:cNvPr id="6147" name="Rectangle 3"/>
          <p:cNvSpPr>
            <a:spLocks noGrp="1" noChangeArrowheads="1"/>
          </p:cNvSpPr>
          <p:nvPr>
            <p:ph type="body" sz="half" idx="1"/>
          </p:nvPr>
        </p:nvSpPr>
        <p:spPr>
          <a:xfrm>
            <a:off x="304800" y="1752600"/>
            <a:ext cx="5486400" cy="4953000"/>
          </a:xfrm>
        </p:spPr>
        <p:txBody>
          <a:bodyPr>
            <a:noAutofit/>
          </a:bodyPr>
          <a:lstStyle/>
          <a:p>
            <a:pPr marL="0" indent="0">
              <a:buNone/>
            </a:pPr>
            <a:r>
              <a:rPr lang="en-US" sz="2200" dirty="0" smtClean="0"/>
              <a:t>Some mosquitoes like:</a:t>
            </a:r>
          </a:p>
          <a:p>
            <a:r>
              <a:rPr lang="en-US" sz="2200" dirty="0" smtClean="0"/>
              <a:t>Artificial </a:t>
            </a:r>
            <a:r>
              <a:rPr lang="en-US" sz="2200" dirty="0"/>
              <a:t>containers </a:t>
            </a:r>
            <a:endParaRPr lang="en-US" sz="2200" dirty="0" smtClean="0"/>
          </a:p>
          <a:p>
            <a:pPr lvl="1"/>
            <a:r>
              <a:rPr lang="en-US" sz="2000" dirty="0" smtClean="0"/>
              <a:t>Catch </a:t>
            </a:r>
            <a:r>
              <a:rPr lang="en-US" sz="2000" dirty="0"/>
              <a:t>basins </a:t>
            </a:r>
          </a:p>
          <a:p>
            <a:pPr lvl="1"/>
            <a:r>
              <a:rPr lang="en-US" sz="2000" dirty="0" smtClean="0"/>
              <a:t>Flower </a:t>
            </a:r>
            <a:r>
              <a:rPr lang="en-US" sz="2000" dirty="0"/>
              <a:t>pots </a:t>
            </a:r>
          </a:p>
          <a:p>
            <a:pPr lvl="1"/>
            <a:r>
              <a:rPr lang="en-US" sz="2000" dirty="0" smtClean="0"/>
              <a:t>Discarded </a:t>
            </a:r>
            <a:r>
              <a:rPr lang="en-US" sz="2000" dirty="0"/>
              <a:t>tires </a:t>
            </a:r>
          </a:p>
          <a:p>
            <a:endParaRPr lang="en-US" sz="1000" dirty="0"/>
          </a:p>
          <a:p>
            <a:r>
              <a:rPr lang="en-US" sz="2200" dirty="0" smtClean="0"/>
              <a:t>Stagnant (motionless) </a:t>
            </a:r>
          </a:p>
          <a:p>
            <a:pPr marL="0" indent="0">
              <a:spcBef>
                <a:spcPts val="0"/>
              </a:spcBef>
              <a:buNone/>
            </a:pPr>
            <a:r>
              <a:rPr lang="en-US" sz="2200" dirty="0"/>
              <a:t> </a:t>
            </a:r>
            <a:r>
              <a:rPr lang="en-US" sz="2200" dirty="0" smtClean="0"/>
              <a:t>    temporary </a:t>
            </a:r>
            <a:r>
              <a:rPr lang="en-US" sz="2200" dirty="0"/>
              <a:t>pools </a:t>
            </a:r>
            <a:endParaRPr lang="en-US" sz="2200" dirty="0" smtClean="0"/>
          </a:p>
          <a:p>
            <a:endParaRPr lang="en-US" sz="1000" dirty="0"/>
          </a:p>
          <a:p>
            <a:r>
              <a:rPr lang="en-US" sz="2200" dirty="0" smtClean="0"/>
              <a:t>Holes </a:t>
            </a:r>
            <a:r>
              <a:rPr lang="en-US" sz="2200" dirty="0"/>
              <a:t>in trees </a:t>
            </a:r>
            <a:endParaRPr lang="en-US" sz="2200" dirty="0" smtClean="0"/>
          </a:p>
          <a:p>
            <a:endParaRPr lang="en-US" sz="1000" dirty="0"/>
          </a:p>
          <a:p>
            <a:pPr marL="0" indent="0">
              <a:buNone/>
            </a:pPr>
            <a:r>
              <a:rPr lang="en-US" sz="2200" dirty="0" smtClean="0"/>
              <a:t>These are the favored habitats for     mosquitoes carrying West Nile Virus 			(WNV)</a:t>
            </a:r>
            <a:endParaRPr lang="en-US" sz="2200" dirty="0"/>
          </a:p>
          <a:p>
            <a:endParaRPr lang="en-US" sz="22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7056" y="2038350"/>
            <a:ext cx="5758344"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3525" y="3876675"/>
            <a:ext cx="3571875"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57200"/>
            <a:ext cx="19050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 y="6019800"/>
            <a:ext cx="1828800" cy="682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6692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Mosquitoes and People</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143375"/>
            <a:ext cx="2590800"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895725"/>
            <a:ext cx="6286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1156" y="2752725"/>
            <a:ext cx="6286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3576" y="3543300"/>
            <a:ext cx="6286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1350" y="2905125"/>
            <a:ext cx="6286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276600"/>
            <a:ext cx="6286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295525"/>
            <a:ext cx="628650"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893753" y="6474023"/>
            <a:ext cx="4097597" cy="307777"/>
          </a:xfrm>
          <a:prstGeom prst="rect">
            <a:avLst/>
          </a:prstGeom>
          <a:noFill/>
        </p:spPr>
        <p:txBody>
          <a:bodyPr wrap="none" rtlCol="0">
            <a:spAutoFit/>
          </a:bodyPr>
          <a:lstStyle/>
          <a:p>
            <a:r>
              <a:rPr lang="en-US" sz="1400" dirty="0" smtClean="0"/>
              <a:t>Artwork courtesy of Mosquitoes in the Classroom</a:t>
            </a:r>
            <a:endParaRPr lang="en-US" sz="1400" dirty="0"/>
          </a:p>
        </p:txBody>
      </p:sp>
      <p:sp>
        <p:nvSpPr>
          <p:cNvPr id="8" name="TextBox 7"/>
          <p:cNvSpPr txBox="1"/>
          <p:nvPr/>
        </p:nvSpPr>
        <p:spPr>
          <a:xfrm>
            <a:off x="2438400" y="4812268"/>
            <a:ext cx="3752694" cy="430887"/>
          </a:xfrm>
          <a:prstGeom prst="rect">
            <a:avLst/>
          </a:prstGeom>
          <a:noFill/>
        </p:spPr>
        <p:txBody>
          <a:bodyPr wrap="none" rtlCol="0">
            <a:spAutoFit/>
          </a:bodyPr>
          <a:lstStyle/>
          <a:p>
            <a:r>
              <a:rPr lang="en-US" sz="2200" dirty="0" smtClean="0"/>
              <a:t>Near: Heat, Moisture, Vision</a:t>
            </a:r>
            <a:endParaRPr lang="en-US" sz="2200" dirty="0"/>
          </a:p>
        </p:txBody>
      </p:sp>
      <p:sp>
        <p:nvSpPr>
          <p:cNvPr id="9" name="TextBox 8"/>
          <p:cNvSpPr txBox="1"/>
          <p:nvPr/>
        </p:nvSpPr>
        <p:spPr>
          <a:xfrm>
            <a:off x="5791200" y="2514600"/>
            <a:ext cx="2685351" cy="430887"/>
          </a:xfrm>
          <a:prstGeom prst="rect">
            <a:avLst/>
          </a:prstGeom>
          <a:noFill/>
        </p:spPr>
        <p:txBody>
          <a:bodyPr wrap="none" rtlCol="0">
            <a:spAutoFit/>
          </a:bodyPr>
          <a:lstStyle/>
          <a:p>
            <a:r>
              <a:rPr lang="en-US" sz="2200" dirty="0" smtClean="0"/>
              <a:t>Far: Carbon Dioxide</a:t>
            </a:r>
            <a:endParaRPr lang="en-US" sz="2200" dirty="0"/>
          </a:p>
        </p:txBody>
      </p:sp>
      <p:pic>
        <p:nvPicPr>
          <p:cNvPr id="2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2226" y="2787361"/>
            <a:ext cx="628650" cy="600075"/>
          </a:xfrm>
          <a:prstGeom prst="rect">
            <a:avLst/>
          </a:prstGeom>
          <a:solidFill>
            <a:schemeClr val="accent2"/>
          </a:solidFill>
          <a:ln>
            <a:noFill/>
          </a:ln>
        </p:spPr>
      </p:pic>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019800"/>
            <a:ext cx="1828800" cy="682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9534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1998" y="2520027"/>
            <a:ext cx="7010402" cy="3880773"/>
          </a:xfrm>
        </p:spPr>
        <p:txBody>
          <a:bodyPr>
            <a:noAutofit/>
          </a:bodyPr>
          <a:lstStyle/>
          <a:p>
            <a:pPr marL="0" indent="0">
              <a:buNone/>
            </a:pPr>
            <a:r>
              <a:rPr lang="en-US" sz="2200" b="1" dirty="0" smtClean="0"/>
              <a:t>YES. Two of the most common diseases in Maine are:</a:t>
            </a:r>
          </a:p>
          <a:p>
            <a:pPr marL="0" indent="0">
              <a:buNone/>
            </a:pPr>
            <a:endParaRPr lang="en-US" sz="2200" b="1" dirty="0" smtClean="0"/>
          </a:p>
          <a:p>
            <a:r>
              <a:rPr lang="en-US" sz="2200" b="1" dirty="0" smtClean="0"/>
              <a:t>Eastern Equine Encephalitis (EEE) virus</a:t>
            </a:r>
          </a:p>
          <a:p>
            <a:pPr lvl="1"/>
            <a:r>
              <a:rPr lang="en-US" sz="2000" dirty="0" smtClean="0"/>
              <a:t>One </a:t>
            </a:r>
            <a:r>
              <a:rPr lang="en-US" sz="2000" dirty="0"/>
              <a:t>of the most serious </a:t>
            </a:r>
            <a:r>
              <a:rPr lang="en-US" sz="2000" dirty="0" smtClean="0"/>
              <a:t>mosquito-borne diseases </a:t>
            </a:r>
            <a:r>
              <a:rPr lang="en-US" sz="2000" dirty="0"/>
              <a:t>in the United States </a:t>
            </a:r>
          </a:p>
          <a:p>
            <a:endParaRPr lang="en-US" sz="2200" dirty="0"/>
          </a:p>
          <a:p>
            <a:r>
              <a:rPr lang="en-US" sz="2200" b="1" dirty="0" smtClean="0"/>
              <a:t>West </a:t>
            </a:r>
            <a:r>
              <a:rPr lang="en-US" sz="2200" b="1" dirty="0"/>
              <a:t>Nile Virus </a:t>
            </a:r>
            <a:r>
              <a:rPr lang="en-US" sz="2200" b="1" dirty="0" smtClean="0"/>
              <a:t>(WNV)</a:t>
            </a:r>
          </a:p>
          <a:p>
            <a:pPr lvl="1"/>
            <a:r>
              <a:rPr lang="en-US" sz="2000" dirty="0" smtClean="0"/>
              <a:t>Occurs </a:t>
            </a:r>
            <a:r>
              <a:rPr lang="en-US" sz="2000" dirty="0"/>
              <a:t>throughout the United States </a:t>
            </a:r>
          </a:p>
          <a:p>
            <a:endParaRPr lang="en-US" sz="2200" dirty="0"/>
          </a:p>
        </p:txBody>
      </p:sp>
      <p:sp>
        <p:nvSpPr>
          <p:cNvPr id="2" name="Title 1"/>
          <p:cNvSpPr>
            <a:spLocks noGrp="1"/>
          </p:cNvSpPr>
          <p:nvPr>
            <p:ph type="title"/>
          </p:nvPr>
        </p:nvSpPr>
        <p:spPr/>
        <p:txBody>
          <a:bodyPr>
            <a:normAutofit/>
          </a:bodyPr>
          <a:lstStyle/>
          <a:p>
            <a:r>
              <a:rPr lang="en-US" dirty="0" smtClean="0"/>
              <a:t>Can mosquitoes carry diseases?</a:t>
            </a: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019800"/>
            <a:ext cx="1828800" cy="682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3428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1" y="76200"/>
            <a:ext cx="7661120" cy="1320800"/>
          </a:xfrm>
        </p:spPr>
        <p:txBody>
          <a:bodyPr/>
          <a:lstStyle/>
          <a:p>
            <a:pPr eaLnBrk="1" hangingPunct="1"/>
            <a:r>
              <a:rPr lang="en-US" sz="4000" dirty="0" smtClean="0"/>
              <a:t>EEE and WNV Transmission Cycle</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07479"/>
            <a:ext cx="1423825" cy="1064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300348"/>
            <a:ext cx="1514485" cy="1138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937" y="4475018"/>
            <a:ext cx="1393949" cy="1041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5041" y="1295400"/>
            <a:ext cx="1746559" cy="1309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714868" y="2605319"/>
            <a:ext cx="1381147" cy="1107996"/>
          </a:xfrm>
          <a:prstGeom prst="rect">
            <a:avLst/>
          </a:prstGeom>
        </p:spPr>
        <p:txBody>
          <a:bodyPr wrap="square">
            <a:spAutoFit/>
          </a:bodyPr>
          <a:lstStyle/>
          <a:p>
            <a:pPr algn="ctr"/>
            <a:r>
              <a:rPr lang="en-US" sz="2200" i="1" dirty="0">
                <a:solidFill>
                  <a:schemeClr val="tx2"/>
                </a:solidFill>
              </a:rPr>
              <a:t>Bridge mosquito vectors </a:t>
            </a:r>
            <a:endParaRPr lang="en-US" sz="2200" dirty="0">
              <a:solidFill>
                <a:schemeClr val="tx2"/>
              </a:solidFill>
            </a:endParaRPr>
          </a:p>
        </p:txBody>
      </p:sp>
      <p:sp>
        <p:nvSpPr>
          <p:cNvPr id="5" name="Rectangle 4"/>
          <p:cNvSpPr/>
          <p:nvPr/>
        </p:nvSpPr>
        <p:spPr>
          <a:xfrm>
            <a:off x="996629" y="5638800"/>
            <a:ext cx="2478563" cy="430887"/>
          </a:xfrm>
          <a:prstGeom prst="rect">
            <a:avLst/>
          </a:prstGeom>
        </p:spPr>
        <p:txBody>
          <a:bodyPr wrap="none">
            <a:spAutoFit/>
          </a:bodyPr>
          <a:lstStyle/>
          <a:p>
            <a:pPr algn="ctr"/>
            <a:r>
              <a:rPr lang="en-US" sz="2200" i="1" dirty="0">
                <a:solidFill>
                  <a:schemeClr val="tx2"/>
                </a:solidFill>
              </a:rPr>
              <a:t>Amplification cycle </a:t>
            </a:r>
          </a:p>
        </p:txBody>
      </p:sp>
      <p:sp>
        <p:nvSpPr>
          <p:cNvPr id="6" name="Rectangle 5"/>
          <p:cNvSpPr/>
          <p:nvPr/>
        </p:nvSpPr>
        <p:spPr>
          <a:xfrm>
            <a:off x="6605375" y="5661189"/>
            <a:ext cx="2057400" cy="769441"/>
          </a:xfrm>
          <a:prstGeom prst="rect">
            <a:avLst/>
          </a:prstGeom>
        </p:spPr>
        <p:txBody>
          <a:bodyPr wrap="square">
            <a:spAutoFit/>
          </a:bodyPr>
          <a:lstStyle/>
          <a:p>
            <a:pPr algn="ctr"/>
            <a:r>
              <a:rPr lang="en-US" sz="2200" i="1" dirty="0" smtClean="0">
                <a:solidFill>
                  <a:schemeClr val="tx2"/>
                </a:solidFill>
              </a:rPr>
              <a:t>“</a:t>
            </a:r>
            <a:r>
              <a:rPr lang="en-US" sz="2200" i="1" dirty="0">
                <a:solidFill>
                  <a:schemeClr val="tx2"/>
                </a:solidFill>
              </a:rPr>
              <a:t>D</a:t>
            </a:r>
            <a:r>
              <a:rPr lang="en-US" sz="2200" i="1" dirty="0" smtClean="0">
                <a:solidFill>
                  <a:schemeClr val="tx2"/>
                </a:solidFill>
              </a:rPr>
              <a:t>ead-end</a:t>
            </a:r>
            <a:r>
              <a:rPr lang="en-US" sz="2200" i="1" dirty="0">
                <a:solidFill>
                  <a:schemeClr val="tx2"/>
                </a:solidFill>
              </a:rPr>
              <a:t>” </a:t>
            </a:r>
          </a:p>
          <a:p>
            <a:pPr algn="ctr"/>
            <a:r>
              <a:rPr lang="en-US" sz="2200" i="1" dirty="0">
                <a:solidFill>
                  <a:schemeClr val="tx2"/>
                </a:solidFill>
              </a:rPr>
              <a:t>hosts </a:t>
            </a:r>
          </a:p>
        </p:txBody>
      </p:sp>
      <p:sp>
        <p:nvSpPr>
          <p:cNvPr id="7" name="Curved Right Arrow 6"/>
          <p:cNvSpPr/>
          <p:nvPr/>
        </p:nvSpPr>
        <p:spPr>
          <a:xfrm rot="2289051">
            <a:off x="606149" y="1865176"/>
            <a:ext cx="516972" cy="115442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Left Arrow 9"/>
          <p:cNvSpPr/>
          <p:nvPr/>
        </p:nvSpPr>
        <p:spPr>
          <a:xfrm rot="11096557">
            <a:off x="3935751" y="1618509"/>
            <a:ext cx="612892" cy="117667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urved Right Arrow 21"/>
          <p:cNvSpPr/>
          <p:nvPr/>
        </p:nvSpPr>
        <p:spPr>
          <a:xfrm rot="20228889">
            <a:off x="661073" y="4398479"/>
            <a:ext cx="516972" cy="115442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urved Right Arrow 22"/>
          <p:cNvSpPr/>
          <p:nvPr/>
        </p:nvSpPr>
        <p:spPr>
          <a:xfrm rot="12696254">
            <a:off x="3388352" y="4393252"/>
            <a:ext cx="516972" cy="115442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urved Right Arrow 23"/>
          <p:cNvSpPr/>
          <p:nvPr/>
        </p:nvSpPr>
        <p:spPr>
          <a:xfrm rot="8746385">
            <a:off x="3327901" y="1798028"/>
            <a:ext cx="516972" cy="115442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ight Arrow 10"/>
          <p:cNvSpPr/>
          <p:nvPr/>
        </p:nvSpPr>
        <p:spPr>
          <a:xfrm>
            <a:off x="6260592" y="1825991"/>
            <a:ext cx="978408" cy="2314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2788404">
            <a:off x="5801104" y="2968952"/>
            <a:ext cx="1546211" cy="2177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 y="6019800"/>
            <a:ext cx="1828800" cy="682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62684" y="3713315"/>
            <a:ext cx="2751389" cy="1831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4800" y="3217004"/>
            <a:ext cx="1453630" cy="992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91222" y="3217004"/>
            <a:ext cx="1450975"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42229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1735</TotalTime>
  <Words>1890</Words>
  <Application>Microsoft Office PowerPoint</Application>
  <PresentationFormat>On-screen Show (4:3)</PresentationFormat>
  <Paragraphs>187</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Waveform</vt:lpstr>
      <vt:lpstr>Fight the Bite!</vt:lpstr>
      <vt:lpstr>…Mosquitoes?</vt:lpstr>
      <vt:lpstr>What do mosquitoes look like?</vt:lpstr>
      <vt:lpstr>Mosquito Life Cycle</vt:lpstr>
      <vt:lpstr>Where do mosquitoes live?</vt:lpstr>
      <vt:lpstr>Other Mosquito Habitats</vt:lpstr>
      <vt:lpstr>Mosquitoes and People</vt:lpstr>
      <vt:lpstr>Can mosquitoes carry diseases?</vt:lpstr>
      <vt:lpstr>EEE and WNV Transmission Cycle</vt:lpstr>
      <vt:lpstr>What can happen if a disease-carrying mosquito bites me?</vt:lpstr>
      <vt:lpstr>How can I protect myself?</vt:lpstr>
      <vt:lpstr>Make Your Yard Safer</vt:lpstr>
      <vt:lpstr>PowerPoint Presentation</vt:lpstr>
      <vt:lpstr>For More Information</vt:lpstr>
    </vt:vector>
  </TitlesOfParts>
  <Company>State of Maine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Mosquitoes in Maine</dc:title>
  <dc:creator>Robinson, Sara</dc:creator>
  <cp:lastModifiedBy>Davis, Trevey</cp:lastModifiedBy>
  <cp:revision>139</cp:revision>
  <dcterms:created xsi:type="dcterms:W3CDTF">2014-03-14T15:47:27Z</dcterms:created>
  <dcterms:modified xsi:type="dcterms:W3CDTF">2015-04-23T17:56:23Z</dcterms:modified>
</cp:coreProperties>
</file>