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
  </p:notesMasterIdLst>
  <p:sldIdLst>
    <p:sldId id="256" r:id="rId2"/>
  </p:sldIdLst>
  <p:sldSz cx="43891200" cy="32918400"/>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99FF"/>
    <a:srgbClr val="333399"/>
    <a:srgbClr val="FFBF0B"/>
    <a:srgbClr val="FF3300"/>
    <a:srgbClr val="FF0000"/>
    <a:srgbClr val="9F9FC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33" d="100"/>
          <a:sy n="33" d="100"/>
        </p:scale>
        <p:origin x="2610" y="2658"/>
      </p:cViewPr>
      <p:guideLst>
        <p:guide orient="horz" pos="11088"/>
        <p:guide pos="134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2928"/>
        <p:guide pos="2159"/>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1"/>
            <a:ext cx="2956509" cy="460028"/>
          </a:xfrm>
          <a:prstGeom prst="rect">
            <a:avLst/>
          </a:prstGeom>
          <a:noFill/>
          <a:ln w="9525">
            <a:noFill/>
            <a:miter lim="800000"/>
            <a:headEnd/>
            <a:tailEnd/>
          </a:ln>
          <a:effectLst/>
        </p:spPr>
        <p:txBody>
          <a:bodyPr vert="horz" wrap="square" lIns="92567" tIns="46283" rIns="92567" bIns="46283" numCol="1" anchor="t" anchorCtr="0" compatLnSpc="1">
            <a:prstTxWarp prst="textNoShape">
              <a:avLst/>
            </a:prstTxWarp>
          </a:bodyPr>
          <a:lstStyle>
            <a:lvl1pPr eaLnBrk="0" hangingPunct="0">
              <a:defRPr sz="1200">
                <a:effectLst/>
              </a:defRPr>
            </a:lvl1pPr>
          </a:lstStyle>
          <a:p>
            <a:pPr>
              <a:defRPr/>
            </a:pPr>
            <a:endParaRPr lang="en-US" dirty="0"/>
          </a:p>
        </p:txBody>
      </p:sp>
      <p:sp>
        <p:nvSpPr>
          <p:cNvPr id="4099" name="Rectangle 3"/>
          <p:cNvSpPr>
            <a:spLocks noGrp="1" noChangeArrowheads="1"/>
          </p:cNvSpPr>
          <p:nvPr>
            <p:ph type="dt" idx="1"/>
          </p:nvPr>
        </p:nvSpPr>
        <p:spPr bwMode="auto">
          <a:xfrm>
            <a:off x="3890146" y="1"/>
            <a:ext cx="2956509" cy="460028"/>
          </a:xfrm>
          <a:prstGeom prst="rect">
            <a:avLst/>
          </a:prstGeom>
          <a:noFill/>
          <a:ln w="9525">
            <a:noFill/>
            <a:miter lim="800000"/>
            <a:headEnd/>
            <a:tailEnd/>
          </a:ln>
          <a:effectLst/>
        </p:spPr>
        <p:txBody>
          <a:bodyPr vert="horz" wrap="square" lIns="92567" tIns="46283" rIns="92567" bIns="46283" numCol="1" anchor="t" anchorCtr="0" compatLnSpc="1">
            <a:prstTxWarp prst="textNoShape">
              <a:avLst/>
            </a:prstTxWarp>
          </a:bodyPr>
          <a:lstStyle>
            <a:lvl1pPr algn="r" eaLnBrk="0" hangingPunct="0">
              <a:defRPr sz="1200">
                <a:effectLst/>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073150" y="690563"/>
            <a:ext cx="4699000" cy="35258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3635" y="4446938"/>
            <a:ext cx="4979384" cy="4140252"/>
          </a:xfrm>
          <a:prstGeom prst="rect">
            <a:avLst/>
          </a:prstGeom>
          <a:noFill/>
          <a:ln w="9525">
            <a:noFill/>
            <a:miter lim="800000"/>
            <a:headEnd/>
            <a:tailEnd/>
          </a:ln>
          <a:effectLst/>
        </p:spPr>
        <p:txBody>
          <a:bodyPr vert="horz" wrap="square" lIns="92567" tIns="46283" rIns="92567" bIns="462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2" y="8817204"/>
            <a:ext cx="2956509" cy="460028"/>
          </a:xfrm>
          <a:prstGeom prst="rect">
            <a:avLst/>
          </a:prstGeom>
          <a:noFill/>
          <a:ln w="9525">
            <a:noFill/>
            <a:miter lim="800000"/>
            <a:headEnd/>
            <a:tailEnd/>
          </a:ln>
          <a:effectLst/>
        </p:spPr>
        <p:txBody>
          <a:bodyPr vert="horz" wrap="square" lIns="92567" tIns="46283" rIns="92567" bIns="46283" numCol="1" anchor="b" anchorCtr="0" compatLnSpc="1">
            <a:prstTxWarp prst="textNoShape">
              <a:avLst/>
            </a:prstTxWarp>
          </a:bodyPr>
          <a:lstStyle>
            <a:lvl1pPr eaLnBrk="0" hangingPunct="0">
              <a:defRPr sz="1200">
                <a:effectLst/>
              </a:defRPr>
            </a:lvl1pPr>
          </a:lstStyle>
          <a:p>
            <a:pPr>
              <a:defRPr/>
            </a:pPr>
            <a:endParaRPr lang="en-US" dirty="0"/>
          </a:p>
        </p:txBody>
      </p:sp>
      <p:sp>
        <p:nvSpPr>
          <p:cNvPr id="4103" name="Rectangle 7"/>
          <p:cNvSpPr>
            <a:spLocks noGrp="1" noChangeArrowheads="1"/>
          </p:cNvSpPr>
          <p:nvPr>
            <p:ph type="sldNum" sz="quarter" idx="5"/>
          </p:nvPr>
        </p:nvSpPr>
        <p:spPr bwMode="auto">
          <a:xfrm>
            <a:off x="3890146" y="8817204"/>
            <a:ext cx="2956509" cy="460028"/>
          </a:xfrm>
          <a:prstGeom prst="rect">
            <a:avLst/>
          </a:prstGeom>
          <a:noFill/>
          <a:ln w="9525">
            <a:noFill/>
            <a:miter lim="800000"/>
            <a:headEnd/>
            <a:tailEnd/>
          </a:ln>
          <a:effectLst/>
        </p:spPr>
        <p:txBody>
          <a:bodyPr vert="horz" wrap="square" lIns="92567" tIns="46283" rIns="92567" bIns="46283" numCol="1" anchor="b" anchorCtr="0" compatLnSpc="1">
            <a:prstTxWarp prst="textNoShape">
              <a:avLst/>
            </a:prstTxWarp>
          </a:bodyPr>
          <a:lstStyle>
            <a:lvl1pPr algn="r" eaLnBrk="0" hangingPunct="0">
              <a:defRPr sz="1200">
                <a:effectLst/>
              </a:defRPr>
            </a:lvl1pPr>
          </a:lstStyle>
          <a:p>
            <a:pPr>
              <a:defRPr/>
            </a:pPr>
            <a:fld id="{F07FA836-3025-44AC-869A-2D5C93D5F74A}" type="slidenum">
              <a:rPr lang="en-US"/>
              <a:pPr>
                <a:defRPr/>
              </a:pPr>
              <a:t>‹#›</a:t>
            </a:fld>
            <a:endParaRPr lang="en-US" dirty="0"/>
          </a:p>
        </p:txBody>
      </p:sp>
    </p:spTree>
    <p:extLst>
      <p:ext uri="{BB962C8B-B14F-4D97-AF65-F5344CB8AC3E}">
        <p14:creationId xmlns:p14="http://schemas.microsoft.com/office/powerpoint/2010/main" val="1706291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210" indent="0" algn="ctr">
              <a:buNone/>
              <a:defRPr>
                <a:solidFill>
                  <a:schemeClr val="tx1">
                    <a:tint val="75000"/>
                  </a:schemeClr>
                </a:solidFill>
              </a:defRPr>
            </a:lvl2pPr>
            <a:lvl3pPr marL="4388419" indent="0" algn="ctr">
              <a:buNone/>
              <a:defRPr>
                <a:solidFill>
                  <a:schemeClr val="tx1">
                    <a:tint val="75000"/>
                  </a:schemeClr>
                </a:solidFill>
              </a:defRPr>
            </a:lvl3pPr>
            <a:lvl4pPr marL="6582629" indent="0" algn="ctr">
              <a:buNone/>
              <a:defRPr>
                <a:solidFill>
                  <a:schemeClr val="tx1">
                    <a:tint val="75000"/>
                  </a:schemeClr>
                </a:solidFill>
              </a:defRPr>
            </a:lvl4pPr>
            <a:lvl5pPr marL="8776834" indent="0" algn="ctr">
              <a:buNone/>
              <a:defRPr>
                <a:solidFill>
                  <a:schemeClr val="tx1">
                    <a:tint val="75000"/>
                  </a:schemeClr>
                </a:solidFill>
              </a:defRPr>
            </a:lvl5pPr>
            <a:lvl6pPr marL="10971043" indent="0" algn="ctr">
              <a:buNone/>
              <a:defRPr>
                <a:solidFill>
                  <a:schemeClr val="tx1">
                    <a:tint val="75000"/>
                  </a:schemeClr>
                </a:solidFill>
              </a:defRPr>
            </a:lvl6pPr>
            <a:lvl7pPr marL="13165253" indent="0" algn="ctr">
              <a:buNone/>
              <a:defRPr>
                <a:solidFill>
                  <a:schemeClr val="tx1">
                    <a:tint val="75000"/>
                  </a:schemeClr>
                </a:solidFill>
              </a:defRPr>
            </a:lvl7pPr>
            <a:lvl8pPr marL="15359462" indent="0" algn="ctr">
              <a:buNone/>
              <a:defRPr>
                <a:solidFill>
                  <a:schemeClr val="tx1">
                    <a:tint val="75000"/>
                  </a:schemeClr>
                </a:solidFill>
              </a:defRPr>
            </a:lvl8pPr>
            <a:lvl9pPr marL="175536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DC4734-BEBD-4BE4-AAB7-8F94A3B6C3D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3E59F5A-E6EC-4191-964A-80A86D5A1CF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9"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7"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E1019E-E26D-4F12-B4BB-81E246E6374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842CF01-C864-48CC-A106-A6DDF4AA987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9"/>
            <a:ext cx="37307520" cy="7200898"/>
          </a:xfrm>
        </p:spPr>
        <p:txBody>
          <a:bodyPr anchor="b"/>
          <a:lstStyle>
            <a:lvl1pPr marL="0" indent="0">
              <a:buNone/>
              <a:defRPr sz="9600">
                <a:solidFill>
                  <a:schemeClr val="tx1">
                    <a:tint val="75000"/>
                  </a:schemeClr>
                </a:solidFill>
              </a:defRPr>
            </a:lvl1pPr>
            <a:lvl2pPr marL="2194210" indent="0">
              <a:buNone/>
              <a:defRPr sz="8600">
                <a:solidFill>
                  <a:schemeClr val="tx1">
                    <a:tint val="75000"/>
                  </a:schemeClr>
                </a:solidFill>
              </a:defRPr>
            </a:lvl2pPr>
            <a:lvl3pPr marL="4388419" indent="0">
              <a:buNone/>
              <a:defRPr sz="7700">
                <a:solidFill>
                  <a:schemeClr val="tx1">
                    <a:tint val="75000"/>
                  </a:schemeClr>
                </a:solidFill>
              </a:defRPr>
            </a:lvl3pPr>
            <a:lvl4pPr marL="6582629" indent="0">
              <a:buNone/>
              <a:defRPr sz="6700">
                <a:solidFill>
                  <a:schemeClr val="tx1">
                    <a:tint val="75000"/>
                  </a:schemeClr>
                </a:solidFill>
              </a:defRPr>
            </a:lvl4pPr>
            <a:lvl5pPr marL="8776834" indent="0">
              <a:buNone/>
              <a:defRPr sz="6700">
                <a:solidFill>
                  <a:schemeClr val="tx1">
                    <a:tint val="75000"/>
                  </a:schemeClr>
                </a:solidFill>
              </a:defRPr>
            </a:lvl5pPr>
            <a:lvl6pPr marL="10971043" indent="0">
              <a:buNone/>
              <a:defRPr sz="6700">
                <a:solidFill>
                  <a:schemeClr val="tx1">
                    <a:tint val="75000"/>
                  </a:schemeClr>
                </a:solidFill>
              </a:defRPr>
            </a:lvl6pPr>
            <a:lvl7pPr marL="13165253" indent="0">
              <a:buNone/>
              <a:defRPr sz="6700">
                <a:solidFill>
                  <a:schemeClr val="tx1">
                    <a:tint val="75000"/>
                  </a:schemeClr>
                </a:solidFill>
              </a:defRPr>
            </a:lvl7pPr>
            <a:lvl8pPr marL="15359462" indent="0">
              <a:buNone/>
              <a:defRPr sz="6700">
                <a:solidFill>
                  <a:schemeClr val="tx1">
                    <a:tint val="75000"/>
                  </a:schemeClr>
                </a:solidFill>
              </a:defRPr>
            </a:lvl8pPr>
            <a:lvl9pPr marL="17553672"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CD40EF-3BCF-4547-BE20-4B7BB99CF4A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7368041-5613-40BB-9BEB-F4AD9FEE1BC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4297834-D22B-46C3-B943-F307A89BD3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5D57F0C-2688-407C-ABC9-ED1226EAA54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97D29C6-1BE6-4B67-B49D-8F63AFA14A7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7"/>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6888487"/>
            <a:ext cx="14439902" cy="22517102"/>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2012AB0-6641-427A-8A35-A6C3419281C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210" indent="0">
              <a:buNone/>
              <a:defRPr sz="13400"/>
            </a:lvl2pPr>
            <a:lvl3pPr marL="4388419" indent="0">
              <a:buNone/>
              <a:defRPr sz="11500"/>
            </a:lvl3pPr>
            <a:lvl4pPr marL="6582629" indent="0">
              <a:buNone/>
              <a:defRPr sz="9600"/>
            </a:lvl4pPr>
            <a:lvl5pPr marL="8776834" indent="0">
              <a:buNone/>
              <a:defRPr sz="9600"/>
            </a:lvl5pPr>
            <a:lvl6pPr marL="10971043" indent="0">
              <a:buNone/>
              <a:defRPr sz="9600"/>
            </a:lvl6pPr>
            <a:lvl7pPr marL="13165253" indent="0">
              <a:buNone/>
              <a:defRPr sz="9600"/>
            </a:lvl7pPr>
            <a:lvl8pPr marL="15359462" indent="0">
              <a:buNone/>
              <a:defRPr sz="9600"/>
            </a:lvl8pPr>
            <a:lvl9pPr marL="17553672" indent="0">
              <a:buNone/>
              <a:defRPr sz="9600"/>
            </a:lvl9pPr>
          </a:lstStyle>
          <a:p>
            <a:pPr lvl="0"/>
            <a:endParaRPr lang="en-US" noProof="0"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17BD059-3382-4116-A600-3695A75895D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840" tIns="219422" rIns="438840" bIns="219422"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840" tIns="219422" rIns="438840" bIns="2194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840" tIns="219422" rIns="438840" bIns="219422" rtlCol="0" anchor="ctr"/>
          <a:lstStyle>
            <a:lvl1pPr algn="l" eaLnBrk="0" hangingPunct="0">
              <a:defRPr sz="5800">
                <a:solidFill>
                  <a:schemeClr val="tx1">
                    <a:tint val="75000"/>
                  </a:schemeClr>
                </a:solidFill>
                <a:effectLst>
                  <a:outerShdw blurRad="38100" dist="38100" dir="2700000" algn="tl">
                    <a:srgbClr val="000000">
                      <a:alpha val="43137"/>
                    </a:srgbClr>
                  </a:outerShdw>
                </a:effectLst>
              </a:defRPr>
            </a:lvl1pPr>
          </a:lstStyle>
          <a:p>
            <a:pPr>
              <a:defRPr/>
            </a:pPr>
            <a:endParaRPr lang="en-US" dirty="0"/>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840" tIns="219422" rIns="438840" bIns="219422" rtlCol="0" anchor="ctr"/>
          <a:lstStyle>
            <a:lvl1pPr algn="ctr" eaLnBrk="0" hangingPunct="0">
              <a:defRPr sz="5800">
                <a:solidFill>
                  <a:schemeClr val="tx1">
                    <a:tint val="75000"/>
                  </a:schemeClr>
                </a:solidFill>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840" tIns="219422" rIns="438840" bIns="219422" rtlCol="0" anchor="ctr"/>
          <a:lstStyle>
            <a:lvl1pPr algn="r" eaLnBrk="0" hangingPunct="0">
              <a:defRPr sz="5800" smtClean="0">
                <a:solidFill>
                  <a:schemeClr val="tx1">
                    <a:tint val="75000"/>
                  </a:schemeClr>
                </a:solidFill>
                <a:effectLst>
                  <a:outerShdw blurRad="38100" dist="38100" dir="2700000" algn="tl">
                    <a:srgbClr val="000000">
                      <a:alpha val="43137"/>
                    </a:srgbClr>
                  </a:outerShdw>
                </a:effectLst>
              </a:defRPr>
            </a:lvl1pPr>
          </a:lstStyle>
          <a:p>
            <a:pPr>
              <a:defRPr/>
            </a:pPr>
            <a:fld id="{528D3076-DBE5-4470-8B9C-A18C343D368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defTabSz="4387850" rtl="0" fontAlgn="base">
        <a:spcBef>
          <a:spcPct val="0"/>
        </a:spcBef>
        <a:spcAft>
          <a:spcPct val="0"/>
        </a:spcAft>
        <a:defRPr sz="21100" kern="1200">
          <a:solidFill>
            <a:schemeClr val="tx1"/>
          </a:solidFill>
          <a:latin typeface="+mj-lt"/>
          <a:ea typeface="+mj-ea"/>
          <a:cs typeface="+mj-cs"/>
        </a:defRPr>
      </a:lvl1pPr>
      <a:lvl2pPr algn="ctr" defTabSz="4387850" rtl="0" fontAlgn="base">
        <a:spcBef>
          <a:spcPct val="0"/>
        </a:spcBef>
        <a:spcAft>
          <a:spcPct val="0"/>
        </a:spcAft>
        <a:defRPr sz="21100">
          <a:solidFill>
            <a:schemeClr val="tx1"/>
          </a:solidFill>
          <a:latin typeface="Calibri" pitchFamily="34" charset="0"/>
        </a:defRPr>
      </a:lvl2pPr>
      <a:lvl3pPr algn="ctr" defTabSz="4387850" rtl="0" fontAlgn="base">
        <a:spcBef>
          <a:spcPct val="0"/>
        </a:spcBef>
        <a:spcAft>
          <a:spcPct val="0"/>
        </a:spcAft>
        <a:defRPr sz="21100">
          <a:solidFill>
            <a:schemeClr val="tx1"/>
          </a:solidFill>
          <a:latin typeface="Calibri" pitchFamily="34" charset="0"/>
        </a:defRPr>
      </a:lvl3pPr>
      <a:lvl4pPr algn="ctr" defTabSz="4387850" rtl="0" fontAlgn="base">
        <a:spcBef>
          <a:spcPct val="0"/>
        </a:spcBef>
        <a:spcAft>
          <a:spcPct val="0"/>
        </a:spcAft>
        <a:defRPr sz="21100">
          <a:solidFill>
            <a:schemeClr val="tx1"/>
          </a:solidFill>
          <a:latin typeface="Calibri" pitchFamily="34" charset="0"/>
        </a:defRPr>
      </a:lvl4pPr>
      <a:lvl5pPr algn="ctr" defTabSz="4387850" rtl="0" fontAlgn="base">
        <a:spcBef>
          <a:spcPct val="0"/>
        </a:spcBef>
        <a:spcAft>
          <a:spcPct val="0"/>
        </a:spcAft>
        <a:defRPr sz="21100">
          <a:solidFill>
            <a:schemeClr val="tx1"/>
          </a:solidFill>
          <a:latin typeface="Calibri" pitchFamily="34" charset="0"/>
        </a:defRPr>
      </a:lvl5pPr>
      <a:lvl6pPr marL="457200" algn="ctr" defTabSz="4387850" rtl="0" fontAlgn="base">
        <a:spcBef>
          <a:spcPct val="0"/>
        </a:spcBef>
        <a:spcAft>
          <a:spcPct val="0"/>
        </a:spcAft>
        <a:defRPr sz="21100">
          <a:solidFill>
            <a:schemeClr val="tx1"/>
          </a:solidFill>
          <a:latin typeface="Calibri" pitchFamily="34" charset="0"/>
        </a:defRPr>
      </a:lvl6pPr>
      <a:lvl7pPr marL="914400" algn="ctr" defTabSz="4387850" rtl="0" fontAlgn="base">
        <a:spcBef>
          <a:spcPct val="0"/>
        </a:spcBef>
        <a:spcAft>
          <a:spcPct val="0"/>
        </a:spcAft>
        <a:defRPr sz="21100">
          <a:solidFill>
            <a:schemeClr val="tx1"/>
          </a:solidFill>
          <a:latin typeface="Calibri" pitchFamily="34" charset="0"/>
        </a:defRPr>
      </a:lvl7pPr>
      <a:lvl8pPr marL="1371600" algn="ctr" defTabSz="4387850" rtl="0" fontAlgn="base">
        <a:spcBef>
          <a:spcPct val="0"/>
        </a:spcBef>
        <a:spcAft>
          <a:spcPct val="0"/>
        </a:spcAft>
        <a:defRPr sz="21100">
          <a:solidFill>
            <a:schemeClr val="tx1"/>
          </a:solidFill>
          <a:latin typeface="Calibri" pitchFamily="34" charset="0"/>
        </a:defRPr>
      </a:lvl8pPr>
      <a:lvl9pPr marL="1828800" algn="ctr" defTabSz="4387850" rtl="0" fontAlgn="base">
        <a:spcBef>
          <a:spcPct val="0"/>
        </a:spcBef>
        <a:spcAft>
          <a:spcPct val="0"/>
        </a:spcAft>
        <a:defRPr sz="21100">
          <a:solidFill>
            <a:schemeClr val="tx1"/>
          </a:solidFill>
          <a:latin typeface="Calibri" pitchFamily="34" charset="0"/>
        </a:defRPr>
      </a:lvl9pPr>
    </p:titleStyle>
    <p:bodyStyle>
      <a:lvl1pPr marL="1644650" indent="-1644650" algn="l" defTabSz="4387850" rtl="0" fontAlgn="base">
        <a:spcBef>
          <a:spcPct val="20000"/>
        </a:spcBef>
        <a:spcAft>
          <a:spcPct val="0"/>
        </a:spcAft>
        <a:buFont typeface="Arial" charset="0"/>
        <a:buChar char="•"/>
        <a:defRPr sz="15400" kern="1200">
          <a:solidFill>
            <a:schemeClr val="tx1"/>
          </a:solidFill>
          <a:latin typeface="+mn-lt"/>
          <a:ea typeface="+mn-ea"/>
          <a:cs typeface="+mn-cs"/>
        </a:defRPr>
      </a:lvl1pPr>
      <a:lvl2pPr marL="3565525" indent="-1370013" algn="l" defTabSz="4387850" rtl="0" fontAlgn="base">
        <a:spcBef>
          <a:spcPct val="20000"/>
        </a:spcBef>
        <a:spcAft>
          <a:spcPct val="0"/>
        </a:spcAft>
        <a:buFont typeface="Arial" charset="0"/>
        <a:buChar char="–"/>
        <a:defRPr sz="13400" kern="1200">
          <a:solidFill>
            <a:schemeClr val="tx1"/>
          </a:solidFill>
          <a:latin typeface="+mn-lt"/>
          <a:ea typeface="+mn-ea"/>
          <a:cs typeface="+mn-cs"/>
        </a:defRPr>
      </a:lvl2pPr>
      <a:lvl3pPr marL="5484813" indent="-1096963" algn="l" defTabSz="4387850" rtl="0" fontAlgn="base">
        <a:spcBef>
          <a:spcPct val="20000"/>
        </a:spcBef>
        <a:spcAft>
          <a:spcPct val="0"/>
        </a:spcAft>
        <a:buFont typeface="Arial" charset="0"/>
        <a:buChar char="•"/>
        <a:defRPr sz="11500" kern="1200">
          <a:solidFill>
            <a:schemeClr val="tx1"/>
          </a:solidFill>
          <a:latin typeface="+mn-lt"/>
          <a:ea typeface="+mn-ea"/>
          <a:cs typeface="+mn-cs"/>
        </a:defRPr>
      </a:lvl3pPr>
      <a:lvl4pPr marL="7678738" indent="-1096963" algn="l" defTabSz="4387850" rtl="0" fontAlgn="base">
        <a:spcBef>
          <a:spcPct val="20000"/>
        </a:spcBef>
        <a:spcAft>
          <a:spcPct val="0"/>
        </a:spcAft>
        <a:buFont typeface="Arial" charset="0"/>
        <a:buChar char="–"/>
        <a:defRPr sz="9600" kern="1200">
          <a:solidFill>
            <a:schemeClr val="tx1"/>
          </a:solidFill>
          <a:latin typeface="+mn-lt"/>
          <a:ea typeface="+mn-ea"/>
          <a:cs typeface="+mn-cs"/>
        </a:defRPr>
      </a:lvl4pPr>
      <a:lvl5pPr marL="9872663" indent="-1096963" algn="l" defTabSz="4387850" rtl="0" fontAlgn="base">
        <a:spcBef>
          <a:spcPct val="20000"/>
        </a:spcBef>
        <a:spcAft>
          <a:spcPct val="0"/>
        </a:spcAft>
        <a:buFont typeface="Arial" charset="0"/>
        <a:buChar char="»"/>
        <a:defRPr sz="9600" kern="1200">
          <a:solidFill>
            <a:schemeClr val="tx1"/>
          </a:solidFill>
          <a:latin typeface="+mn-lt"/>
          <a:ea typeface="+mn-ea"/>
          <a:cs typeface="+mn-cs"/>
        </a:defRPr>
      </a:lvl5pPr>
      <a:lvl6pPr marL="12068150"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2360"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6565"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0774"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419" rtl="0" eaLnBrk="1" latinLnBrk="0" hangingPunct="1">
        <a:defRPr sz="8600" kern="1200">
          <a:solidFill>
            <a:schemeClr val="tx1"/>
          </a:solidFill>
          <a:latin typeface="+mn-lt"/>
          <a:ea typeface="+mn-ea"/>
          <a:cs typeface="+mn-cs"/>
        </a:defRPr>
      </a:lvl1pPr>
      <a:lvl2pPr marL="2194210" algn="l" defTabSz="4388419" rtl="0" eaLnBrk="1" latinLnBrk="0" hangingPunct="1">
        <a:defRPr sz="8600" kern="1200">
          <a:solidFill>
            <a:schemeClr val="tx1"/>
          </a:solidFill>
          <a:latin typeface="+mn-lt"/>
          <a:ea typeface="+mn-ea"/>
          <a:cs typeface="+mn-cs"/>
        </a:defRPr>
      </a:lvl2pPr>
      <a:lvl3pPr marL="4388419" algn="l" defTabSz="4388419" rtl="0" eaLnBrk="1" latinLnBrk="0" hangingPunct="1">
        <a:defRPr sz="8600" kern="1200">
          <a:solidFill>
            <a:schemeClr val="tx1"/>
          </a:solidFill>
          <a:latin typeface="+mn-lt"/>
          <a:ea typeface="+mn-ea"/>
          <a:cs typeface="+mn-cs"/>
        </a:defRPr>
      </a:lvl3pPr>
      <a:lvl4pPr marL="6582629" algn="l" defTabSz="4388419" rtl="0" eaLnBrk="1" latinLnBrk="0" hangingPunct="1">
        <a:defRPr sz="8600" kern="1200">
          <a:solidFill>
            <a:schemeClr val="tx1"/>
          </a:solidFill>
          <a:latin typeface="+mn-lt"/>
          <a:ea typeface="+mn-ea"/>
          <a:cs typeface="+mn-cs"/>
        </a:defRPr>
      </a:lvl4pPr>
      <a:lvl5pPr marL="8776834" algn="l" defTabSz="4388419" rtl="0" eaLnBrk="1" latinLnBrk="0" hangingPunct="1">
        <a:defRPr sz="8600" kern="1200">
          <a:solidFill>
            <a:schemeClr val="tx1"/>
          </a:solidFill>
          <a:latin typeface="+mn-lt"/>
          <a:ea typeface="+mn-ea"/>
          <a:cs typeface="+mn-cs"/>
        </a:defRPr>
      </a:lvl5pPr>
      <a:lvl6pPr marL="10971043" algn="l" defTabSz="4388419" rtl="0" eaLnBrk="1" latinLnBrk="0" hangingPunct="1">
        <a:defRPr sz="8600" kern="1200">
          <a:solidFill>
            <a:schemeClr val="tx1"/>
          </a:solidFill>
          <a:latin typeface="+mn-lt"/>
          <a:ea typeface="+mn-ea"/>
          <a:cs typeface="+mn-cs"/>
        </a:defRPr>
      </a:lvl6pPr>
      <a:lvl7pPr marL="13165253" algn="l" defTabSz="4388419" rtl="0" eaLnBrk="1" latinLnBrk="0" hangingPunct="1">
        <a:defRPr sz="8600" kern="1200">
          <a:solidFill>
            <a:schemeClr val="tx1"/>
          </a:solidFill>
          <a:latin typeface="+mn-lt"/>
          <a:ea typeface="+mn-ea"/>
          <a:cs typeface="+mn-cs"/>
        </a:defRPr>
      </a:lvl7pPr>
      <a:lvl8pPr marL="15359462" algn="l" defTabSz="4388419" rtl="0" eaLnBrk="1" latinLnBrk="0" hangingPunct="1">
        <a:defRPr sz="8600" kern="1200">
          <a:solidFill>
            <a:schemeClr val="tx1"/>
          </a:solidFill>
          <a:latin typeface="+mn-lt"/>
          <a:ea typeface="+mn-ea"/>
          <a:cs typeface="+mn-cs"/>
        </a:defRPr>
      </a:lvl8pPr>
      <a:lvl9pPr marL="17553672" algn="l" defTabSz="4388419"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46"/>
          <p:cNvSpPr txBox="1">
            <a:spLocks noChangeArrowheads="1"/>
          </p:cNvSpPr>
          <p:nvPr/>
        </p:nvSpPr>
        <p:spPr bwMode="auto">
          <a:xfrm>
            <a:off x="914400" y="762000"/>
            <a:ext cx="34899600" cy="2831754"/>
          </a:xfrm>
          <a:prstGeom prst="rect">
            <a:avLst/>
          </a:prstGeom>
          <a:solidFill>
            <a:schemeClr val="accent1">
              <a:lumMod val="60000"/>
              <a:lumOff val="40000"/>
            </a:schemeClr>
          </a:solidFill>
          <a:ln w="9525">
            <a:solidFill>
              <a:schemeClr val="tx1"/>
            </a:solidFill>
            <a:miter lim="800000"/>
            <a:headEnd/>
            <a:tailEnd/>
          </a:ln>
        </p:spPr>
        <p:txBody>
          <a:bodyPr wrap="square" lIns="61170" tIns="30584" rIns="61170" bIns="30584">
            <a:spAutoFit/>
          </a:bodyPr>
          <a:lstStyle/>
          <a:p>
            <a:pPr algn="ctr" defTabSz="612775" eaLnBrk="0" hangingPunct="0"/>
            <a:r>
              <a:rPr lang="en-US" sz="8000" b="1" dirty="0" smtClean="0">
                <a:solidFill>
                  <a:schemeClr val="bg1"/>
                </a:solidFill>
                <a:latin typeface="Arial" charset="0"/>
              </a:rPr>
              <a:t>Invasive Group A Strep Infections Associated With Bath Salts Injection</a:t>
            </a:r>
          </a:p>
          <a:p>
            <a:pPr algn="ctr" defTabSz="612775" eaLnBrk="0" hangingPunct="0"/>
            <a:r>
              <a:rPr lang="en-US" sz="6000" b="1" dirty="0" smtClean="0">
                <a:solidFill>
                  <a:schemeClr val="bg1"/>
                </a:solidFill>
                <a:latin typeface="Arial" charset="0"/>
              </a:rPr>
              <a:t>Patty Carson, BA, SM (ASCP)</a:t>
            </a:r>
            <a:r>
              <a:rPr lang="en-US" sz="6000" b="1" baseline="30000" dirty="0" smtClean="0">
                <a:solidFill>
                  <a:schemeClr val="bg1"/>
                </a:solidFill>
                <a:latin typeface="Arial" charset="0"/>
              </a:rPr>
              <a:t>1,2 </a:t>
            </a:r>
            <a:r>
              <a:rPr lang="en-US" sz="6000" b="1" dirty="0" smtClean="0">
                <a:solidFill>
                  <a:schemeClr val="bg1"/>
                </a:solidFill>
                <a:latin typeface="Arial" charset="0"/>
              </a:rPr>
              <a:t> , Sara Robinson, MPH</a:t>
            </a:r>
            <a:r>
              <a:rPr lang="en-US" sz="6000" b="1" baseline="30000" dirty="0" smtClean="0">
                <a:solidFill>
                  <a:schemeClr val="bg1"/>
                </a:solidFill>
                <a:latin typeface="Arial" charset="0"/>
              </a:rPr>
              <a:t>1</a:t>
            </a:r>
            <a:r>
              <a:rPr lang="en-US" sz="6000" b="1" dirty="0" smtClean="0">
                <a:solidFill>
                  <a:schemeClr val="bg1"/>
                </a:solidFill>
                <a:latin typeface="Arial" charset="0"/>
              </a:rPr>
              <a:t>, Stephen Sears, MD, MPH</a:t>
            </a:r>
            <a:r>
              <a:rPr lang="en-US" sz="6000" b="1" baseline="30000" dirty="0" smtClean="0">
                <a:solidFill>
                  <a:schemeClr val="bg1"/>
                </a:solidFill>
                <a:latin typeface="Arial" charset="0"/>
              </a:rPr>
              <a:t>1</a:t>
            </a:r>
            <a:endParaRPr lang="en-US" sz="5400" b="1" baseline="30000" dirty="0">
              <a:solidFill>
                <a:schemeClr val="bg1"/>
              </a:solidFill>
              <a:latin typeface="Arial" charset="0"/>
            </a:endParaRPr>
          </a:p>
          <a:p>
            <a:pPr algn="ctr" defTabSz="612775" eaLnBrk="0" hangingPunct="0"/>
            <a:r>
              <a:rPr lang="en-US" sz="4000" b="1" i="1" baseline="30000" dirty="0" smtClean="0">
                <a:solidFill>
                  <a:schemeClr val="bg1"/>
                </a:solidFill>
                <a:latin typeface="Arial" charset="0"/>
              </a:rPr>
              <a:t>1</a:t>
            </a:r>
            <a:r>
              <a:rPr lang="en-US" sz="4000" b="1" i="1" dirty="0" smtClean="0">
                <a:solidFill>
                  <a:schemeClr val="bg1"/>
                </a:solidFill>
                <a:latin typeface="Arial" charset="0"/>
              </a:rPr>
              <a:t>Maine </a:t>
            </a:r>
            <a:r>
              <a:rPr lang="en-US" sz="4000" b="1" i="1" dirty="0">
                <a:solidFill>
                  <a:schemeClr val="bg1"/>
                </a:solidFill>
                <a:latin typeface="Arial" charset="0"/>
              </a:rPr>
              <a:t>Center for Disease Control and </a:t>
            </a:r>
            <a:r>
              <a:rPr lang="en-US" sz="4000" b="1" i="1" dirty="0" smtClean="0">
                <a:solidFill>
                  <a:schemeClr val="bg1"/>
                </a:solidFill>
                <a:latin typeface="Arial" charset="0"/>
              </a:rPr>
              <a:t>Prevention; </a:t>
            </a:r>
            <a:r>
              <a:rPr lang="en-US" sz="4000" b="1" i="1" baseline="30000" dirty="0" smtClean="0">
                <a:solidFill>
                  <a:schemeClr val="bg1"/>
                </a:solidFill>
                <a:latin typeface="Arial" charset="0"/>
              </a:rPr>
              <a:t>2</a:t>
            </a:r>
            <a:r>
              <a:rPr lang="en-US" sz="4000" b="1" i="1" dirty="0" smtClean="0">
                <a:solidFill>
                  <a:schemeClr val="bg1"/>
                </a:solidFill>
                <a:latin typeface="Arial" charset="0"/>
              </a:rPr>
              <a:t> University of Southern Maine</a:t>
            </a:r>
            <a:endParaRPr lang="en-US" sz="4000" b="1" i="1" dirty="0">
              <a:solidFill>
                <a:schemeClr val="bg1"/>
              </a:solidFill>
              <a:latin typeface="Arial" charset="0"/>
            </a:endParaRPr>
          </a:p>
        </p:txBody>
      </p:sp>
      <p:sp>
        <p:nvSpPr>
          <p:cNvPr id="14339" name="Text Box 147"/>
          <p:cNvSpPr txBox="1">
            <a:spLocks noChangeArrowheads="1"/>
          </p:cNvSpPr>
          <p:nvPr/>
        </p:nvSpPr>
        <p:spPr bwMode="auto">
          <a:xfrm>
            <a:off x="914400" y="7086600"/>
            <a:ext cx="11125200" cy="12514195"/>
          </a:xfrm>
          <a:prstGeom prst="rect">
            <a:avLst/>
          </a:prstGeom>
          <a:solidFill>
            <a:schemeClr val="bg1"/>
          </a:solidFill>
          <a:ln w="57150" cmpd="thinThick">
            <a:solidFill>
              <a:schemeClr val="tx1"/>
            </a:solidFill>
            <a:miter lim="800000"/>
            <a:headEnd/>
            <a:tailEnd/>
          </a:ln>
        </p:spPr>
        <p:txBody>
          <a:bodyPr lIns="228600" tIns="100584" rIns="228600" bIns="100584">
            <a:spAutoFit/>
          </a:bodyPr>
          <a:lstStyle/>
          <a:p>
            <a:r>
              <a:rPr lang="en-US" sz="3200" i="1" dirty="0" smtClean="0"/>
              <a:t>Streptococcus </a:t>
            </a:r>
            <a:r>
              <a:rPr lang="en-US" sz="3200" i="1" dirty="0"/>
              <a:t>pyogenes</a:t>
            </a:r>
            <a:r>
              <a:rPr lang="en-US" sz="3200" dirty="0"/>
              <a:t>, or Group A Strep (GAS), are common bacteria in the throat and on the skin. These bacteria can cause Strep throat or noninvasive skin infections such as impetigo and cellulitis, and can cause invasive disease such as bloodstream infections and necrotizing fasciitis</a:t>
            </a:r>
            <a:r>
              <a:rPr lang="en-US" sz="3200" dirty="0" smtClean="0"/>
              <a:t>. Invasive disease can be fatal.  </a:t>
            </a:r>
            <a:endParaRPr lang="en-US" sz="3200" dirty="0"/>
          </a:p>
          <a:p>
            <a:endParaRPr lang="en-US" sz="3200" dirty="0" smtClean="0"/>
          </a:p>
          <a:p>
            <a:r>
              <a:rPr lang="en-US" sz="3200" dirty="0" smtClean="0"/>
              <a:t>Streptococcal </a:t>
            </a:r>
            <a:r>
              <a:rPr lang="en-US" sz="3200" dirty="0"/>
              <a:t>toxic shock syndrome (STSS) </a:t>
            </a:r>
            <a:r>
              <a:rPr lang="en-US" sz="3200" dirty="0" smtClean="0"/>
              <a:t>can </a:t>
            </a:r>
            <a:r>
              <a:rPr lang="en-US" sz="3200" dirty="0"/>
              <a:t>be associated with invasive or noninvasive GAS infection. </a:t>
            </a:r>
            <a:r>
              <a:rPr lang="en-US" sz="3200" dirty="0" smtClean="0"/>
              <a:t> STSS can be diagnosed when a patient has GAS </a:t>
            </a:r>
            <a:r>
              <a:rPr lang="en-US" sz="3200" dirty="0"/>
              <a:t>infection</a:t>
            </a:r>
            <a:r>
              <a:rPr lang="en-US" sz="3200" dirty="0" smtClean="0"/>
              <a:t>, as well as hypotension and </a:t>
            </a:r>
            <a:r>
              <a:rPr lang="en-US" sz="3200" dirty="0"/>
              <a:t>at least two other clinical findings </a:t>
            </a:r>
            <a:r>
              <a:rPr lang="en-US" sz="3200" dirty="0" smtClean="0"/>
              <a:t>consistent with more serious organ involvement such as </a:t>
            </a:r>
            <a:r>
              <a:rPr lang="en-US" sz="3200" dirty="0"/>
              <a:t>renal impairment, coagulopathy, </a:t>
            </a:r>
            <a:r>
              <a:rPr lang="en-US" sz="3200" dirty="0" smtClean="0"/>
              <a:t>liver damage indicators, and tissue necrosis. </a:t>
            </a:r>
            <a:endParaRPr lang="en-US" sz="3200" dirty="0"/>
          </a:p>
          <a:p>
            <a:endParaRPr lang="en-US" sz="3200" dirty="0" smtClean="0"/>
          </a:p>
          <a:p>
            <a:r>
              <a:rPr lang="en-US" sz="3200" dirty="0" smtClean="0"/>
              <a:t>In </a:t>
            </a:r>
            <a:r>
              <a:rPr lang="en-US" sz="3200" dirty="0"/>
              <a:t>late 2012, </a:t>
            </a:r>
            <a:r>
              <a:rPr lang="en-US" sz="3200" dirty="0" smtClean="0"/>
              <a:t>four </a:t>
            </a:r>
            <a:r>
              <a:rPr lang="en-US" sz="3200" dirty="0"/>
              <a:t>cases of invasive GAS were reported to the Maine Center for Disease Control and Prevention (MECDC).  </a:t>
            </a:r>
            <a:r>
              <a:rPr lang="en-US" sz="3200" dirty="0" smtClean="0"/>
              <a:t>The cases were from Penobscot and Aroostook counties. These </a:t>
            </a:r>
            <a:r>
              <a:rPr lang="en-US" sz="3200" dirty="0"/>
              <a:t>four </a:t>
            </a:r>
            <a:r>
              <a:rPr lang="en-US" sz="3200" dirty="0" smtClean="0"/>
              <a:t>patients had prior history of illicit intravenous drug use (IDU) and were found to have injected “bath salts” in the days preceding </a:t>
            </a:r>
            <a:r>
              <a:rPr lang="en-US" sz="3200" dirty="0"/>
              <a:t>infection</a:t>
            </a:r>
            <a:r>
              <a:rPr lang="en-US" sz="3200" dirty="0" smtClean="0"/>
              <a:t>.</a:t>
            </a:r>
          </a:p>
          <a:p>
            <a:endParaRPr lang="en-US" sz="3200" dirty="0"/>
          </a:p>
          <a:p>
            <a:r>
              <a:rPr lang="en-US" sz="3200" dirty="0" smtClean="0"/>
              <a:t>New designer drugs which are synthesized cathinone,</a:t>
            </a:r>
            <a:r>
              <a:rPr lang="en-US" sz="3200" dirty="0"/>
              <a:t> </a:t>
            </a:r>
            <a:r>
              <a:rPr lang="en-US" sz="3200" dirty="0" smtClean="0"/>
              <a:t>a central </a:t>
            </a:r>
            <a:r>
              <a:rPr lang="en-US" sz="3200" dirty="0"/>
              <a:t>nervous system </a:t>
            </a:r>
            <a:r>
              <a:rPr lang="en-US" sz="3200" dirty="0" smtClean="0"/>
              <a:t>stimulant, have emerged in recent years and are being marketed as bath salts. As drugs of abuse, these preparations can be ingested orally, inhaled, or smoked; greater health risks are associated with snorting or injecting them. </a:t>
            </a:r>
          </a:p>
        </p:txBody>
      </p:sp>
      <p:sp>
        <p:nvSpPr>
          <p:cNvPr id="14340" name="Text Box 148"/>
          <p:cNvSpPr txBox="1">
            <a:spLocks noChangeArrowheads="1"/>
          </p:cNvSpPr>
          <p:nvPr/>
        </p:nvSpPr>
        <p:spPr bwMode="auto">
          <a:xfrm>
            <a:off x="19865975" y="4710113"/>
            <a:ext cx="431800" cy="1084262"/>
          </a:xfrm>
          <a:prstGeom prst="rect">
            <a:avLst/>
          </a:prstGeom>
          <a:noFill/>
          <a:ln w="9525">
            <a:noFill/>
            <a:miter lim="800000"/>
            <a:headEnd/>
            <a:tailEnd/>
          </a:ln>
        </p:spPr>
        <p:txBody>
          <a:bodyPr wrap="none" lIns="215405" tIns="107703" rIns="215405" bIns="107703">
            <a:spAutoFit/>
          </a:bodyPr>
          <a:lstStyle/>
          <a:p>
            <a:pPr defTabSz="2154238" eaLnBrk="0" hangingPunct="0"/>
            <a:endParaRPr lang="en-US" sz="5700" dirty="0"/>
          </a:p>
        </p:txBody>
      </p:sp>
      <p:sp>
        <p:nvSpPr>
          <p:cNvPr id="14341" name="Text Box 150"/>
          <p:cNvSpPr txBox="1">
            <a:spLocks noChangeArrowheads="1"/>
          </p:cNvSpPr>
          <p:nvPr/>
        </p:nvSpPr>
        <p:spPr bwMode="auto">
          <a:xfrm>
            <a:off x="37472937" y="7911565"/>
            <a:ext cx="4970463" cy="3157788"/>
          </a:xfrm>
          <a:prstGeom prst="rect">
            <a:avLst/>
          </a:prstGeom>
          <a:solidFill>
            <a:schemeClr val="bg1"/>
          </a:solidFill>
          <a:ln w="57150" cmpd="thinThick">
            <a:solidFill>
              <a:schemeClr val="tx1"/>
            </a:solidFill>
            <a:miter lim="800000"/>
            <a:headEnd/>
            <a:tailEnd/>
          </a:ln>
        </p:spPr>
        <p:txBody>
          <a:bodyPr wrap="square" lIns="228600" tIns="100584" rIns="228600" bIns="100584">
            <a:spAutoFit/>
          </a:bodyPr>
          <a:lstStyle/>
          <a:p>
            <a:pPr algn="ctr"/>
            <a:r>
              <a:rPr lang="en-US" sz="3200" b="1" dirty="0"/>
              <a:t>Invasive GAS and STSS cases by county – </a:t>
            </a:r>
            <a:r>
              <a:rPr lang="en-US" sz="3200" b="1" dirty="0" smtClean="0"/>
              <a:t>Maine, 2012* </a:t>
            </a:r>
          </a:p>
          <a:p>
            <a:pPr algn="ctr"/>
            <a:endParaRPr lang="en-US" sz="3200" b="1" dirty="0" smtClean="0"/>
          </a:p>
          <a:p>
            <a:pPr algn="ctr"/>
            <a:r>
              <a:rPr lang="en-US" sz="3200" b="1" dirty="0" smtClean="0"/>
              <a:t>*Cases can be counted as both STSS and GAS</a:t>
            </a:r>
            <a:endParaRPr lang="en-US" sz="3200" dirty="0"/>
          </a:p>
        </p:txBody>
      </p:sp>
      <p:sp>
        <p:nvSpPr>
          <p:cNvPr id="14342" name="Text Box 151"/>
          <p:cNvSpPr txBox="1">
            <a:spLocks noChangeArrowheads="1"/>
          </p:cNvSpPr>
          <p:nvPr/>
        </p:nvSpPr>
        <p:spPr bwMode="auto">
          <a:xfrm>
            <a:off x="13487400" y="7086600"/>
            <a:ext cx="15773400" cy="9067098"/>
          </a:xfrm>
          <a:prstGeom prst="rect">
            <a:avLst/>
          </a:prstGeom>
          <a:solidFill>
            <a:schemeClr val="bg1"/>
          </a:solidFill>
          <a:ln w="57150" cmpd="thinThick">
            <a:solidFill>
              <a:schemeClr val="tx1"/>
            </a:solidFill>
            <a:miter lim="800000"/>
            <a:headEnd/>
            <a:tailEnd/>
          </a:ln>
        </p:spPr>
        <p:txBody>
          <a:bodyPr lIns="228600" tIns="100584" rIns="228600" bIns="100584">
            <a:spAutoFit/>
          </a:bodyPr>
          <a:lstStyle/>
          <a:p>
            <a:pPr marL="457200" indent="-457200">
              <a:buFont typeface="Arial" panose="020B0604020202020204" pitchFamily="34" charset="0"/>
              <a:buChar char="•"/>
            </a:pPr>
            <a:r>
              <a:rPr lang="en-US" sz="3200" dirty="0" smtClean="0"/>
              <a:t>The four </a:t>
            </a:r>
            <a:r>
              <a:rPr lang="en-US" sz="3200" dirty="0"/>
              <a:t>case patients </a:t>
            </a:r>
            <a:r>
              <a:rPr lang="en-US" sz="3200" dirty="0" smtClean="0"/>
              <a:t>were hospitalized. </a:t>
            </a:r>
            <a:r>
              <a:rPr lang="en-US" sz="3200" dirty="0"/>
              <a:t>Blood cultures were obtained on all, and skin or soft tissue cultures were </a:t>
            </a:r>
            <a:r>
              <a:rPr lang="en-US" sz="3200" dirty="0" smtClean="0"/>
              <a:t>done on patients </a:t>
            </a:r>
            <a:r>
              <a:rPr lang="en-US" sz="3200" dirty="0"/>
              <a:t>with cellulitis or abscess. </a:t>
            </a:r>
            <a:endParaRPr lang="en-US" sz="3200" dirty="0" smtClean="0"/>
          </a:p>
          <a:p>
            <a:pPr marL="457200" indent="-457200">
              <a:buFont typeface="Arial" panose="020B0604020202020204" pitchFamily="34" charset="0"/>
              <a:buChar char="•"/>
            </a:pPr>
            <a:r>
              <a:rPr lang="en-US" sz="3200" dirty="0" smtClean="0"/>
              <a:t>All four </a:t>
            </a:r>
            <a:r>
              <a:rPr lang="en-US" sz="3200" dirty="0"/>
              <a:t>had the common risk factor of injection drug use and specifically, injection of bath salts. All admitted to this practice in the week prior to onset of infection. </a:t>
            </a:r>
          </a:p>
          <a:p>
            <a:pPr marL="457200" indent="-457200">
              <a:buFont typeface="Arial" panose="020B0604020202020204" pitchFamily="34" charset="0"/>
              <a:buChar char="•"/>
            </a:pPr>
            <a:r>
              <a:rPr lang="en-US" sz="3200" dirty="0" smtClean="0"/>
              <a:t>None of the four had history of recent surgery, hospital stay, or other invasive procedure. </a:t>
            </a:r>
          </a:p>
          <a:p>
            <a:pPr marL="457200" indent="-457200">
              <a:buFont typeface="Arial" panose="020B0604020202020204" pitchFamily="34" charset="0"/>
              <a:buChar char="•"/>
            </a:pPr>
            <a:r>
              <a:rPr lang="en-US" sz="3200" dirty="0" smtClean="0"/>
              <a:t>One of the four presented with abscess and necrotizing fasciitis; this patient required surgery and subsequent debridement to control the infection and prevent the need for amputation</a:t>
            </a:r>
            <a:r>
              <a:rPr lang="en-US" sz="3200" dirty="0"/>
              <a:t>. </a:t>
            </a:r>
            <a:endParaRPr lang="en-US" sz="3200" dirty="0" smtClean="0"/>
          </a:p>
          <a:p>
            <a:pPr marL="457200" indent="-457200">
              <a:buFont typeface="Arial" panose="020B0604020202020204" pitchFamily="34" charset="0"/>
              <a:buChar char="•"/>
            </a:pPr>
            <a:r>
              <a:rPr lang="en-US" sz="3200" dirty="0" smtClean="0"/>
              <a:t>Three of the cases had cellulitis. </a:t>
            </a:r>
          </a:p>
          <a:p>
            <a:pPr marL="457200" indent="-457200">
              <a:buFont typeface="Arial" panose="020B0604020202020204" pitchFamily="34" charset="0"/>
              <a:buChar char="•"/>
            </a:pPr>
            <a:r>
              <a:rPr lang="en-US" sz="3200" dirty="0" smtClean="0"/>
              <a:t>Three </a:t>
            </a:r>
            <a:r>
              <a:rPr lang="en-US" sz="3200" dirty="0"/>
              <a:t>of the patients were known to be positive for Hepatitis C</a:t>
            </a:r>
            <a:r>
              <a:rPr lang="en-US" sz="3200" dirty="0" smtClean="0"/>
              <a:t>.</a:t>
            </a:r>
          </a:p>
          <a:p>
            <a:pPr marL="457200" indent="-457200">
              <a:buFont typeface="Arial" panose="020B0604020202020204" pitchFamily="34" charset="0"/>
              <a:buChar char="•"/>
            </a:pPr>
            <a:r>
              <a:rPr lang="en-US" sz="3200" dirty="0" smtClean="0"/>
              <a:t>All </a:t>
            </a:r>
            <a:r>
              <a:rPr lang="en-US" sz="3200" dirty="0"/>
              <a:t>patients were treated successfully with antibiotics and discharged. </a:t>
            </a:r>
            <a:endParaRPr lang="en-US" sz="3200" dirty="0" smtClean="0"/>
          </a:p>
          <a:p>
            <a:endParaRPr lang="en-US" sz="3200" dirty="0" smtClean="0"/>
          </a:p>
          <a:p>
            <a:r>
              <a:rPr lang="en-US" sz="3200" dirty="0" smtClean="0"/>
              <a:t>MECDC </a:t>
            </a:r>
            <a:r>
              <a:rPr lang="en-US" sz="3200" dirty="0"/>
              <a:t>released a statewide health </a:t>
            </a:r>
            <a:r>
              <a:rPr lang="en-US" sz="3200" dirty="0" smtClean="0"/>
              <a:t>advisory on December 6, 2012 to </a:t>
            </a:r>
            <a:r>
              <a:rPr lang="en-US" sz="3200" dirty="0"/>
              <a:t>assist with case finding in other geographic locales. </a:t>
            </a:r>
            <a:r>
              <a:rPr lang="en-US" sz="3200" dirty="0" smtClean="0"/>
              <a:t>The </a:t>
            </a:r>
            <a:r>
              <a:rPr lang="en-US" sz="3200" dirty="0"/>
              <a:t>State Epidemiologist spoke with media outlets in order to inform the public. Targeted interventions included distributing educational materials to needle exchange programs and providing an in-service to employees of a needle exchange program. Clinical providers and substance abuse counselors received risk reduction messages via MECDC and Office of Substance Abuse</a:t>
            </a:r>
            <a:r>
              <a:rPr lang="en-US" sz="3200" dirty="0" smtClean="0"/>
              <a:t>.</a:t>
            </a:r>
            <a:endParaRPr lang="en-US" sz="3200" dirty="0"/>
          </a:p>
        </p:txBody>
      </p:sp>
      <p:sp>
        <p:nvSpPr>
          <p:cNvPr id="14343" name="Text Box 152"/>
          <p:cNvSpPr txBox="1">
            <a:spLocks noChangeArrowheads="1"/>
          </p:cNvSpPr>
          <p:nvPr/>
        </p:nvSpPr>
        <p:spPr bwMode="auto">
          <a:xfrm>
            <a:off x="30480000" y="25708926"/>
            <a:ext cx="12106275" cy="2665345"/>
          </a:xfrm>
          <a:prstGeom prst="rect">
            <a:avLst/>
          </a:prstGeom>
          <a:solidFill>
            <a:schemeClr val="bg1"/>
          </a:solidFill>
          <a:ln w="57150" cmpd="thinThick">
            <a:solidFill>
              <a:schemeClr val="tx1"/>
            </a:solidFill>
            <a:miter lim="800000"/>
            <a:headEnd/>
            <a:tailEnd/>
          </a:ln>
        </p:spPr>
        <p:txBody>
          <a:bodyPr wrap="square" lIns="228600" tIns="100584" rIns="228600" bIns="100584">
            <a:spAutoFit/>
          </a:bodyPr>
          <a:lstStyle/>
          <a:p>
            <a:pPr lvl="0"/>
            <a:r>
              <a:rPr lang="en-US" sz="3200" dirty="0"/>
              <a:t>Maine </a:t>
            </a:r>
            <a:r>
              <a:rPr lang="en-US" sz="3200" dirty="0" smtClean="0"/>
              <a:t>CDC:</a:t>
            </a:r>
            <a:r>
              <a:rPr lang="en-US" sz="3200" dirty="0" smtClean="0">
                <a:solidFill>
                  <a:schemeClr val="accent1">
                    <a:lumMod val="75000"/>
                  </a:schemeClr>
                </a:solidFill>
              </a:rPr>
              <a:t> </a:t>
            </a:r>
            <a:r>
              <a:rPr lang="en-US" sz="3200" dirty="0"/>
              <a:t>http://www.maine.gov/dhhs/mecdc/infectious-disease/epi/airborne/group-a.shtml</a:t>
            </a:r>
          </a:p>
          <a:p>
            <a:pPr lvl="0"/>
            <a:r>
              <a:rPr lang="en-US" sz="3200" dirty="0" smtClean="0"/>
              <a:t>Federal CDC: http</a:t>
            </a:r>
            <a:r>
              <a:rPr lang="en-US" sz="3200" dirty="0"/>
              <a:t>://</a:t>
            </a:r>
            <a:r>
              <a:rPr lang="en-US" sz="3200" dirty="0" smtClean="0"/>
              <a:t>www.cdc.gov/ncidod/dbmd/diseaseinfo</a:t>
            </a:r>
          </a:p>
          <a:p>
            <a:pPr lvl="0"/>
            <a:r>
              <a:rPr lang="en-US" sz="3200" dirty="0" smtClean="0"/>
              <a:t>/groupastreptococcal_g.htm</a:t>
            </a:r>
          </a:p>
          <a:p>
            <a:r>
              <a:rPr lang="en-US" sz="3200" smtClean="0"/>
              <a:t>National </a:t>
            </a:r>
            <a:r>
              <a:rPr lang="en-US" sz="3200" dirty="0" smtClean="0"/>
              <a:t>Institute on Drug Abuse: www.drugabuse.gov</a:t>
            </a:r>
            <a:endParaRPr lang="en-US" sz="3200" dirty="0"/>
          </a:p>
        </p:txBody>
      </p:sp>
      <p:sp>
        <p:nvSpPr>
          <p:cNvPr id="14344" name="Text Box 156"/>
          <p:cNvSpPr txBox="1">
            <a:spLocks noChangeArrowheads="1"/>
          </p:cNvSpPr>
          <p:nvPr/>
        </p:nvSpPr>
        <p:spPr bwMode="auto">
          <a:xfrm>
            <a:off x="30451425" y="16864715"/>
            <a:ext cx="12039600" cy="6604885"/>
          </a:xfrm>
          <a:prstGeom prst="rect">
            <a:avLst/>
          </a:prstGeom>
          <a:solidFill>
            <a:schemeClr val="bg1"/>
          </a:solidFill>
          <a:ln w="57150" cmpd="thinThick">
            <a:solidFill>
              <a:schemeClr val="tx1"/>
            </a:solidFill>
            <a:miter lim="800000"/>
            <a:headEnd/>
            <a:tailEnd/>
          </a:ln>
        </p:spPr>
        <p:txBody>
          <a:bodyPr lIns="228600" tIns="100584" rIns="228600" bIns="100584">
            <a:spAutoFit/>
          </a:bodyPr>
          <a:lstStyle/>
          <a:p>
            <a:r>
              <a:rPr lang="en-US" sz="3200" dirty="0"/>
              <a:t>The use of bath salts, and especially injection of these potent drugs, is relatively new to this region. This </a:t>
            </a:r>
            <a:r>
              <a:rPr lang="en-US" sz="3200" dirty="0" smtClean="0"/>
              <a:t>cluster </a:t>
            </a:r>
            <a:r>
              <a:rPr lang="en-US" sz="3200" dirty="0"/>
              <a:t>may represent only a small portion of actual cases in the community. Transmission of GAS among </a:t>
            </a:r>
            <a:r>
              <a:rPr lang="en-US" sz="3200" dirty="0" smtClean="0"/>
              <a:t>the IDU </a:t>
            </a:r>
            <a:r>
              <a:rPr lang="en-US" sz="3200" dirty="0"/>
              <a:t>population may be more </a:t>
            </a:r>
            <a:r>
              <a:rPr lang="en-US" sz="3200" dirty="0" smtClean="0"/>
              <a:t>extensive than </a:t>
            </a:r>
            <a:r>
              <a:rPr lang="en-US" sz="3200" dirty="0"/>
              <a:t>is known, due to the generally unclean practices of </a:t>
            </a:r>
            <a:r>
              <a:rPr lang="en-US" sz="3200" dirty="0" smtClean="0"/>
              <a:t>drug injection, </a:t>
            </a:r>
            <a:r>
              <a:rPr lang="en-US" sz="3200" dirty="0"/>
              <a:t>the associated secrecy, and reluctance to disclose illness.  </a:t>
            </a:r>
            <a:endParaRPr lang="en-US" sz="3200" dirty="0" smtClean="0"/>
          </a:p>
          <a:p>
            <a:endParaRPr lang="en-US" sz="3200" dirty="0" smtClean="0"/>
          </a:p>
          <a:p>
            <a:r>
              <a:rPr lang="en-US" sz="3200" dirty="0" smtClean="0"/>
              <a:t>The </a:t>
            </a:r>
            <a:r>
              <a:rPr lang="en-US" sz="3200" dirty="0"/>
              <a:t>cases were not closely linked by </a:t>
            </a:r>
            <a:r>
              <a:rPr lang="en-US" sz="3200" dirty="0" smtClean="0"/>
              <a:t>residence, but </a:t>
            </a:r>
            <a:r>
              <a:rPr lang="en-US" sz="3200" dirty="0"/>
              <a:t>drug distribution is known to occur extensively between the counties of residence.  </a:t>
            </a:r>
          </a:p>
          <a:p>
            <a:endParaRPr lang="en-US" sz="3200" dirty="0" smtClean="0"/>
          </a:p>
          <a:p>
            <a:r>
              <a:rPr lang="en-US" sz="3200" dirty="0" smtClean="0"/>
              <a:t>Partnership with mental health and substance abuse programs and detailed </a:t>
            </a:r>
            <a:r>
              <a:rPr lang="en-US" sz="3200" dirty="0"/>
              <a:t>investigations </a:t>
            </a:r>
            <a:r>
              <a:rPr lang="en-US" sz="3200" dirty="0" smtClean="0"/>
              <a:t>and epidemiologic studies will </a:t>
            </a:r>
            <a:r>
              <a:rPr lang="en-US" sz="3200" dirty="0"/>
              <a:t>help us understand </a:t>
            </a:r>
            <a:r>
              <a:rPr lang="en-US" sz="3200" dirty="0" smtClean="0"/>
              <a:t>different risk </a:t>
            </a:r>
            <a:r>
              <a:rPr lang="en-US" sz="3200" dirty="0"/>
              <a:t>factors for infection and prevent further harm</a:t>
            </a:r>
            <a:r>
              <a:rPr lang="en-US" sz="3200" dirty="0" smtClean="0"/>
              <a:t>.   </a:t>
            </a:r>
          </a:p>
        </p:txBody>
      </p:sp>
      <p:sp>
        <p:nvSpPr>
          <p:cNvPr id="14345" name="Text Box 161"/>
          <p:cNvSpPr txBox="1">
            <a:spLocks noChangeArrowheads="1"/>
          </p:cNvSpPr>
          <p:nvPr/>
        </p:nvSpPr>
        <p:spPr bwMode="auto">
          <a:xfrm>
            <a:off x="809623" y="25071829"/>
            <a:ext cx="11125200" cy="6604885"/>
          </a:xfrm>
          <a:prstGeom prst="rect">
            <a:avLst/>
          </a:prstGeom>
          <a:solidFill>
            <a:schemeClr val="bg1"/>
          </a:solidFill>
          <a:ln w="57150" cmpd="thinThick">
            <a:solidFill>
              <a:schemeClr val="tx1"/>
            </a:solidFill>
            <a:miter lim="800000"/>
            <a:headEnd/>
            <a:tailEnd/>
          </a:ln>
        </p:spPr>
        <p:txBody>
          <a:bodyPr lIns="228600" tIns="100584" rIns="228600" bIns="100584">
            <a:spAutoFit/>
          </a:bodyPr>
          <a:lstStyle/>
          <a:p>
            <a:pPr marL="457200" indent="-457200">
              <a:buFont typeface="Arial" panose="020B0604020202020204" pitchFamily="34" charset="0"/>
              <a:buChar char="•"/>
            </a:pPr>
            <a:r>
              <a:rPr lang="en-US" sz="3200" dirty="0"/>
              <a:t>MECDC </a:t>
            </a:r>
            <a:r>
              <a:rPr lang="en-US" sz="3200" dirty="0" smtClean="0"/>
              <a:t>investigated </a:t>
            </a:r>
            <a:r>
              <a:rPr lang="en-US" sz="3200" dirty="0"/>
              <a:t>all reported cases of invasive GAS and </a:t>
            </a:r>
            <a:r>
              <a:rPr lang="en-US" sz="3200" dirty="0" smtClean="0"/>
              <a:t>STSS using a case definition as reference and standardized case report form for data collection. </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Field epidemiologists (FE) </a:t>
            </a:r>
            <a:r>
              <a:rPr lang="en-US" sz="3200" dirty="0"/>
              <a:t>obtained </a:t>
            </a:r>
            <a:r>
              <a:rPr lang="en-US" sz="3200" dirty="0" smtClean="0"/>
              <a:t>and reviewed medical </a:t>
            </a:r>
            <a:r>
              <a:rPr lang="en-US" sz="3200" dirty="0"/>
              <a:t>records on the four case </a:t>
            </a:r>
            <a:r>
              <a:rPr lang="en-US" sz="3200" dirty="0" smtClean="0"/>
              <a:t>patients. </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Data on patient clinical history, underlying illnesses, and risk factors for infection was collected. </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Patient interviews </a:t>
            </a:r>
            <a:r>
              <a:rPr lang="en-US" sz="3200" dirty="0"/>
              <a:t>were </a:t>
            </a:r>
            <a:r>
              <a:rPr lang="en-US" sz="3200" dirty="0" smtClean="0"/>
              <a:t>completed by FE; hospitalized patients were interviewed in person, and outpatients were interviewed by telephone.  </a:t>
            </a:r>
          </a:p>
        </p:txBody>
      </p:sp>
      <p:sp>
        <p:nvSpPr>
          <p:cNvPr id="14346" name="Text Box 162"/>
          <p:cNvSpPr txBox="1">
            <a:spLocks noChangeArrowheads="1"/>
          </p:cNvSpPr>
          <p:nvPr/>
        </p:nvSpPr>
        <p:spPr bwMode="auto">
          <a:xfrm>
            <a:off x="955675" y="5029200"/>
            <a:ext cx="11007725" cy="833437"/>
          </a:xfrm>
          <a:prstGeom prst="rect">
            <a:avLst/>
          </a:prstGeom>
          <a:solidFill>
            <a:schemeClr val="accent1">
              <a:lumMod val="60000"/>
              <a:lumOff val="40000"/>
            </a:schemeClr>
          </a:solidFill>
          <a:ln w="9525">
            <a:solidFill>
              <a:schemeClr val="tx1"/>
            </a:solidFill>
            <a:miter lim="800000"/>
            <a:headEnd/>
            <a:tailEnd/>
          </a:ln>
        </p:spPr>
        <p:txBody>
          <a:bodyPr>
            <a:spAutoFit/>
          </a:bodyPr>
          <a:lstStyle/>
          <a:p>
            <a:pPr algn="ctr" eaLnBrk="0" hangingPunct="0"/>
            <a:r>
              <a:rPr lang="en-US" sz="4800" b="1" dirty="0">
                <a:solidFill>
                  <a:schemeClr val="bg1"/>
                </a:solidFill>
              </a:rPr>
              <a:t>BACKGROUND</a:t>
            </a:r>
            <a:endParaRPr lang="en-US" sz="3600" b="1" dirty="0">
              <a:solidFill>
                <a:schemeClr val="bg1"/>
              </a:solidFill>
            </a:endParaRPr>
          </a:p>
        </p:txBody>
      </p:sp>
      <p:sp>
        <p:nvSpPr>
          <p:cNvPr id="14347" name="Text Box 163"/>
          <p:cNvSpPr txBox="1">
            <a:spLocks noChangeArrowheads="1"/>
          </p:cNvSpPr>
          <p:nvPr/>
        </p:nvSpPr>
        <p:spPr bwMode="auto">
          <a:xfrm>
            <a:off x="879475" y="23223110"/>
            <a:ext cx="11007725" cy="833438"/>
          </a:xfrm>
          <a:prstGeom prst="rect">
            <a:avLst/>
          </a:prstGeom>
          <a:solidFill>
            <a:schemeClr val="accent1">
              <a:lumMod val="60000"/>
              <a:lumOff val="40000"/>
            </a:schemeClr>
          </a:solidFill>
          <a:ln w="9525">
            <a:solidFill>
              <a:schemeClr val="tx1"/>
            </a:solidFill>
            <a:miter lim="800000"/>
            <a:headEnd/>
            <a:tailEnd/>
          </a:ln>
        </p:spPr>
        <p:txBody>
          <a:bodyPr>
            <a:spAutoFit/>
          </a:bodyPr>
          <a:lstStyle/>
          <a:p>
            <a:pPr algn="ctr" eaLnBrk="0" hangingPunct="0"/>
            <a:r>
              <a:rPr lang="en-US" sz="4800" b="1" dirty="0">
                <a:solidFill>
                  <a:schemeClr val="bg1"/>
                </a:solidFill>
              </a:rPr>
              <a:t>METHODS</a:t>
            </a:r>
            <a:endParaRPr lang="en-US" sz="3600" b="1" dirty="0">
              <a:solidFill>
                <a:schemeClr val="bg1"/>
              </a:solidFill>
            </a:endParaRPr>
          </a:p>
        </p:txBody>
      </p:sp>
      <p:sp>
        <p:nvSpPr>
          <p:cNvPr id="14348" name="Text Box 164"/>
          <p:cNvSpPr txBox="1">
            <a:spLocks noChangeArrowheads="1"/>
          </p:cNvSpPr>
          <p:nvPr/>
        </p:nvSpPr>
        <p:spPr bwMode="auto">
          <a:xfrm>
            <a:off x="13411200" y="5029200"/>
            <a:ext cx="15849600" cy="833438"/>
          </a:xfrm>
          <a:prstGeom prst="rect">
            <a:avLst/>
          </a:prstGeom>
          <a:solidFill>
            <a:schemeClr val="accent1">
              <a:lumMod val="60000"/>
              <a:lumOff val="40000"/>
            </a:schemeClr>
          </a:solidFill>
          <a:ln w="9525">
            <a:solidFill>
              <a:schemeClr val="tx1"/>
            </a:solidFill>
            <a:miter lim="800000"/>
            <a:headEnd/>
            <a:tailEnd/>
          </a:ln>
        </p:spPr>
        <p:txBody>
          <a:bodyPr>
            <a:spAutoFit/>
          </a:bodyPr>
          <a:lstStyle/>
          <a:p>
            <a:pPr algn="ctr" eaLnBrk="0" hangingPunct="0"/>
            <a:r>
              <a:rPr lang="en-US" sz="4800" b="1" dirty="0" smtClean="0">
                <a:solidFill>
                  <a:schemeClr val="bg1"/>
                </a:solidFill>
              </a:rPr>
              <a:t>RESULTS </a:t>
            </a:r>
            <a:endParaRPr lang="en-US" sz="3600" b="1" dirty="0">
              <a:solidFill>
                <a:schemeClr val="bg1"/>
              </a:solidFill>
            </a:endParaRPr>
          </a:p>
        </p:txBody>
      </p:sp>
      <p:sp>
        <p:nvSpPr>
          <p:cNvPr id="14350" name="Text Box 166"/>
          <p:cNvSpPr txBox="1">
            <a:spLocks noChangeArrowheads="1"/>
          </p:cNvSpPr>
          <p:nvPr/>
        </p:nvSpPr>
        <p:spPr bwMode="auto">
          <a:xfrm>
            <a:off x="30403800" y="15244763"/>
            <a:ext cx="12039600" cy="833437"/>
          </a:xfrm>
          <a:prstGeom prst="rect">
            <a:avLst/>
          </a:prstGeom>
          <a:solidFill>
            <a:schemeClr val="accent1">
              <a:lumMod val="60000"/>
              <a:lumOff val="40000"/>
            </a:schemeClr>
          </a:solidFill>
          <a:ln w="9525">
            <a:solidFill>
              <a:schemeClr val="tx1"/>
            </a:solidFill>
            <a:miter lim="800000"/>
            <a:headEnd/>
            <a:tailEnd/>
          </a:ln>
        </p:spPr>
        <p:txBody>
          <a:bodyPr>
            <a:spAutoFit/>
          </a:bodyPr>
          <a:lstStyle/>
          <a:p>
            <a:pPr algn="ctr" eaLnBrk="0" hangingPunct="0"/>
            <a:r>
              <a:rPr lang="en-US" sz="4800" b="1" dirty="0">
                <a:solidFill>
                  <a:schemeClr val="bg1"/>
                </a:solidFill>
              </a:rPr>
              <a:t>CONCLUSIONS</a:t>
            </a:r>
            <a:endParaRPr lang="en-US" sz="3600" b="1" dirty="0">
              <a:solidFill>
                <a:schemeClr val="bg1"/>
              </a:solidFill>
            </a:endParaRPr>
          </a:p>
        </p:txBody>
      </p:sp>
      <p:sp>
        <p:nvSpPr>
          <p:cNvPr id="14351" name="Text Box 167"/>
          <p:cNvSpPr txBox="1">
            <a:spLocks noChangeArrowheads="1"/>
          </p:cNvSpPr>
          <p:nvPr/>
        </p:nvSpPr>
        <p:spPr bwMode="auto">
          <a:xfrm>
            <a:off x="30480000" y="24240832"/>
            <a:ext cx="12039600" cy="830997"/>
          </a:xfrm>
          <a:prstGeom prst="rect">
            <a:avLst/>
          </a:prstGeom>
          <a:solidFill>
            <a:schemeClr val="accent1">
              <a:lumMod val="60000"/>
              <a:lumOff val="40000"/>
            </a:schemeClr>
          </a:solidFill>
          <a:ln w="9525">
            <a:solidFill>
              <a:schemeClr val="tx1"/>
            </a:solidFill>
            <a:miter lim="800000"/>
            <a:headEnd/>
            <a:tailEnd/>
          </a:ln>
        </p:spPr>
        <p:txBody>
          <a:bodyPr>
            <a:spAutoFit/>
          </a:bodyPr>
          <a:lstStyle/>
          <a:p>
            <a:pPr algn="ctr" eaLnBrk="0" hangingPunct="0"/>
            <a:r>
              <a:rPr lang="en-US" sz="4800" b="1" dirty="0" smtClean="0">
                <a:solidFill>
                  <a:schemeClr val="bg1"/>
                </a:solidFill>
              </a:rPr>
              <a:t>MORE INFORMATION</a:t>
            </a:r>
            <a:endParaRPr lang="en-US" sz="3600" b="1" dirty="0">
              <a:solidFill>
                <a:schemeClr val="bg1"/>
              </a:solidFill>
            </a:endParaRPr>
          </a:p>
        </p:txBody>
      </p:sp>
      <p:pic>
        <p:nvPicPr>
          <p:cNvPr id="14352" name="Picture 2"/>
          <p:cNvPicPr>
            <a:picLocks noChangeAspect="1" noChangeArrowheads="1"/>
          </p:cNvPicPr>
          <p:nvPr/>
        </p:nvPicPr>
        <p:blipFill>
          <a:blip r:embed="rId3" cstate="print"/>
          <a:srcRect/>
          <a:stretch>
            <a:fillRect/>
          </a:stretch>
        </p:blipFill>
        <p:spPr bwMode="auto">
          <a:xfrm>
            <a:off x="36271200" y="762000"/>
            <a:ext cx="6627813" cy="2819400"/>
          </a:xfrm>
          <a:prstGeom prst="rect">
            <a:avLst/>
          </a:prstGeom>
          <a:noFill/>
          <a:ln w="9525">
            <a:solidFill>
              <a:schemeClr val="tx1"/>
            </a:solidFill>
            <a:miter lim="800000"/>
            <a:headEnd/>
            <a:tailEnd/>
          </a:ln>
        </p:spPr>
      </p:pic>
      <p:sp>
        <p:nvSpPr>
          <p:cNvPr id="14353" name="Rectangle 3"/>
          <p:cNvSpPr>
            <a:spLocks noChangeArrowheads="1"/>
          </p:cNvSpPr>
          <p:nvPr/>
        </p:nvSpPr>
        <p:spPr bwMode="auto">
          <a:xfrm>
            <a:off x="0" y="44450"/>
            <a:ext cx="184150" cy="368300"/>
          </a:xfrm>
          <a:prstGeom prst="rect">
            <a:avLst/>
          </a:prstGeom>
          <a:noFill/>
          <a:ln w="9525">
            <a:noFill/>
            <a:miter lim="800000"/>
            <a:headEnd/>
            <a:tailEnd/>
          </a:ln>
        </p:spPr>
        <p:txBody>
          <a:bodyPr wrap="none" anchor="ctr">
            <a:spAutoFit/>
          </a:bodyPr>
          <a:lstStyle/>
          <a:p>
            <a:endParaRPr lang="en-US" sz="1800" dirty="0">
              <a:latin typeface="Arial" charset="0"/>
            </a:endParaRPr>
          </a:p>
        </p:txBody>
      </p:sp>
      <p:sp>
        <p:nvSpPr>
          <p:cNvPr id="20" name="Text Box 166"/>
          <p:cNvSpPr txBox="1">
            <a:spLocks noChangeArrowheads="1"/>
          </p:cNvSpPr>
          <p:nvPr/>
        </p:nvSpPr>
        <p:spPr bwMode="auto">
          <a:xfrm>
            <a:off x="30480000" y="29115603"/>
            <a:ext cx="12039600" cy="830997"/>
          </a:xfrm>
          <a:prstGeom prst="rect">
            <a:avLst/>
          </a:prstGeom>
          <a:solidFill>
            <a:schemeClr val="accent1">
              <a:lumMod val="60000"/>
              <a:lumOff val="40000"/>
            </a:schemeClr>
          </a:solidFill>
          <a:ln w="9525">
            <a:solidFill>
              <a:schemeClr val="tx1"/>
            </a:solidFill>
            <a:miter lim="800000"/>
            <a:headEnd/>
            <a:tailEnd/>
          </a:ln>
        </p:spPr>
        <p:txBody>
          <a:bodyPr>
            <a:spAutoFit/>
          </a:bodyPr>
          <a:lstStyle/>
          <a:p>
            <a:pPr algn="ctr" eaLnBrk="0" hangingPunct="0"/>
            <a:r>
              <a:rPr lang="en-US" sz="4800" b="1" dirty="0" smtClean="0">
                <a:solidFill>
                  <a:schemeClr val="bg1"/>
                </a:solidFill>
              </a:rPr>
              <a:t>ACKNOWLEDGEMENT</a:t>
            </a:r>
            <a:endParaRPr lang="en-US" sz="3600" b="1" dirty="0">
              <a:solidFill>
                <a:schemeClr val="bg1"/>
              </a:solidFill>
            </a:endParaRPr>
          </a:p>
        </p:txBody>
      </p:sp>
      <p:sp>
        <p:nvSpPr>
          <p:cNvPr id="21" name="Text Box 152"/>
          <p:cNvSpPr txBox="1">
            <a:spLocks noChangeArrowheads="1"/>
          </p:cNvSpPr>
          <p:nvPr/>
        </p:nvSpPr>
        <p:spPr bwMode="auto">
          <a:xfrm>
            <a:off x="30499050" y="30532839"/>
            <a:ext cx="12039600" cy="1188018"/>
          </a:xfrm>
          <a:prstGeom prst="rect">
            <a:avLst/>
          </a:prstGeom>
          <a:solidFill>
            <a:schemeClr val="bg1"/>
          </a:solidFill>
          <a:ln w="57150" cmpd="thinThick">
            <a:solidFill>
              <a:schemeClr val="tx1"/>
            </a:solidFill>
            <a:miter lim="800000"/>
            <a:headEnd/>
            <a:tailEnd/>
          </a:ln>
        </p:spPr>
        <p:txBody>
          <a:bodyPr lIns="228600" tIns="100584" rIns="228600" bIns="100584">
            <a:spAutoFit/>
          </a:bodyPr>
          <a:lstStyle/>
          <a:p>
            <a:pPr eaLnBrk="0" hangingPunct="0"/>
            <a:r>
              <a:rPr lang="en-US" sz="3200" dirty="0" smtClean="0"/>
              <a:t>The authors thank Vickie Rea, RN, MPH of  Maine Center for Disease Control and Prevention and the University of Southern Maine. </a:t>
            </a:r>
            <a:endParaRPr lang="en-US" sz="3200" dirty="0"/>
          </a:p>
        </p:txBody>
      </p:sp>
      <p:graphicFrame>
        <p:nvGraphicFramePr>
          <p:cNvPr id="6" name="Object 5"/>
          <p:cNvGraphicFramePr>
            <a:graphicFrameLocks noChangeAspect="1"/>
          </p:cNvGraphicFramePr>
          <p:nvPr>
            <p:extLst>
              <p:ext uri="{D42A27DB-BD31-4B8C-83A1-F6EECF244321}">
                <p14:modId xmlns:p14="http://schemas.microsoft.com/office/powerpoint/2010/main" val="635227090"/>
              </p:ext>
            </p:extLst>
          </p:nvPr>
        </p:nvGraphicFramePr>
        <p:xfrm>
          <a:off x="15365415" y="16864715"/>
          <a:ext cx="11914185" cy="14812000"/>
        </p:xfrm>
        <a:graphic>
          <a:graphicData uri="http://schemas.openxmlformats.org/presentationml/2006/ole">
            <mc:AlternateContent xmlns:mc="http://schemas.openxmlformats.org/markup-compatibility/2006">
              <mc:Choice xmlns:v="urn:schemas-microsoft-com:vml" Requires="v">
                <p:oleObj spid="_x0000_s1078" name="Document" r:id="rId5" imgW="6872357" imgH="8769602" progId="Word.Document.12">
                  <p:embed/>
                </p:oleObj>
              </mc:Choice>
              <mc:Fallback>
                <p:oleObj name="Document" r:id="rId5" imgW="6872357" imgH="8769602" progId="Word.Document.12">
                  <p:embed/>
                  <p:pic>
                    <p:nvPicPr>
                      <p:cNvPr id="0" name=""/>
                      <p:cNvPicPr/>
                      <p:nvPr/>
                    </p:nvPicPr>
                    <p:blipFill>
                      <a:blip r:embed="rId6"/>
                      <a:stretch>
                        <a:fillRect/>
                      </a:stretch>
                    </p:blipFill>
                    <p:spPr>
                      <a:xfrm>
                        <a:off x="15365415" y="16864715"/>
                        <a:ext cx="11914185" cy="14812000"/>
                      </a:xfrm>
                      <a:prstGeom prst="rect">
                        <a:avLst/>
                      </a:prstGeom>
                      <a:ln w="28575">
                        <a:solidFill>
                          <a:schemeClr val="tx1"/>
                        </a:solidFill>
                      </a:ln>
                    </p:spPr>
                  </p:pic>
                </p:oleObj>
              </mc:Fallback>
            </mc:AlternateContent>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828800" y="19985746"/>
            <a:ext cx="2721854" cy="2721854"/>
          </a:xfrm>
          <a:prstGeom prst="rect">
            <a:avLst/>
          </a:prstGeom>
        </p:spPr>
      </p:pic>
      <p:pic>
        <p:nvPicPr>
          <p:cNvPr id="25" name="Picture 24"/>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70475" y="5029200"/>
            <a:ext cx="6905626" cy="9790229"/>
          </a:xfrm>
          <a:prstGeom prst="rect">
            <a:avLst/>
          </a:prstGeom>
          <a:noFill/>
          <a:ln>
            <a:solidFill>
              <a:schemeClr val="tx1"/>
            </a:solidFill>
          </a:ln>
        </p:spPr>
      </p:pic>
      <p:sp>
        <p:nvSpPr>
          <p:cNvPr id="2" name="TextBox 1"/>
          <p:cNvSpPr txBox="1"/>
          <p:nvPr/>
        </p:nvSpPr>
        <p:spPr>
          <a:xfrm>
            <a:off x="5334000" y="21031200"/>
            <a:ext cx="6629400" cy="584775"/>
          </a:xfrm>
          <a:prstGeom prst="rect">
            <a:avLst/>
          </a:prstGeom>
          <a:solidFill>
            <a:schemeClr val="bg1"/>
          </a:solidFill>
          <a:ln>
            <a:solidFill>
              <a:schemeClr val="tx1"/>
            </a:solidFill>
          </a:ln>
        </p:spPr>
        <p:txBody>
          <a:bodyPr wrap="square" rtlCol="0">
            <a:spAutoFit/>
          </a:bodyPr>
          <a:lstStyle/>
          <a:p>
            <a:pPr algn="ctr"/>
            <a:r>
              <a:rPr lang="en-US" sz="3200" dirty="0" smtClean="0"/>
              <a:t>Group A beta hemolytic Streptococcus</a:t>
            </a:r>
            <a:endParaRPr lang="en-US" sz="3200" dirty="0"/>
          </a:p>
        </p:txBody>
      </p:sp>
    </p:spTree>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2088</TotalTime>
  <Words>770</Words>
  <Application>Microsoft Office PowerPoint</Application>
  <PresentationFormat>Custom</PresentationFormat>
  <Paragraphs>46</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Document</vt:lpstr>
      <vt:lpstr>PowerPoint Presentation</vt:lpstr>
    </vt:vector>
  </TitlesOfParts>
  <Company>State of Maine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Patty.Carson</dc:creator>
  <cp:keywords/>
  <dc:description/>
  <cp:lastModifiedBy>Robinson, Sara</cp:lastModifiedBy>
  <cp:revision>146</cp:revision>
  <cp:lastPrinted>2013-11-05T14:23:33Z</cp:lastPrinted>
  <dcterms:created xsi:type="dcterms:W3CDTF">2011-10-27T13:17:13Z</dcterms:created>
  <dcterms:modified xsi:type="dcterms:W3CDTF">2013-11-05T15:16:34Z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TC300007839990</vt:lpwstr>
  </property>
</Properties>
</file>