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sldIdLst>
    <p:sldId id="256" r:id="rId2"/>
  </p:sldIdLst>
  <p:sldSz cx="43891200" cy="32918400"/>
  <p:notesSz cx="6716713" cy="92392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000099"/>
    <a:srgbClr val="FFBF0B"/>
    <a:srgbClr val="FF3300"/>
    <a:srgbClr val="FF0000"/>
    <a:srgbClr val="9F9FC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50" d="100"/>
          <a:sy n="50" d="100"/>
        </p:scale>
        <p:origin x="6894" y="-78"/>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eaLnBrk="0" hangingPunct="0">
              <a:defRPr sz="1200">
                <a:effectLst/>
              </a:defRPr>
            </a:lvl1pPr>
          </a:lstStyle>
          <a:p>
            <a:pPr>
              <a:defRPr/>
            </a:pPr>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a:effectLst/>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016000" y="685800"/>
            <a:ext cx="4673600" cy="35052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eaLnBrk="0" hangingPunct="0">
              <a:defRPr sz="1200">
                <a:effectLst/>
              </a:defRPr>
            </a:lvl1pPr>
          </a:lstStyle>
          <a:p>
            <a:pPr>
              <a:defRPr/>
            </a:pPr>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a:effectLst/>
              </a:defRPr>
            </a:lvl1pPr>
          </a:lstStyle>
          <a:p>
            <a:pPr>
              <a:defRPr/>
            </a:pPr>
            <a:fld id="{F07FA836-3025-44AC-869A-2D5C93D5F7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DC4734-BEBD-4BE4-AAB7-8F94A3B6C3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59F5A-E6EC-4191-964A-80A86D5A1C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9"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7"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E1019E-E26D-4F12-B4BB-81E246E637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2CF01-C864-48CC-A106-A6DDF4AA98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D40EF-3BCF-4547-BE20-4B7BB99CF4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368041-5613-40BB-9BEB-F4AD9FEE1B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297834-D22B-46C3-B943-F307A89BD3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D57F0C-2688-407C-ABC9-ED1226EAA5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7D29C6-1BE6-4B67-B49D-8F63AFA14A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7"/>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012AB0-6641-427A-8A35-A6C3419281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7BD059-3382-4116-A600-3695A75895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40" tIns="219422" rIns="438840" bIns="21942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40" tIns="219422" rIns="438840" bIns="2194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40" tIns="219422" rIns="438840" bIns="219422" rtlCol="0" anchor="ctr"/>
          <a:lstStyle>
            <a:lvl1pPr algn="l" eaLnBrk="0" hangingPunct="0">
              <a:defRPr sz="58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40" tIns="219422" rIns="438840" bIns="219422" rtlCol="0" anchor="ctr"/>
          <a:lstStyle>
            <a:lvl1pPr algn="ctr" eaLnBrk="0" hangingPunct="0">
              <a:defRPr sz="58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40" tIns="219422" rIns="438840" bIns="219422" rtlCol="0" anchor="ctr"/>
          <a:lstStyle>
            <a:lvl1pPr algn="r" eaLnBrk="0" hangingPunct="0">
              <a:defRPr sz="5800" smtClean="0">
                <a:solidFill>
                  <a:schemeClr val="tx1">
                    <a:tint val="75000"/>
                  </a:schemeClr>
                </a:solidFill>
                <a:effectLst>
                  <a:outerShdw blurRad="38100" dist="38100" dir="2700000" algn="tl">
                    <a:srgbClr val="000000">
                      <a:alpha val="43137"/>
                    </a:srgbClr>
                  </a:outerShdw>
                </a:effectLst>
              </a:defRPr>
            </a:lvl1pPr>
          </a:lstStyle>
          <a:p>
            <a:pPr>
              <a:defRPr/>
            </a:pPr>
            <a:fld id="{528D3076-DBE5-4470-8B9C-A18C343D36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defTabSz="4387850" rtl="0" fontAlgn="base">
        <a:spcBef>
          <a:spcPct val="0"/>
        </a:spcBef>
        <a:spcAft>
          <a:spcPct val="0"/>
        </a:spcAft>
        <a:defRPr sz="21100" kern="1200">
          <a:solidFill>
            <a:schemeClr val="tx1"/>
          </a:solidFill>
          <a:latin typeface="+mj-lt"/>
          <a:ea typeface="+mj-ea"/>
          <a:cs typeface="+mj-cs"/>
        </a:defRPr>
      </a:lvl1pPr>
      <a:lvl2pPr algn="ctr" defTabSz="4387850" rtl="0" fontAlgn="base">
        <a:spcBef>
          <a:spcPct val="0"/>
        </a:spcBef>
        <a:spcAft>
          <a:spcPct val="0"/>
        </a:spcAft>
        <a:defRPr sz="21100">
          <a:solidFill>
            <a:schemeClr val="tx1"/>
          </a:solidFill>
          <a:latin typeface="Calibri" pitchFamily="34" charset="0"/>
        </a:defRPr>
      </a:lvl2pPr>
      <a:lvl3pPr algn="ctr" defTabSz="4387850" rtl="0" fontAlgn="base">
        <a:spcBef>
          <a:spcPct val="0"/>
        </a:spcBef>
        <a:spcAft>
          <a:spcPct val="0"/>
        </a:spcAft>
        <a:defRPr sz="21100">
          <a:solidFill>
            <a:schemeClr val="tx1"/>
          </a:solidFill>
          <a:latin typeface="Calibri" pitchFamily="34" charset="0"/>
        </a:defRPr>
      </a:lvl3pPr>
      <a:lvl4pPr algn="ctr" defTabSz="4387850" rtl="0" fontAlgn="base">
        <a:spcBef>
          <a:spcPct val="0"/>
        </a:spcBef>
        <a:spcAft>
          <a:spcPct val="0"/>
        </a:spcAft>
        <a:defRPr sz="21100">
          <a:solidFill>
            <a:schemeClr val="tx1"/>
          </a:solidFill>
          <a:latin typeface="Calibri" pitchFamily="34" charset="0"/>
        </a:defRPr>
      </a:lvl4pPr>
      <a:lvl5pPr algn="ctr" defTabSz="4387850" rtl="0" fontAlgn="base">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fontAlgn="base">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fontAlgn="base">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fontAlgn="base">
        <a:spcBef>
          <a:spcPct val="20000"/>
        </a:spcBef>
        <a:spcAft>
          <a:spcPct val="0"/>
        </a:spcAft>
        <a:buFont typeface="Arial" charset="0"/>
        <a:buChar char="•"/>
        <a:defRPr sz="11500" kern="1200">
          <a:solidFill>
            <a:schemeClr val="tx1"/>
          </a:solidFill>
          <a:latin typeface="+mn-lt"/>
          <a:ea typeface="+mn-ea"/>
          <a:cs typeface="+mn-cs"/>
        </a:defRPr>
      </a:lvl3pPr>
      <a:lvl4pPr marL="7678738"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4pPr>
      <a:lvl5pPr marL="9872663"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5pPr>
      <a:lvl6pPr marL="1206815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360"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6565"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0774" indent="-1097102" algn="l" defTabSz="438841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419" rtl="0" eaLnBrk="1" latinLnBrk="0" hangingPunct="1">
        <a:defRPr sz="8600" kern="1200">
          <a:solidFill>
            <a:schemeClr val="tx1"/>
          </a:solidFill>
          <a:latin typeface="+mn-lt"/>
          <a:ea typeface="+mn-ea"/>
          <a:cs typeface="+mn-cs"/>
        </a:defRPr>
      </a:lvl1pPr>
      <a:lvl2pPr marL="2194210" algn="l" defTabSz="4388419" rtl="0" eaLnBrk="1" latinLnBrk="0" hangingPunct="1">
        <a:defRPr sz="8600" kern="1200">
          <a:solidFill>
            <a:schemeClr val="tx1"/>
          </a:solidFill>
          <a:latin typeface="+mn-lt"/>
          <a:ea typeface="+mn-ea"/>
          <a:cs typeface="+mn-cs"/>
        </a:defRPr>
      </a:lvl2pPr>
      <a:lvl3pPr marL="4388419" algn="l" defTabSz="4388419" rtl="0" eaLnBrk="1" latinLnBrk="0" hangingPunct="1">
        <a:defRPr sz="8600" kern="1200">
          <a:solidFill>
            <a:schemeClr val="tx1"/>
          </a:solidFill>
          <a:latin typeface="+mn-lt"/>
          <a:ea typeface="+mn-ea"/>
          <a:cs typeface="+mn-cs"/>
        </a:defRPr>
      </a:lvl3pPr>
      <a:lvl4pPr marL="6582629" algn="l" defTabSz="4388419" rtl="0" eaLnBrk="1" latinLnBrk="0" hangingPunct="1">
        <a:defRPr sz="8600" kern="1200">
          <a:solidFill>
            <a:schemeClr val="tx1"/>
          </a:solidFill>
          <a:latin typeface="+mn-lt"/>
          <a:ea typeface="+mn-ea"/>
          <a:cs typeface="+mn-cs"/>
        </a:defRPr>
      </a:lvl4pPr>
      <a:lvl5pPr marL="8776834" algn="l" defTabSz="4388419" rtl="0" eaLnBrk="1" latinLnBrk="0" hangingPunct="1">
        <a:defRPr sz="8600" kern="1200">
          <a:solidFill>
            <a:schemeClr val="tx1"/>
          </a:solidFill>
          <a:latin typeface="+mn-lt"/>
          <a:ea typeface="+mn-ea"/>
          <a:cs typeface="+mn-cs"/>
        </a:defRPr>
      </a:lvl5pPr>
      <a:lvl6pPr marL="10971043" algn="l" defTabSz="4388419" rtl="0" eaLnBrk="1" latinLnBrk="0" hangingPunct="1">
        <a:defRPr sz="8600" kern="1200">
          <a:solidFill>
            <a:schemeClr val="tx1"/>
          </a:solidFill>
          <a:latin typeface="+mn-lt"/>
          <a:ea typeface="+mn-ea"/>
          <a:cs typeface="+mn-cs"/>
        </a:defRPr>
      </a:lvl6pPr>
      <a:lvl7pPr marL="13165253" algn="l" defTabSz="4388419" rtl="0" eaLnBrk="1" latinLnBrk="0" hangingPunct="1">
        <a:defRPr sz="8600" kern="1200">
          <a:solidFill>
            <a:schemeClr val="tx1"/>
          </a:solidFill>
          <a:latin typeface="+mn-lt"/>
          <a:ea typeface="+mn-ea"/>
          <a:cs typeface="+mn-cs"/>
        </a:defRPr>
      </a:lvl7pPr>
      <a:lvl8pPr marL="15359462" algn="l" defTabSz="4388419" rtl="0" eaLnBrk="1" latinLnBrk="0" hangingPunct="1">
        <a:defRPr sz="8600" kern="1200">
          <a:solidFill>
            <a:schemeClr val="tx1"/>
          </a:solidFill>
          <a:latin typeface="+mn-lt"/>
          <a:ea typeface="+mn-ea"/>
          <a:cs typeface="+mn-cs"/>
        </a:defRPr>
      </a:lvl8pPr>
      <a:lvl9pPr marL="17553672" algn="l" defTabSz="4388419"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maine.gov/dhhs/boh/ddc/epi/vector-borne/eee/index.shtml"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338" name="Text Box 146"/>
          <p:cNvSpPr txBox="1">
            <a:spLocks noChangeArrowheads="1"/>
          </p:cNvSpPr>
          <p:nvPr/>
        </p:nvSpPr>
        <p:spPr bwMode="auto">
          <a:xfrm>
            <a:off x="914400" y="762000"/>
            <a:ext cx="33680400" cy="4186238"/>
          </a:xfrm>
          <a:prstGeom prst="rect">
            <a:avLst/>
          </a:prstGeom>
          <a:solidFill>
            <a:srgbClr val="00B050"/>
          </a:solidFill>
          <a:ln w="9525">
            <a:solidFill>
              <a:schemeClr val="tx1"/>
            </a:solidFill>
            <a:miter lim="800000"/>
            <a:headEnd/>
            <a:tailEnd/>
          </a:ln>
        </p:spPr>
        <p:txBody>
          <a:bodyPr lIns="61170" tIns="30584" rIns="61170" bIns="30584">
            <a:spAutoFit/>
          </a:bodyPr>
          <a:lstStyle/>
          <a:p>
            <a:pPr algn="ctr" defTabSz="612775" eaLnBrk="0" hangingPunct="0"/>
            <a:r>
              <a:rPr lang="en-US" sz="8800" b="1">
                <a:solidFill>
                  <a:schemeClr val="bg1"/>
                </a:solidFill>
                <a:latin typeface="Arial" charset="0"/>
              </a:rPr>
              <a:t>Eastern Equine Encephalitis in Maine, 2009-2010</a:t>
            </a:r>
            <a:endParaRPr lang="en-US" sz="7200" b="1">
              <a:solidFill>
                <a:schemeClr val="bg1"/>
              </a:solidFill>
              <a:latin typeface="Arial" charset="0"/>
            </a:endParaRPr>
          </a:p>
          <a:p>
            <a:pPr algn="ctr" defTabSz="612775" eaLnBrk="0" hangingPunct="0"/>
            <a:r>
              <a:rPr lang="en-US" sz="6000" b="1">
                <a:solidFill>
                  <a:schemeClr val="bg1"/>
                </a:solidFill>
                <a:latin typeface="Arial" charset="0"/>
              </a:rPr>
              <a:t>Sara Robinson, MPH</a:t>
            </a:r>
            <a:r>
              <a:rPr lang="en-US" sz="6000" b="1" baseline="30000">
                <a:solidFill>
                  <a:schemeClr val="bg1"/>
                </a:solidFill>
                <a:latin typeface="Arial" charset="0"/>
              </a:rPr>
              <a:t>1</a:t>
            </a:r>
            <a:r>
              <a:rPr lang="en-US" sz="6000" b="1">
                <a:solidFill>
                  <a:schemeClr val="bg1"/>
                </a:solidFill>
                <a:latin typeface="Arial" charset="0"/>
              </a:rPr>
              <a:t>, Charles Lubelczyk</a:t>
            </a:r>
            <a:r>
              <a:rPr lang="en-US" sz="6000" b="1" baseline="30000">
                <a:solidFill>
                  <a:schemeClr val="bg1"/>
                </a:solidFill>
                <a:latin typeface="Arial" charset="0"/>
              </a:rPr>
              <a:t>2, </a:t>
            </a:r>
            <a:r>
              <a:rPr lang="en-US" sz="6000" b="1">
                <a:solidFill>
                  <a:schemeClr val="bg1"/>
                </a:solidFill>
                <a:latin typeface="Arial" charset="0"/>
              </a:rPr>
              <a:t>Lee Kantar</a:t>
            </a:r>
            <a:r>
              <a:rPr lang="en-US" sz="6000" b="1" baseline="30000">
                <a:solidFill>
                  <a:schemeClr val="bg1"/>
                </a:solidFill>
                <a:latin typeface="Arial" charset="0"/>
              </a:rPr>
              <a:t>3</a:t>
            </a:r>
            <a:endParaRPr lang="en-US" sz="5400" b="1" baseline="30000">
              <a:solidFill>
                <a:schemeClr val="bg1"/>
              </a:solidFill>
              <a:latin typeface="Arial" charset="0"/>
            </a:endParaRPr>
          </a:p>
          <a:p>
            <a:pPr algn="ctr" defTabSz="612775" eaLnBrk="0" hangingPunct="0"/>
            <a:r>
              <a:rPr lang="en-US" sz="4000" b="1" i="1" baseline="30000">
                <a:solidFill>
                  <a:schemeClr val="bg1"/>
                </a:solidFill>
                <a:latin typeface="Arial" charset="0"/>
              </a:rPr>
              <a:t>1</a:t>
            </a:r>
            <a:r>
              <a:rPr lang="en-US" sz="4000" b="1" i="1">
                <a:solidFill>
                  <a:schemeClr val="bg1"/>
                </a:solidFill>
                <a:latin typeface="Arial" charset="0"/>
              </a:rPr>
              <a:t>Maine Center for Disease Control and Prevention</a:t>
            </a:r>
          </a:p>
          <a:p>
            <a:pPr algn="ctr" defTabSz="612775" eaLnBrk="0" hangingPunct="0"/>
            <a:r>
              <a:rPr lang="en-US" sz="4000" b="1" i="1" baseline="30000">
                <a:solidFill>
                  <a:schemeClr val="bg1"/>
                </a:solidFill>
                <a:latin typeface="Arial" charset="0"/>
              </a:rPr>
              <a:t>2</a:t>
            </a:r>
            <a:r>
              <a:rPr lang="en-US" sz="4000" b="1" i="1">
                <a:solidFill>
                  <a:schemeClr val="bg1"/>
                </a:solidFill>
                <a:latin typeface="Arial" charset="0"/>
              </a:rPr>
              <a:t> Maine Medical Center Research Institute</a:t>
            </a:r>
          </a:p>
          <a:p>
            <a:pPr algn="ctr" defTabSz="612775" eaLnBrk="0" hangingPunct="0"/>
            <a:r>
              <a:rPr lang="en-US" sz="4000" b="1" i="1" baseline="30000">
                <a:solidFill>
                  <a:schemeClr val="bg1"/>
                </a:solidFill>
                <a:latin typeface="Arial" charset="0"/>
              </a:rPr>
              <a:t>3</a:t>
            </a:r>
            <a:r>
              <a:rPr lang="en-US" sz="4000" b="1" i="1">
                <a:solidFill>
                  <a:schemeClr val="bg1"/>
                </a:solidFill>
                <a:latin typeface="Arial" charset="0"/>
              </a:rPr>
              <a:t>Maine Department of Inland Fisheries &amp; Wildlife</a:t>
            </a:r>
            <a:endParaRPr lang="en-US" sz="3600" b="1">
              <a:solidFill>
                <a:schemeClr val="bg1"/>
              </a:solidFill>
              <a:latin typeface="Arial" charset="0"/>
            </a:endParaRPr>
          </a:p>
        </p:txBody>
      </p:sp>
      <p:sp>
        <p:nvSpPr>
          <p:cNvPr id="14339" name="Text Box 147"/>
          <p:cNvSpPr txBox="1">
            <a:spLocks noChangeArrowheads="1"/>
          </p:cNvSpPr>
          <p:nvPr/>
        </p:nvSpPr>
        <p:spPr bwMode="auto">
          <a:xfrm>
            <a:off x="838200" y="7391400"/>
            <a:ext cx="11125200" cy="7932738"/>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defTabSz="612775" eaLnBrk="0" hangingPunct="0"/>
            <a:r>
              <a:rPr lang="en-US" sz="3200" dirty="0"/>
              <a:t>Eastern </a:t>
            </a:r>
            <a:r>
              <a:rPr lang="en-US" sz="3200" dirty="0" smtClean="0"/>
              <a:t>Equine </a:t>
            </a:r>
            <a:r>
              <a:rPr lang="en-US" sz="3200" dirty="0"/>
              <a:t>E</a:t>
            </a:r>
            <a:r>
              <a:rPr lang="en-US" sz="3200" dirty="0" smtClean="0"/>
              <a:t>ncephalitis </a:t>
            </a:r>
            <a:r>
              <a:rPr lang="en-US" sz="3200" dirty="0"/>
              <a:t>(EEE) is a rare but serious </a:t>
            </a:r>
            <a:r>
              <a:rPr lang="en-US" sz="3200" dirty="0" err="1"/>
              <a:t>arboviral</a:t>
            </a:r>
            <a:r>
              <a:rPr lang="en-US" sz="3200" dirty="0"/>
              <a:t> disease that affects humans.  This virus is directly transmitted through the bite of an infected mosquito.  Approximately 1/3 of all people who acquire this disease will die, and a remaining 1/3 will have long term neurological problems.  </a:t>
            </a:r>
          </a:p>
          <a:p>
            <a:pPr defTabSz="612775" eaLnBrk="0" hangingPunct="0"/>
            <a:endParaRPr lang="en-US" sz="3200" dirty="0"/>
          </a:p>
          <a:p>
            <a:pPr defTabSz="612775" eaLnBrk="0" hangingPunct="0"/>
            <a:r>
              <a:rPr lang="en-US" sz="3200" dirty="0"/>
              <a:t>In 2009, Maine experienced a EEE outbreak among non</a:t>
            </a:r>
            <a:r>
              <a:rPr lang="en-US" sz="3200" dirty="0">
                <a:solidFill>
                  <a:schemeClr val="accent2"/>
                </a:solidFill>
              </a:rPr>
              <a:t>-</a:t>
            </a:r>
            <a:r>
              <a:rPr lang="en-US" sz="3200" dirty="0"/>
              <a:t>humans including 15 horses, 1 llama, 3 flocks of pheasants and 2 pools of mosquitoes.  The outbreak in 2009 demonstrated a wider geographical range than was previously expected.  </a:t>
            </a:r>
          </a:p>
          <a:p>
            <a:pPr defTabSz="612775" eaLnBrk="0" hangingPunct="0"/>
            <a:endParaRPr lang="en-US" sz="3200" dirty="0"/>
          </a:p>
          <a:p>
            <a:pPr defTabSz="612775" eaLnBrk="0" hangingPunct="0"/>
            <a:r>
              <a:rPr lang="en-US" sz="3200" dirty="0"/>
              <a:t>Maine CDC partnered with federal CDC and Maine Medical Center Research Institute (MMCRI)’s vector borne laboratory to determine the geographical extent of EEE in Maine by conducting a deer and moose </a:t>
            </a:r>
            <a:r>
              <a:rPr lang="en-US" sz="3200" dirty="0" err="1"/>
              <a:t>serosurvey</a:t>
            </a:r>
            <a:r>
              <a:rPr lang="en-US" sz="3200" dirty="0"/>
              <a:t>. </a:t>
            </a:r>
          </a:p>
          <a:p>
            <a:pPr defTabSz="612775" eaLnBrk="0" hangingPunct="0"/>
            <a:endParaRPr lang="en-US" dirty="0"/>
          </a:p>
        </p:txBody>
      </p:sp>
      <p:sp>
        <p:nvSpPr>
          <p:cNvPr id="14340" name="Text Box 148"/>
          <p:cNvSpPr txBox="1">
            <a:spLocks noChangeArrowheads="1"/>
          </p:cNvSpPr>
          <p:nvPr/>
        </p:nvSpPr>
        <p:spPr bwMode="auto">
          <a:xfrm>
            <a:off x="19865975" y="4710113"/>
            <a:ext cx="431800" cy="1084262"/>
          </a:xfrm>
          <a:prstGeom prst="rect">
            <a:avLst/>
          </a:prstGeom>
          <a:noFill/>
          <a:ln w="9525">
            <a:noFill/>
            <a:miter lim="800000"/>
            <a:headEnd/>
            <a:tailEnd/>
          </a:ln>
        </p:spPr>
        <p:txBody>
          <a:bodyPr wrap="none" lIns="215405" tIns="107703" rIns="215405" bIns="107703">
            <a:spAutoFit/>
          </a:bodyPr>
          <a:lstStyle/>
          <a:p>
            <a:pPr defTabSz="2154238" eaLnBrk="0" hangingPunct="0"/>
            <a:endParaRPr lang="en-US" sz="5700"/>
          </a:p>
        </p:txBody>
      </p:sp>
      <p:sp>
        <p:nvSpPr>
          <p:cNvPr id="14341" name="Text Box 150"/>
          <p:cNvSpPr txBox="1">
            <a:spLocks noChangeArrowheads="1"/>
          </p:cNvSpPr>
          <p:nvPr/>
        </p:nvSpPr>
        <p:spPr bwMode="auto">
          <a:xfrm>
            <a:off x="30480000" y="7467600"/>
            <a:ext cx="4038600" cy="9559540"/>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3200" dirty="0"/>
              <a:t>Combined 2009 and 2010 data:</a:t>
            </a:r>
          </a:p>
          <a:p>
            <a:pPr eaLnBrk="0" hangingPunct="0"/>
            <a:endParaRPr lang="en-US" sz="3200" dirty="0"/>
          </a:p>
          <a:p>
            <a:pPr eaLnBrk="0" hangingPunct="0">
              <a:buFont typeface="Arial" charset="0"/>
              <a:buChar char="•"/>
            </a:pPr>
            <a:r>
              <a:rPr lang="en-US" sz="3200" dirty="0" smtClean="0"/>
              <a:t> </a:t>
            </a:r>
            <a:r>
              <a:rPr lang="en-US" sz="3200" dirty="0"/>
              <a:t>Samples were collected from 15 of Maine’s 16 counties</a:t>
            </a:r>
          </a:p>
          <a:p>
            <a:pPr eaLnBrk="0" hangingPunct="0">
              <a:buFont typeface="Arial" charset="0"/>
              <a:buChar char="•"/>
            </a:pPr>
            <a:endParaRPr lang="en-US" sz="3200" dirty="0"/>
          </a:p>
          <a:p>
            <a:pPr eaLnBrk="0" hangingPunct="0">
              <a:buFont typeface="Arial" charset="0"/>
              <a:buChar char="•"/>
            </a:pPr>
            <a:r>
              <a:rPr lang="en-US" sz="3200" dirty="0"/>
              <a:t> </a:t>
            </a:r>
            <a:r>
              <a:rPr lang="en-US" sz="3200" dirty="0" smtClean="0"/>
              <a:t>Positives </a:t>
            </a:r>
            <a:r>
              <a:rPr lang="en-US" sz="3200" dirty="0"/>
              <a:t>were found in 10 counties</a:t>
            </a:r>
          </a:p>
          <a:p>
            <a:pPr eaLnBrk="0" hangingPunct="0">
              <a:buFont typeface="Arial" charset="0"/>
              <a:buChar char="•"/>
            </a:pPr>
            <a:endParaRPr lang="en-US" sz="3200" dirty="0"/>
          </a:p>
          <a:p>
            <a:pPr eaLnBrk="0" hangingPunct="0">
              <a:buFont typeface="Arial" charset="0"/>
              <a:buChar char="•"/>
            </a:pPr>
            <a:r>
              <a:rPr lang="en-US" sz="3200" dirty="0"/>
              <a:t> </a:t>
            </a:r>
            <a:r>
              <a:rPr lang="en-US" sz="3200" dirty="0" smtClean="0"/>
              <a:t>Overall</a:t>
            </a:r>
            <a:r>
              <a:rPr lang="en-US" dirty="0" smtClean="0"/>
              <a:t> </a:t>
            </a:r>
            <a:r>
              <a:rPr lang="en-US" sz="3200" dirty="0"/>
              <a:t>11.6 percent of deer were positive</a:t>
            </a:r>
            <a:endParaRPr lang="en-US" sz="3200" dirty="0">
              <a:solidFill>
                <a:schemeClr val="accent2"/>
              </a:solidFill>
            </a:endParaRPr>
          </a:p>
          <a:p>
            <a:pPr eaLnBrk="0" hangingPunct="0">
              <a:buFont typeface="Arial" charset="0"/>
              <a:buChar char="•"/>
            </a:pPr>
            <a:endParaRPr lang="en-US" sz="3200" dirty="0">
              <a:solidFill>
                <a:schemeClr val="accent2"/>
              </a:solidFill>
            </a:endParaRPr>
          </a:p>
          <a:p>
            <a:pPr eaLnBrk="0" hangingPunct="0">
              <a:buFont typeface="Arial" charset="0"/>
              <a:buChar char="•"/>
            </a:pPr>
            <a:r>
              <a:rPr lang="en-US" sz="3200" dirty="0"/>
              <a:t> </a:t>
            </a:r>
            <a:r>
              <a:rPr lang="en-US" sz="3200" dirty="0" smtClean="0"/>
              <a:t>Overall </a:t>
            </a:r>
            <a:r>
              <a:rPr lang="en-US" sz="3200" dirty="0"/>
              <a:t>10.3 percent of moose were positive</a:t>
            </a:r>
            <a:endParaRPr lang="en-US" sz="3200" dirty="0">
              <a:solidFill>
                <a:schemeClr val="accent2"/>
              </a:solidFill>
            </a:endParaRPr>
          </a:p>
          <a:p>
            <a:pPr eaLnBrk="0" hangingPunct="0">
              <a:buFont typeface="Arial" charset="0"/>
              <a:buChar char="•"/>
            </a:pPr>
            <a:endParaRPr lang="en-US" sz="3200" dirty="0"/>
          </a:p>
          <a:p>
            <a:pPr eaLnBrk="0" hangingPunct="0">
              <a:buFont typeface="Arial" charset="0"/>
              <a:buChar char="•"/>
            </a:pPr>
            <a:r>
              <a:rPr lang="en-US" sz="3200" dirty="0"/>
              <a:t>  2 bears were tested, neither were positive</a:t>
            </a:r>
          </a:p>
        </p:txBody>
      </p:sp>
      <p:sp>
        <p:nvSpPr>
          <p:cNvPr id="14342" name="Text Box 151"/>
          <p:cNvSpPr txBox="1">
            <a:spLocks noChangeArrowheads="1"/>
          </p:cNvSpPr>
          <p:nvPr/>
        </p:nvSpPr>
        <p:spPr bwMode="auto">
          <a:xfrm>
            <a:off x="13487400" y="7391400"/>
            <a:ext cx="15773400" cy="695325"/>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3200"/>
              <a:t>In 2009, 226 deer were sampled and 20 tested positive for EEE (8.85%).  </a:t>
            </a:r>
          </a:p>
        </p:txBody>
      </p:sp>
      <p:sp>
        <p:nvSpPr>
          <p:cNvPr id="14343" name="Text Box 152"/>
          <p:cNvSpPr txBox="1">
            <a:spLocks noChangeArrowheads="1"/>
          </p:cNvSpPr>
          <p:nvPr/>
        </p:nvSpPr>
        <p:spPr bwMode="auto">
          <a:xfrm>
            <a:off x="30556200" y="25146000"/>
            <a:ext cx="12039600" cy="6111875"/>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3200"/>
              <a:t>More information on Eastern Equine Encephalitis in Maine:</a:t>
            </a:r>
          </a:p>
          <a:p>
            <a:pPr eaLnBrk="0" hangingPunct="0"/>
            <a:endParaRPr lang="en-US" sz="3200"/>
          </a:p>
          <a:p>
            <a:pPr eaLnBrk="0" hangingPunct="0"/>
            <a:r>
              <a:rPr lang="en-US" sz="3200">
                <a:hlinkClick r:id="rId2"/>
              </a:rPr>
              <a:t>http://www.maine.gov/dhhs/boh/ddc/epi/vector-borne/eee/index.shtml</a:t>
            </a:r>
            <a:endParaRPr lang="en-US" sz="3200"/>
          </a:p>
          <a:p>
            <a:pPr eaLnBrk="0" hangingPunct="0"/>
            <a:endParaRPr lang="en-US" sz="3200"/>
          </a:p>
          <a:p>
            <a:pPr eaLnBrk="0" hangingPunct="0"/>
            <a:r>
              <a:rPr lang="en-US" sz="3200"/>
              <a:t>Gibney et al.  “Eastern Equine Encephalitis:  An Emerging Arboviral Disease Threat, Maine, 2009.  </a:t>
            </a:r>
            <a:r>
              <a:rPr lang="en-US" sz="3200" i="1"/>
              <a:t>Vector-Borne and Zoonotic Diseases</a:t>
            </a:r>
            <a:r>
              <a:rPr lang="en-US" sz="3200"/>
              <a:t>.  Vol 11 Number 6, 2011 (637-639).</a:t>
            </a:r>
          </a:p>
          <a:p>
            <a:pPr eaLnBrk="0" hangingPunct="0"/>
            <a:endParaRPr lang="en-US" sz="3200"/>
          </a:p>
          <a:p>
            <a:pPr eaLnBrk="0" hangingPunct="0"/>
            <a:r>
              <a:rPr lang="en-US" sz="3200"/>
              <a:t>Mutebi et al.  “Using Wild White-Tailed Deer to Detect Eastern Equine Encephalitis Virus Activity in Maine.”  </a:t>
            </a:r>
            <a:r>
              <a:rPr lang="en-US" sz="3200" i="1"/>
              <a:t>Vector-Borne and Zoonotic Disease</a:t>
            </a:r>
            <a:r>
              <a:rPr lang="en-US" sz="3200"/>
              <a:t>.  Vol 11, Number 10, 2011 (1403-9)</a:t>
            </a:r>
          </a:p>
          <a:p>
            <a:pPr eaLnBrk="0" hangingPunct="0"/>
            <a:endParaRPr lang="en-US" sz="3200"/>
          </a:p>
        </p:txBody>
      </p:sp>
      <p:sp>
        <p:nvSpPr>
          <p:cNvPr id="14344" name="Text Box 156"/>
          <p:cNvSpPr txBox="1">
            <a:spLocks noChangeArrowheads="1"/>
          </p:cNvSpPr>
          <p:nvPr/>
        </p:nvSpPr>
        <p:spPr bwMode="auto">
          <a:xfrm>
            <a:off x="30556200" y="19431000"/>
            <a:ext cx="12039600" cy="3649663"/>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defTabSz="2154238" eaLnBrk="0" hangingPunct="0">
              <a:buFont typeface="Symbol" pitchFamily="18" charset="2"/>
              <a:buNone/>
            </a:pPr>
            <a:r>
              <a:rPr lang="en-US" sz="3200" dirty="0"/>
              <a:t>Through this </a:t>
            </a:r>
            <a:r>
              <a:rPr lang="en-US" sz="3200" dirty="0" err="1"/>
              <a:t>serosurvey</a:t>
            </a:r>
            <a:r>
              <a:rPr lang="en-US" sz="3200" dirty="0"/>
              <a:t> project we learned that the risk area for EEE is far larger than originally thought.  This information allowed Maine CDC to expand our educational efforts statewide.  </a:t>
            </a:r>
          </a:p>
          <a:p>
            <a:pPr defTabSz="2154238" eaLnBrk="0" hangingPunct="0">
              <a:buFont typeface="Symbol" pitchFamily="18" charset="2"/>
              <a:buNone/>
            </a:pPr>
            <a:endParaRPr lang="en-US" sz="3200" dirty="0"/>
          </a:p>
          <a:p>
            <a:pPr defTabSz="2154238" eaLnBrk="0" hangingPunct="0">
              <a:buFont typeface="Symbol" pitchFamily="18" charset="2"/>
              <a:buNone/>
            </a:pPr>
            <a:r>
              <a:rPr lang="en-US" sz="3200" dirty="0"/>
              <a:t>The 2011 </a:t>
            </a:r>
            <a:r>
              <a:rPr lang="en-US" sz="3200" dirty="0" err="1"/>
              <a:t>serosurvey</a:t>
            </a:r>
            <a:r>
              <a:rPr lang="en-US" sz="3200" dirty="0"/>
              <a:t> began 10/29/2011 </a:t>
            </a:r>
            <a:r>
              <a:rPr lang="en-US" sz="3200" dirty="0" smtClean="0"/>
              <a:t>with </a:t>
            </a:r>
            <a:r>
              <a:rPr lang="en-US" sz="3200" dirty="0"/>
              <a:t>hopes to expand coverage in Aroostook county, the Down-East area, and the Western areas of the state.  A 2012 survey is planned as well.</a:t>
            </a:r>
            <a:endParaRPr lang="en-US" sz="3200" dirty="0">
              <a:solidFill>
                <a:srgbClr val="FF0000"/>
              </a:solidFill>
            </a:endParaRPr>
          </a:p>
        </p:txBody>
      </p:sp>
      <p:sp>
        <p:nvSpPr>
          <p:cNvPr id="14345" name="Text Box 161"/>
          <p:cNvSpPr txBox="1">
            <a:spLocks noChangeArrowheads="1"/>
          </p:cNvSpPr>
          <p:nvPr/>
        </p:nvSpPr>
        <p:spPr bwMode="auto">
          <a:xfrm>
            <a:off x="762000" y="17297400"/>
            <a:ext cx="11125200" cy="5130800"/>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defTabSz="612775" eaLnBrk="0" hangingPunct="0"/>
            <a:r>
              <a:rPr lang="en-US" sz="3200" dirty="0"/>
              <a:t>During the fall of 2009 and 2010 volunteers staffed tagging stations across the state.  In 2009 sampling was limited to white </a:t>
            </a:r>
            <a:r>
              <a:rPr lang="en-US" sz="3200" dirty="0" smtClean="0"/>
              <a:t>tailed </a:t>
            </a:r>
            <a:r>
              <a:rPr lang="en-US" sz="3200" dirty="0"/>
              <a:t>deer, but in 2010 sampling increased to include moose.  Volunteers took samples of blood from the animal’s body cavity, or extracted blood from the heart if available, and had the hunter mark the spot of the kill on a map.  </a:t>
            </a:r>
          </a:p>
          <a:p>
            <a:pPr defTabSz="612775" eaLnBrk="0" hangingPunct="0"/>
            <a:endParaRPr lang="en-US" sz="3200" dirty="0"/>
          </a:p>
          <a:p>
            <a:pPr defTabSz="612775" eaLnBrk="0" hangingPunct="0"/>
            <a:r>
              <a:rPr lang="en-US" sz="3200" dirty="0"/>
              <a:t>Federal CDC analyzed the blood samples for EEE by Plaque Reduction Neutralization Test (PRNT), and </a:t>
            </a:r>
            <a:r>
              <a:rPr lang="en-US" sz="3200" dirty="0" err="1"/>
              <a:t>geocoded</a:t>
            </a:r>
            <a:r>
              <a:rPr lang="en-US" sz="3200" dirty="0"/>
              <a:t> the location of the kill.</a:t>
            </a:r>
          </a:p>
        </p:txBody>
      </p:sp>
      <p:sp>
        <p:nvSpPr>
          <p:cNvPr id="14346" name="Text Box 162"/>
          <p:cNvSpPr txBox="1">
            <a:spLocks noChangeArrowheads="1"/>
          </p:cNvSpPr>
          <p:nvPr/>
        </p:nvSpPr>
        <p:spPr bwMode="auto">
          <a:xfrm>
            <a:off x="914400" y="5989638"/>
            <a:ext cx="11007725" cy="833437"/>
          </a:xfrm>
          <a:prstGeom prst="rect">
            <a:avLst/>
          </a:prstGeom>
          <a:solidFill>
            <a:srgbClr val="00B050"/>
          </a:solidFill>
          <a:ln w="9525">
            <a:solidFill>
              <a:schemeClr val="tx1"/>
            </a:solidFill>
            <a:miter lim="800000"/>
            <a:headEnd/>
            <a:tailEnd/>
          </a:ln>
        </p:spPr>
        <p:txBody>
          <a:bodyPr>
            <a:spAutoFit/>
          </a:bodyPr>
          <a:lstStyle/>
          <a:p>
            <a:pPr eaLnBrk="0" hangingPunct="0"/>
            <a:r>
              <a:rPr lang="en-US" sz="4800" b="1">
                <a:solidFill>
                  <a:schemeClr val="bg1"/>
                </a:solidFill>
              </a:rPr>
              <a:t>BACKGROUND</a:t>
            </a:r>
            <a:endParaRPr lang="en-US" sz="3600" b="1">
              <a:solidFill>
                <a:schemeClr val="bg1"/>
              </a:solidFill>
            </a:endParaRPr>
          </a:p>
        </p:txBody>
      </p:sp>
      <p:sp>
        <p:nvSpPr>
          <p:cNvPr id="14347" name="Text Box 163"/>
          <p:cNvSpPr txBox="1">
            <a:spLocks noChangeArrowheads="1"/>
          </p:cNvSpPr>
          <p:nvPr/>
        </p:nvSpPr>
        <p:spPr bwMode="auto">
          <a:xfrm>
            <a:off x="838200" y="16078200"/>
            <a:ext cx="11007725" cy="833438"/>
          </a:xfrm>
          <a:prstGeom prst="rect">
            <a:avLst/>
          </a:prstGeom>
          <a:solidFill>
            <a:srgbClr val="00B050"/>
          </a:solidFill>
          <a:ln w="9525">
            <a:solidFill>
              <a:schemeClr val="tx1"/>
            </a:solidFill>
            <a:miter lim="800000"/>
            <a:headEnd/>
            <a:tailEnd/>
          </a:ln>
        </p:spPr>
        <p:txBody>
          <a:bodyPr>
            <a:spAutoFit/>
          </a:bodyPr>
          <a:lstStyle/>
          <a:p>
            <a:pPr eaLnBrk="0" hangingPunct="0"/>
            <a:r>
              <a:rPr lang="en-US" sz="4800" b="1">
                <a:solidFill>
                  <a:schemeClr val="bg1"/>
                </a:solidFill>
              </a:rPr>
              <a:t>METHODS</a:t>
            </a:r>
            <a:endParaRPr lang="en-US" sz="3600" b="1">
              <a:solidFill>
                <a:schemeClr val="bg1"/>
              </a:solidFill>
            </a:endParaRPr>
          </a:p>
        </p:txBody>
      </p:sp>
      <p:sp>
        <p:nvSpPr>
          <p:cNvPr id="14348" name="Text Box 164"/>
          <p:cNvSpPr txBox="1">
            <a:spLocks noChangeArrowheads="1"/>
          </p:cNvSpPr>
          <p:nvPr/>
        </p:nvSpPr>
        <p:spPr bwMode="auto">
          <a:xfrm>
            <a:off x="13411200" y="5943600"/>
            <a:ext cx="15849600" cy="833438"/>
          </a:xfrm>
          <a:prstGeom prst="rect">
            <a:avLst/>
          </a:prstGeom>
          <a:solidFill>
            <a:srgbClr val="00B050"/>
          </a:solidFill>
          <a:ln w="9525">
            <a:solidFill>
              <a:schemeClr val="tx1"/>
            </a:solidFill>
            <a:miter lim="800000"/>
            <a:headEnd/>
            <a:tailEnd/>
          </a:ln>
        </p:spPr>
        <p:txBody>
          <a:bodyPr>
            <a:spAutoFit/>
          </a:bodyPr>
          <a:lstStyle/>
          <a:p>
            <a:pPr eaLnBrk="0" hangingPunct="0"/>
            <a:r>
              <a:rPr lang="en-US" sz="4800" b="1">
                <a:solidFill>
                  <a:schemeClr val="bg1"/>
                </a:solidFill>
              </a:rPr>
              <a:t>RESULTS – 2009 AND 2010</a:t>
            </a:r>
            <a:endParaRPr lang="en-US" sz="3600" b="1">
              <a:solidFill>
                <a:schemeClr val="bg1"/>
              </a:solidFill>
            </a:endParaRPr>
          </a:p>
        </p:txBody>
      </p:sp>
      <p:sp>
        <p:nvSpPr>
          <p:cNvPr id="14349" name="Text Box 165"/>
          <p:cNvSpPr txBox="1">
            <a:spLocks noChangeArrowheads="1"/>
          </p:cNvSpPr>
          <p:nvPr/>
        </p:nvSpPr>
        <p:spPr bwMode="auto">
          <a:xfrm>
            <a:off x="30556200" y="5943600"/>
            <a:ext cx="12039600" cy="833438"/>
          </a:xfrm>
          <a:prstGeom prst="rect">
            <a:avLst/>
          </a:prstGeom>
          <a:solidFill>
            <a:srgbClr val="00B050"/>
          </a:solidFill>
          <a:ln w="9525">
            <a:solidFill>
              <a:schemeClr val="tx1"/>
            </a:solidFill>
            <a:miter lim="800000"/>
            <a:headEnd/>
            <a:tailEnd/>
          </a:ln>
        </p:spPr>
        <p:txBody>
          <a:bodyPr>
            <a:spAutoFit/>
          </a:bodyPr>
          <a:lstStyle/>
          <a:p>
            <a:pPr eaLnBrk="0" hangingPunct="0"/>
            <a:r>
              <a:rPr lang="en-US" sz="4800" b="1">
                <a:solidFill>
                  <a:schemeClr val="bg1"/>
                </a:solidFill>
              </a:rPr>
              <a:t>RESULTS – COMBINED 2009 AND 2010</a:t>
            </a:r>
            <a:endParaRPr lang="en-US" sz="3600" b="1">
              <a:solidFill>
                <a:schemeClr val="bg1"/>
              </a:solidFill>
            </a:endParaRPr>
          </a:p>
        </p:txBody>
      </p:sp>
      <p:sp>
        <p:nvSpPr>
          <p:cNvPr id="14350" name="Text Box 166"/>
          <p:cNvSpPr txBox="1">
            <a:spLocks noChangeArrowheads="1"/>
          </p:cNvSpPr>
          <p:nvPr/>
        </p:nvSpPr>
        <p:spPr bwMode="auto">
          <a:xfrm>
            <a:off x="30556200" y="18064163"/>
            <a:ext cx="12039600" cy="833437"/>
          </a:xfrm>
          <a:prstGeom prst="rect">
            <a:avLst/>
          </a:prstGeom>
          <a:solidFill>
            <a:srgbClr val="00B050"/>
          </a:solidFill>
          <a:ln w="9525">
            <a:solidFill>
              <a:schemeClr val="tx1"/>
            </a:solidFill>
            <a:miter lim="800000"/>
            <a:headEnd/>
            <a:tailEnd/>
          </a:ln>
        </p:spPr>
        <p:txBody>
          <a:bodyPr>
            <a:spAutoFit/>
          </a:bodyPr>
          <a:lstStyle/>
          <a:p>
            <a:pPr eaLnBrk="0" hangingPunct="0"/>
            <a:r>
              <a:rPr lang="en-US" sz="4800" b="1">
                <a:solidFill>
                  <a:schemeClr val="bg1"/>
                </a:solidFill>
              </a:rPr>
              <a:t>CONCLUSIONS</a:t>
            </a:r>
            <a:endParaRPr lang="en-US" sz="3600" b="1">
              <a:solidFill>
                <a:schemeClr val="bg1"/>
              </a:solidFill>
            </a:endParaRPr>
          </a:p>
        </p:txBody>
      </p:sp>
      <p:sp>
        <p:nvSpPr>
          <p:cNvPr id="14351" name="Text Box 167"/>
          <p:cNvSpPr txBox="1">
            <a:spLocks noChangeArrowheads="1"/>
          </p:cNvSpPr>
          <p:nvPr/>
        </p:nvSpPr>
        <p:spPr bwMode="auto">
          <a:xfrm>
            <a:off x="30480000" y="23774400"/>
            <a:ext cx="12039600" cy="830997"/>
          </a:xfrm>
          <a:prstGeom prst="rect">
            <a:avLst/>
          </a:prstGeom>
          <a:solidFill>
            <a:srgbClr val="00B050"/>
          </a:solidFill>
          <a:ln w="9525">
            <a:solidFill>
              <a:schemeClr val="tx1"/>
            </a:solidFill>
            <a:miter lim="800000"/>
            <a:headEnd/>
            <a:tailEnd/>
          </a:ln>
        </p:spPr>
        <p:txBody>
          <a:bodyPr>
            <a:spAutoFit/>
          </a:bodyPr>
          <a:lstStyle/>
          <a:p>
            <a:pPr eaLnBrk="0" hangingPunct="0"/>
            <a:r>
              <a:rPr lang="en-US" sz="4800" b="1" dirty="0" smtClean="0">
                <a:solidFill>
                  <a:schemeClr val="bg1"/>
                </a:solidFill>
              </a:rPr>
              <a:t>MORE INFORMATION</a:t>
            </a:r>
            <a:endParaRPr lang="en-US" sz="3600" b="1" dirty="0">
              <a:solidFill>
                <a:schemeClr val="bg1"/>
              </a:solidFill>
            </a:endParaRPr>
          </a:p>
        </p:txBody>
      </p:sp>
      <p:pic>
        <p:nvPicPr>
          <p:cNvPr id="14352" name="Picture 2"/>
          <p:cNvPicPr>
            <a:picLocks noChangeAspect="1" noChangeArrowheads="1"/>
          </p:cNvPicPr>
          <p:nvPr/>
        </p:nvPicPr>
        <p:blipFill>
          <a:blip r:embed="rId3" cstate="print"/>
          <a:srcRect/>
          <a:stretch>
            <a:fillRect/>
          </a:stretch>
        </p:blipFill>
        <p:spPr bwMode="auto">
          <a:xfrm>
            <a:off x="36271200" y="838200"/>
            <a:ext cx="6627813" cy="2743200"/>
          </a:xfrm>
          <a:prstGeom prst="rect">
            <a:avLst/>
          </a:prstGeom>
          <a:noFill/>
          <a:ln w="9525">
            <a:noFill/>
            <a:miter lim="800000"/>
            <a:headEnd/>
            <a:tailEnd/>
          </a:ln>
        </p:spPr>
      </p:pic>
      <p:sp>
        <p:nvSpPr>
          <p:cNvPr id="14353" name="Rectangle 3"/>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sz="1800">
              <a:latin typeface="Arial" charset="0"/>
            </a:endParaRPr>
          </a:p>
        </p:txBody>
      </p:sp>
      <p:pic>
        <p:nvPicPr>
          <p:cNvPr id="14354" name="Picture 6"/>
          <p:cNvPicPr>
            <a:picLocks noChangeAspect="1" noChangeArrowheads="1"/>
          </p:cNvPicPr>
          <p:nvPr/>
        </p:nvPicPr>
        <p:blipFill>
          <a:blip r:embed="rId4" cstate="print"/>
          <a:srcRect/>
          <a:stretch>
            <a:fillRect/>
          </a:stretch>
        </p:blipFill>
        <p:spPr bwMode="auto">
          <a:xfrm>
            <a:off x="13411200" y="21259800"/>
            <a:ext cx="7772400" cy="10058400"/>
          </a:xfrm>
          <a:prstGeom prst="rect">
            <a:avLst/>
          </a:prstGeom>
          <a:noFill/>
          <a:ln w="9525">
            <a:noFill/>
            <a:miter lim="800000"/>
            <a:headEnd/>
            <a:tailEnd/>
          </a:ln>
        </p:spPr>
      </p:pic>
      <p:pic>
        <p:nvPicPr>
          <p:cNvPr id="33" name="Picture Placeholder 8" descr="DSCN0862.jpg"/>
          <p:cNvPicPr>
            <a:picLocks/>
          </p:cNvPicPr>
          <p:nvPr/>
        </p:nvPicPr>
        <p:blipFill>
          <a:blip r:embed="rId5" cstate="print"/>
          <a:srcRect t="16071" b="16071"/>
          <a:stretch>
            <a:fillRect/>
          </a:stretch>
        </p:blipFill>
        <p:spPr>
          <a:xfrm>
            <a:off x="685800" y="28117800"/>
            <a:ext cx="5486400" cy="3657600"/>
          </a:xfrm>
          <a:prstGeom prst="round2DiagRect">
            <a:avLst>
              <a:gd name="adj1" fmla="val 11403"/>
              <a:gd name="adj2" fmla="val 0"/>
            </a:avLst>
          </a:prstGeom>
        </p:spPr>
      </p:pic>
      <p:pic>
        <p:nvPicPr>
          <p:cNvPr id="34" name="Picture Placeholder 4" descr="DSCN0868.jpg"/>
          <p:cNvPicPr>
            <a:picLocks/>
          </p:cNvPicPr>
          <p:nvPr/>
        </p:nvPicPr>
        <p:blipFill>
          <a:blip r:embed="rId6" cstate="print"/>
          <a:srcRect t="16071" b="16071"/>
          <a:stretch>
            <a:fillRect/>
          </a:stretch>
        </p:blipFill>
        <p:spPr>
          <a:xfrm>
            <a:off x="6781800" y="28194000"/>
            <a:ext cx="5486400" cy="3657600"/>
          </a:xfrm>
          <a:prstGeom prst="round2DiagRect">
            <a:avLst>
              <a:gd name="adj1" fmla="val 11403"/>
              <a:gd name="adj2" fmla="val 0"/>
            </a:avLst>
          </a:prstGeom>
        </p:spPr>
      </p:pic>
      <p:graphicFrame>
        <p:nvGraphicFramePr>
          <p:cNvPr id="40" name="Table 39"/>
          <p:cNvGraphicFramePr>
            <a:graphicFrameLocks noGrp="1"/>
          </p:cNvGraphicFramePr>
          <p:nvPr/>
        </p:nvGraphicFramePr>
        <p:xfrm>
          <a:off x="13563600" y="8305800"/>
          <a:ext cx="15621000" cy="3886200"/>
        </p:xfrm>
        <a:graphic>
          <a:graphicData uri="http://schemas.openxmlformats.org/drawingml/2006/table">
            <a:tbl>
              <a:tblPr/>
              <a:tblGrid>
                <a:gridCol w="5060325"/>
                <a:gridCol w="3520225"/>
                <a:gridCol w="3520225"/>
                <a:gridCol w="3520225"/>
              </a:tblGrid>
              <a:tr h="428625">
                <a:tc>
                  <a:txBody>
                    <a:bodyPr/>
                    <a:lstStyle/>
                    <a:p>
                      <a:pPr algn="l" fontAlgn="b"/>
                      <a:r>
                        <a:rPr lang="en-US" sz="2000" b="1" i="0" u="none" strike="noStrike" dirty="0">
                          <a:solidFill>
                            <a:srgbClr val="000000"/>
                          </a:solidFill>
                          <a:latin typeface="Times New Roman"/>
                        </a:rPr>
                        <a:t>Maine 2009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deer tested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deer positive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Percentage (deer pos/deer tested)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dirty="0">
                          <a:solidFill>
                            <a:srgbClr val="000000"/>
                          </a:solidFill>
                          <a:latin typeface="Times New Roman"/>
                        </a:rPr>
                        <a:t>Androscoggin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dirty="0">
                          <a:solidFill>
                            <a:srgbClr val="000000"/>
                          </a:solidFill>
                          <a:latin typeface="Times New Roman"/>
                        </a:rPr>
                        <a:t>Cumberland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dirty="0">
                          <a:solidFill>
                            <a:srgbClr val="000000"/>
                          </a:solidFill>
                          <a:latin typeface="Times New Roman"/>
                        </a:rPr>
                        <a:t>Kennebec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Knox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Lincoln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Oxford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Penobscot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Somerset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23.8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Waldo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38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York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2000" b="0" i="0" u="none" strike="noStrike">
                          <a:solidFill>
                            <a:srgbClr val="000000"/>
                          </a:solidFill>
                          <a:latin typeface="Times New Roman"/>
                        </a:rPr>
                        <a:t>Unknown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428" name="Text Box 151"/>
          <p:cNvSpPr txBox="1">
            <a:spLocks noChangeArrowheads="1"/>
          </p:cNvSpPr>
          <p:nvPr/>
        </p:nvSpPr>
        <p:spPr bwMode="auto">
          <a:xfrm>
            <a:off x="13487400" y="12573000"/>
            <a:ext cx="15773400" cy="1187450"/>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3200" dirty="0"/>
              <a:t>In 2010, 335 deer were sampled and 45 tested positive for EEE (13.6%); and 145 moose were sampled with 15 testing positive for EEE (10.3%).  </a:t>
            </a:r>
          </a:p>
        </p:txBody>
      </p:sp>
      <p:graphicFrame>
        <p:nvGraphicFramePr>
          <p:cNvPr id="43" name="Table 42"/>
          <p:cNvGraphicFramePr>
            <a:graphicFrameLocks noGrp="1"/>
          </p:cNvGraphicFramePr>
          <p:nvPr/>
        </p:nvGraphicFramePr>
        <p:xfrm>
          <a:off x="13487400" y="14173200"/>
          <a:ext cx="15697200" cy="5467350"/>
        </p:xfrm>
        <a:graphic>
          <a:graphicData uri="http://schemas.openxmlformats.org/drawingml/2006/table">
            <a:tbl>
              <a:tblPr/>
              <a:tblGrid>
                <a:gridCol w="3033912"/>
                <a:gridCol w="2110548"/>
                <a:gridCol w="2110548"/>
                <a:gridCol w="2110548"/>
                <a:gridCol w="2110548"/>
                <a:gridCol w="2110548"/>
                <a:gridCol w="2110548"/>
              </a:tblGrid>
              <a:tr h="752475">
                <a:tc>
                  <a:txBody>
                    <a:bodyPr/>
                    <a:lstStyle/>
                    <a:p>
                      <a:pPr algn="l" fontAlgn="b"/>
                      <a:r>
                        <a:rPr lang="en-US" sz="2000" b="1" i="0" u="none" strike="noStrike" dirty="0">
                          <a:solidFill>
                            <a:srgbClr val="000000"/>
                          </a:solidFill>
                          <a:latin typeface="Times New Roman"/>
                        </a:rPr>
                        <a:t>Maine 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deer tested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deer positive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Percentage (deer pos/deer tested)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moose tested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moose positive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Percentage (moose pos/moose tested)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Androscoggin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Aroostook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9.6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Cumberland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41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Franklin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Kennebec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73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Knox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Lincoln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Oxford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Penobscot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21.7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Piscataquis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Sagadahoc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Somerset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28.6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11.1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Waldo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54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2000" b="0" i="0" u="none" strike="noStrike">
                          <a:solidFill>
                            <a:srgbClr val="000000"/>
                          </a:solidFill>
                          <a:latin typeface="Times New Roman"/>
                        </a:rPr>
                        <a:t>Washington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l" fontAlgn="b"/>
                      <a:r>
                        <a:rPr lang="en-US" sz="2000" b="0" i="0" u="none" strike="noStrike">
                          <a:solidFill>
                            <a:srgbClr val="000000"/>
                          </a:solidFill>
                          <a:latin typeface="Times New Roman"/>
                        </a:rPr>
                        <a:t>York</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2.9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572" name="Picture 9"/>
          <p:cNvPicPr>
            <a:picLocks noChangeAspect="1" noChangeArrowheads="1"/>
          </p:cNvPicPr>
          <p:nvPr/>
        </p:nvPicPr>
        <p:blipFill>
          <a:blip r:embed="rId7" cstate="print"/>
          <a:srcRect/>
          <a:stretch>
            <a:fillRect/>
          </a:stretch>
        </p:blipFill>
        <p:spPr bwMode="auto">
          <a:xfrm>
            <a:off x="34975800" y="7467600"/>
            <a:ext cx="7772400" cy="10058400"/>
          </a:xfrm>
          <a:prstGeom prst="rect">
            <a:avLst/>
          </a:prstGeom>
          <a:noFill/>
          <a:ln w="9525">
            <a:noFill/>
            <a:miter lim="800000"/>
            <a:headEnd/>
            <a:tailEnd/>
          </a:ln>
        </p:spPr>
      </p:pic>
      <p:pic>
        <p:nvPicPr>
          <p:cNvPr id="14573" name="Picture 2"/>
          <p:cNvPicPr>
            <a:picLocks noChangeAspect="1" noChangeArrowheads="1"/>
          </p:cNvPicPr>
          <p:nvPr/>
        </p:nvPicPr>
        <p:blipFill>
          <a:blip r:embed="rId8" cstate="print"/>
          <a:srcRect/>
          <a:stretch>
            <a:fillRect/>
          </a:stretch>
        </p:blipFill>
        <p:spPr bwMode="auto">
          <a:xfrm>
            <a:off x="21564600" y="21259800"/>
            <a:ext cx="7772400" cy="10058400"/>
          </a:xfrm>
          <a:prstGeom prst="rect">
            <a:avLst/>
          </a:prstGeom>
          <a:noFill/>
          <a:ln w="9525">
            <a:noFill/>
            <a:miter lim="800000"/>
            <a:headEnd/>
            <a:tailEnd/>
          </a:ln>
        </p:spPr>
      </p:pic>
      <p:pic>
        <p:nvPicPr>
          <p:cNvPr id="14574" name="Picture 2"/>
          <p:cNvPicPr>
            <a:picLocks noChangeAspect="1" noChangeArrowheads="1"/>
          </p:cNvPicPr>
          <p:nvPr/>
        </p:nvPicPr>
        <p:blipFill>
          <a:blip r:embed="rId9" cstate="print"/>
          <a:srcRect/>
          <a:stretch>
            <a:fillRect/>
          </a:stretch>
        </p:blipFill>
        <p:spPr bwMode="auto">
          <a:xfrm>
            <a:off x="3124200" y="22783800"/>
            <a:ext cx="6756400" cy="5067300"/>
          </a:xfrm>
          <a:prstGeom prst="rect">
            <a:avLst/>
          </a:prstGeom>
          <a:noFill/>
          <a:ln w="9525">
            <a:noFill/>
            <a:miter lim="800000"/>
            <a:headEnd/>
            <a:tailEnd/>
          </a:ln>
        </p:spPr>
      </p:pic>
      <p:sp>
        <p:nvSpPr>
          <p:cNvPr id="27" name="Text Box 151"/>
          <p:cNvSpPr txBox="1">
            <a:spLocks noChangeArrowheads="1"/>
          </p:cNvSpPr>
          <p:nvPr/>
        </p:nvSpPr>
        <p:spPr bwMode="auto">
          <a:xfrm>
            <a:off x="13411200" y="20193000"/>
            <a:ext cx="15773400" cy="695575"/>
          </a:xfrm>
          <a:prstGeom prst="rect">
            <a:avLst/>
          </a:prstGeom>
          <a:solidFill>
            <a:schemeClr val="bg1"/>
          </a:solidFill>
          <a:ln w="57150" cmpd="thinThick">
            <a:solidFill>
              <a:schemeClr val="tx1"/>
            </a:solidFill>
            <a:miter lim="800000"/>
            <a:headEnd/>
            <a:tailEnd/>
          </a:ln>
        </p:spPr>
        <p:txBody>
          <a:bodyPr lIns="228600" tIns="100584" rIns="228600" bIns="100584">
            <a:spAutoFit/>
          </a:bodyPr>
          <a:lstStyle/>
          <a:p>
            <a:pPr eaLnBrk="0" hangingPunct="0"/>
            <a:r>
              <a:rPr lang="en-US" sz="3200" dirty="0" smtClean="0"/>
              <a:t>All non-human cases of Eastern Equine Encephalitis – New England, 2009 and 2010</a:t>
            </a:r>
            <a:endParaRPr lang="en-US" sz="3200" dirty="0"/>
          </a:p>
        </p:txBody>
      </p:sp>
    </p:spTree>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1190</TotalTime>
  <Words>680</Words>
  <Application>Microsoft Office PowerPoint</Application>
  <PresentationFormat>Custom</PresentationFormat>
  <Paragraphs>203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State of Maine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Sara.Robinson</dc:creator>
  <cp:keywords/>
  <dc:description/>
  <cp:lastModifiedBy>Sara.Robinson</cp:lastModifiedBy>
  <cp:revision>93</cp:revision>
  <cp:lastPrinted>2000-08-03T00:31:24Z</cp:lastPrinted>
  <dcterms:created xsi:type="dcterms:W3CDTF">2011-10-27T13:17:13Z</dcterms:created>
  <dcterms:modified xsi:type="dcterms:W3CDTF">2011-11-07T16:46:52Z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TC300007839990</vt:lpwstr>
  </property>
</Properties>
</file>