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8" r:id="rId3"/>
    <p:sldId id="257" r:id="rId4"/>
  </p:sldIdLst>
  <p:sldSz cx="9144000" cy="6858000" type="letter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3390" indent="68453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1226" indent="136906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69060" indent="2058036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2450" indent="2742566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6400800" algn="l" defTabSz="128016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7680960" algn="l" defTabSz="128016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8961120" algn="l" defTabSz="128016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10241280" algn="l" defTabSz="128016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81E32"/>
    <a:srgbClr val="004250"/>
    <a:srgbClr val="879637"/>
    <a:srgbClr val="879638"/>
    <a:srgbClr val="D5D6D2"/>
    <a:srgbClr val="002D45"/>
    <a:srgbClr val="5C4F3D"/>
    <a:srgbClr val="ADAF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207" autoAdjust="0"/>
    <p:restoredTop sz="91657" autoAdjust="0"/>
  </p:normalViewPr>
  <p:slideViewPr>
    <p:cSldViewPr snapToGrid="0">
      <p:cViewPr>
        <p:scale>
          <a:sx n="110" d="100"/>
          <a:sy n="110" d="100"/>
        </p:scale>
        <p:origin x="-63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8" d="100"/>
          <a:sy n="78" d="100"/>
        </p:scale>
        <p:origin x="-3078" y="-9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NULL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2511012103123686E-2"/>
          <c:y val="9.616799978871482E-2"/>
          <c:w val="0.81105085286750978"/>
          <c:h val="0.65364541730022974"/>
        </c:manualLayout>
      </c:layout>
      <c:lineChart>
        <c:grouping val="standard"/>
        <c:varyColors val="0"/>
        <c:ser>
          <c:idx val="0"/>
          <c:order val="0"/>
          <c:tx>
            <c:strRef>
              <c:f>Trends!$B$3</c:f>
              <c:strCache>
                <c:ptCount val="1"/>
                <c:pt idx="0">
                  <c:v>Best State:Rhode Island</c:v>
                </c:pt>
              </c:strCache>
            </c:strRef>
          </c:tx>
          <c:spPr>
            <a:ln w="38100">
              <a:solidFill>
                <a:schemeClr val="bg1">
                  <a:lumMod val="50000"/>
                </a:schemeClr>
              </a:solidFill>
              <a:prstDash val="solid"/>
            </a:ln>
          </c:spPr>
          <c:marker>
            <c:symbol val="none"/>
          </c:marker>
          <c:dPt>
            <c:idx val="3"/>
            <c:bubble3D val="0"/>
            <c:spPr>
              <a:ln w="38100">
                <a:solidFill>
                  <a:schemeClr val="bg1">
                    <a:lumMod val="50000"/>
                  </a:schemeClr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-5.7614496881937281E-2"/>
                  <c:y val="-2.9478345393272081E-2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chemeClr val="bg1">
                            <a:lumMod val="50000"/>
                          </a:schemeClr>
                        </a:solidFill>
                      </a:rPr>
                      <a:t>69%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delete val="1"/>
            </c:dLbl>
            <c:dLbl>
              <c:idx val="2"/>
              <c:delete val="1"/>
            </c:dLbl>
            <c:numFmt formatCode="0%" sourceLinked="0"/>
            <c:txPr>
              <a:bodyPr/>
              <a:lstStyle/>
              <a:p>
                <a:pPr>
                  <a:defRPr sz="1400">
                    <a:solidFill>
                      <a:schemeClr val="bg1">
                        <a:lumMod val="50000"/>
                      </a:schemeClr>
                    </a:solidFill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Trends!$A$4:$A$11</c:f>
              <c:numCache>
                <c:formatCode>General</c:formatCode>
                <c:ptCount val="8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</c:numCache>
            </c:numRef>
          </c:cat>
          <c:val>
            <c:numRef>
              <c:f>Trends!$B$4:$B$11</c:f>
              <c:numCache>
                <c:formatCode>General</c:formatCode>
                <c:ptCount val="8"/>
                <c:pt idx="0">
                  <c:v>0.69199999999999995</c:v>
                </c:pt>
                <c:pt idx="1">
                  <c:v>0.68600000000000005</c:v>
                </c:pt>
                <c:pt idx="2">
                  <c:v>0.44900000000000001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Trends!$C$3</c:f>
              <c:strCache>
                <c:ptCount val="1"/>
                <c:pt idx="0">
                  <c:v>U.S.</c:v>
                </c:pt>
              </c:strCache>
            </c:strRef>
          </c:tx>
          <c:spPr>
            <a:ln w="38100">
              <a:solidFill>
                <a:srgbClr val="004250"/>
              </a:solidFill>
              <a:prstDash val="solid"/>
            </a:ln>
          </c:spPr>
          <c:marker>
            <c:symbol val="none"/>
          </c:marker>
          <c:dLbls>
            <c:dLbl>
              <c:idx val="0"/>
              <c:layout>
                <c:manualLayout>
                  <c:x val="-5.7614496881937281E-2"/>
                  <c:y val="2.481621975726953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delete val="1"/>
            </c:dLbl>
            <c:dLbl>
              <c:idx val="2"/>
              <c:delete val="1"/>
            </c:dLbl>
            <c:numFmt formatCode="0%" sourceLinked="0"/>
            <c:txPr>
              <a:bodyPr/>
              <a:lstStyle/>
              <a:p>
                <a:pPr>
                  <a:defRPr sz="1400">
                    <a:solidFill>
                      <a:schemeClr val="tx2">
                        <a:lumMod val="50000"/>
                      </a:schemeClr>
                    </a:solidFill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Trends!$A$4:$A$11</c:f>
              <c:numCache>
                <c:formatCode>General</c:formatCode>
                <c:ptCount val="8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</c:numCache>
            </c:numRef>
          </c:cat>
          <c:val>
            <c:numRef>
              <c:f>Trends!$C$4:$C$11</c:f>
              <c:numCache>
                <c:formatCode>General</c:formatCode>
                <c:ptCount val="8"/>
                <c:pt idx="0">
                  <c:v>0.66500000000000004</c:v>
                </c:pt>
                <c:pt idx="1">
                  <c:v>0.68400000000000005</c:v>
                </c:pt>
                <c:pt idx="2">
                  <c:v>0.63600000000000001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Trends!$D$3</c:f>
              <c:strCache>
                <c:ptCount val="1"/>
                <c:pt idx="0">
                  <c:v>Maine</c:v>
                </c:pt>
              </c:strCache>
            </c:strRef>
          </c:tx>
          <c:spPr>
            <a:ln w="38100">
              <a:solidFill>
                <a:srgbClr val="981E32"/>
              </a:solidFill>
              <a:prstDash val="solid"/>
            </a:ln>
          </c:spPr>
          <c:marker>
            <c:symbol val="none"/>
          </c:marker>
          <c:dLbls>
            <c:dLbl>
              <c:idx val="0"/>
              <c:layout>
                <c:manualLayout>
                  <c:x val="-5.6156358373704827E-2"/>
                  <c:y val="-6.730651846168877E-3"/>
                </c:manualLayout>
              </c:layout>
              <c:tx>
                <c:rich>
                  <a:bodyPr/>
                  <a:lstStyle/>
                  <a:p>
                    <a:pPr>
                      <a:defRPr sz="1400">
                        <a:solidFill>
                          <a:srgbClr val="981E32"/>
                        </a:solidFill>
                      </a:defRPr>
                    </a:pPr>
                    <a:r>
                      <a:rPr lang="en-US" dirty="0">
                        <a:solidFill>
                          <a:srgbClr val="981E32"/>
                        </a:solidFill>
                      </a:rPr>
                      <a:t>67%</a:t>
                    </a:r>
                    <a:endParaRPr lang="en-US" dirty="0">
                      <a:solidFill>
                        <a:srgbClr val="879637"/>
                      </a:solidFill>
                    </a:endParaRPr>
                  </a:p>
                </c:rich>
              </c:tx>
              <c:numFmt formatCode="0%" sourceLinked="0"/>
              <c:spPr/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>
                    <a:solidFill>
                      <a:srgbClr val="981E32"/>
                    </a:solidFill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Trends!$A$4:$A$11</c:f>
              <c:numCache>
                <c:formatCode>General</c:formatCode>
                <c:ptCount val="8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</c:numCache>
            </c:numRef>
          </c:cat>
          <c:val>
            <c:numRef>
              <c:f>Trends!$D$4:$D$11</c:f>
              <c:numCache>
                <c:formatCode>General</c:formatCode>
                <c:ptCount val="8"/>
                <c:pt idx="0">
                  <c:v>0.67</c:v>
                </c:pt>
                <c:pt idx="1">
                  <c:v>0.66500000000000004</c:v>
                </c:pt>
                <c:pt idx="2">
                  <c:v>0.496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Trends!$F$3</c:f>
              <c:strCache>
                <c:ptCount val="1"/>
                <c:pt idx="0">
                  <c:v>Best State: Rhode Island</c:v>
                </c:pt>
              </c:strCache>
            </c:strRef>
          </c:tx>
          <c:spPr>
            <a:ln w="38100">
              <a:solidFill>
                <a:schemeClr val="bg1">
                  <a:lumMod val="50000"/>
                </a:schemeClr>
              </a:solidFill>
            </a:ln>
          </c:spPr>
          <c:marker>
            <c:symbol val="none"/>
          </c:marker>
          <c:dLbls>
            <c:dLbl>
              <c:idx val="2"/>
              <c:layout>
                <c:manualLayout>
                  <c:x val="-5.6076562604947221E-2"/>
                  <c:y val="-8.2408606694304889E-4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layout>
                <c:manualLayout>
                  <c:x val="-2.9277584220308504E-5"/>
                  <c:y val="-9.3822438818258365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Rhode Island</a:t>
                    </a:r>
                  </a:p>
                  <a:p>
                    <a:r>
                      <a:rPr lang="en-US" dirty="0" smtClean="0"/>
                      <a:t> </a:t>
                    </a:r>
                    <a:r>
                      <a:rPr lang="en-US" dirty="0"/>
                      <a:t>76%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1"/>
              <c:showPercent val="0"/>
              <c:showBubbleSize val="0"/>
              <c:separator> </c:separator>
            </c:dLbl>
            <c:numFmt formatCode="0%" sourceLinked="0"/>
            <c:txPr>
              <a:bodyPr/>
              <a:lstStyle/>
              <a:p>
                <a:pPr>
                  <a:defRPr sz="1400" b="0">
                    <a:solidFill>
                      <a:schemeClr val="bg1">
                        <a:lumMod val="50000"/>
                      </a:schemeClr>
                    </a:solidFill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Trends!$A$4:$A$11</c:f>
              <c:numCache>
                <c:formatCode>General</c:formatCode>
                <c:ptCount val="8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</c:numCache>
            </c:numRef>
          </c:cat>
          <c:val>
            <c:numRef>
              <c:f>Trends!$F$4:$F$11</c:f>
              <c:numCache>
                <c:formatCode>General</c:formatCode>
                <c:ptCount val="8"/>
                <c:pt idx="2">
                  <c:v>0.29199999999999998</c:v>
                </c:pt>
                <c:pt idx="3">
                  <c:v>0.56599999999999995</c:v>
                </c:pt>
                <c:pt idx="4">
                  <c:v>0.67300000000000004</c:v>
                </c:pt>
                <c:pt idx="5">
                  <c:v>0.72499999999999998</c:v>
                </c:pt>
                <c:pt idx="6">
                  <c:v>0.82099999999999995</c:v>
                </c:pt>
                <c:pt idx="7">
                  <c:v>0.76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Trends!$G$3</c:f>
              <c:strCache>
                <c:ptCount val="1"/>
                <c:pt idx="0">
                  <c:v>U.S.</c:v>
                </c:pt>
              </c:strCache>
            </c:strRef>
          </c:tx>
          <c:spPr>
            <a:ln w="38100">
              <a:solidFill>
                <a:srgbClr val="004250"/>
              </a:solidFill>
            </a:ln>
          </c:spPr>
          <c:marker>
            <c:symbol val="none"/>
          </c:marker>
          <c:dLbls>
            <c:dLbl>
              <c:idx val="2"/>
              <c:layout>
                <c:manualLayout>
                  <c:x val="-5.6076562604947221E-2"/>
                  <c:y val="1.523358739883383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layout>
                <c:manualLayout>
                  <c:x val="5.8325540329299264E-3"/>
                  <c:y val="2.5801170675021051E-2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  <c:separator> </c:separator>
            </c:dLbl>
            <c:numFmt formatCode="0%" sourceLinked="0"/>
            <c:txPr>
              <a:bodyPr/>
              <a:lstStyle/>
              <a:p>
                <a:pPr>
                  <a:defRPr sz="1400">
                    <a:solidFill>
                      <a:srgbClr val="004250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Trends!$A$4:$A$11</c:f>
              <c:numCache>
                <c:formatCode>General</c:formatCode>
                <c:ptCount val="8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</c:numCache>
            </c:numRef>
          </c:cat>
          <c:val>
            <c:numRef>
              <c:f>Trends!$G$4:$G$11</c:f>
              <c:numCache>
                <c:formatCode>General</c:formatCode>
                <c:ptCount val="8"/>
                <c:pt idx="2">
                  <c:v>0.44299999999999995</c:v>
                </c:pt>
                <c:pt idx="3">
                  <c:v>0.56600000000000006</c:v>
                </c:pt>
                <c:pt idx="4">
                  <c:v>0.68500000000000005</c:v>
                </c:pt>
                <c:pt idx="5">
                  <c:v>0.68400000000000005</c:v>
                </c:pt>
                <c:pt idx="6">
                  <c:v>0.69799999999999995</c:v>
                </c:pt>
                <c:pt idx="7">
                  <c:v>0.72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Trends!$H$3</c:f>
              <c:strCache>
                <c:ptCount val="1"/>
                <c:pt idx="0">
                  <c:v>Maine </c:v>
                </c:pt>
              </c:strCache>
            </c:strRef>
          </c:tx>
          <c:spPr>
            <a:ln w="38100">
              <a:solidFill>
                <a:srgbClr val="981E32"/>
              </a:solidFill>
            </a:ln>
          </c:spPr>
          <c:marker>
            <c:symbol val="none"/>
          </c:marker>
          <c:dLbls>
            <c:dLbl>
              <c:idx val="2"/>
              <c:layout>
                <c:manualLayout>
                  <c:x val="-5.6468767419445023E-2"/>
                  <c:y val="1.3124244733984759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400">
                      <a:solidFill>
                        <a:srgbClr val="981E32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2.9162770164648027E-3"/>
                  <c:y val="-3.0492292615933968E-2"/>
                </c:manualLayout>
              </c:layout>
              <c:tx>
                <c:rich>
                  <a:bodyPr/>
                  <a:lstStyle/>
                  <a:p>
                    <a:pPr>
                      <a:defRPr sz="1400">
                        <a:solidFill>
                          <a:srgbClr val="981E32"/>
                        </a:solidFill>
                      </a:defRPr>
                    </a:pPr>
                    <a:r>
                      <a:rPr lang="en-US" dirty="0" smtClean="0"/>
                      <a:t>Best State:</a:t>
                    </a:r>
                  </a:p>
                  <a:p>
                    <a:pPr>
                      <a:defRPr sz="1400">
                        <a:solidFill>
                          <a:srgbClr val="981E32"/>
                        </a:solidFill>
                      </a:defRPr>
                    </a:pPr>
                    <a:r>
                      <a:rPr lang="en-US" dirty="0" smtClean="0"/>
                      <a:t> Maine  </a:t>
                    </a:r>
                    <a:r>
                      <a:rPr lang="en-US" dirty="0"/>
                      <a:t>85%</a:t>
                    </a:r>
                  </a:p>
                </c:rich>
              </c:tx>
              <c:numFmt formatCode="0%" sourceLinked="0"/>
              <c:spPr/>
              <c:showLegendKey val="0"/>
              <c:showVal val="1"/>
              <c:showCatName val="0"/>
              <c:showSerName val="1"/>
              <c:showPercent val="0"/>
              <c:showBubbleSize val="0"/>
              <c:separator> </c:separator>
            </c:dLbl>
            <c:txPr>
              <a:bodyPr/>
              <a:lstStyle/>
              <a:p>
                <a:pPr>
                  <a:defRPr sz="1400">
                    <a:solidFill>
                      <a:srgbClr val="981E32"/>
                    </a:solidFill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Trends!$A$4:$A$11</c:f>
              <c:numCache>
                <c:formatCode>General</c:formatCode>
                <c:ptCount val="8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</c:numCache>
            </c:numRef>
          </c:cat>
          <c:val>
            <c:numRef>
              <c:f>Trends!$H$4:$H$11</c:f>
              <c:numCache>
                <c:formatCode>General</c:formatCode>
                <c:ptCount val="8"/>
                <c:pt idx="2">
                  <c:v>0.376</c:v>
                </c:pt>
                <c:pt idx="3">
                  <c:v>0.44</c:v>
                </c:pt>
                <c:pt idx="4">
                  <c:v>0.69</c:v>
                </c:pt>
                <c:pt idx="5">
                  <c:v>0.72599999999999998</c:v>
                </c:pt>
                <c:pt idx="6">
                  <c:v>0.68</c:v>
                </c:pt>
                <c:pt idx="7">
                  <c:v>0.85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3711488"/>
        <c:axId val="83713024"/>
      </c:lineChart>
      <c:catAx>
        <c:axId val="837114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94">
            <a:solidFill>
              <a:schemeClr val="tx1"/>
            </a:solidFill>
            <a:prstDash val="solid"/>
          </a:ln>
        </c:spPr>
        <c:txPr>
          <a:bodyPr/>
          <a:lstStyle/>
          <a:p>
            <a:pPr>
              <a:defRPr sz="1400"/>
            </a:pPr>
            <a:endParaRPr lang="en-US"/>
          </a:p>
        </c:txPr>
        <c:crossAx val="83713024"/>
        <c:crosses val="autoZero"/>
        <c:auto val="1"/>
        <c:lblAlgn val="ctr"/>
        <c:lblOffset val="5"/>
        <c:tickMarkSkip val="1"/>
        <c:noMultiLvlLbl val="0"/>
      </c:catAx>
      <c:valAx>
        <c:axId val="83713024"/>
        <c:scaling>
          <c:orientation val="minMax"/>
          <c:max val="1"/>
          <c:min val="5.0000000000000114E-2"/>
        </c:scaling>
        <c:delete val="0"/>
        <c:axPos val="l"/>
        <c:numFmt formatCode="General" sourceLinked="1"/>
        <c:majorTickMark val="out"/>
        <c:minorTickMark val="none"/>
        <c:tickLblPos val="none"/>
        <c:spPr>
          <a:ln>
            <a:noFill/>
          </a:ln>
        </c:spPr>
        <c:crossAx val="83711488"/>
        <c:crosses val="autoZero"/>
        <c:crossBetween val="midCat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564">
          <a:latin typeface="TradeGothic-Light" pitchFamily="34" charset="0"/>
        </a:defRPr>
      </a:pPr>
      <a:endParaRPr lang="en-US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00">
                <a:latin typeface="Trade Gothic LT Std"/>
              </a:defRPr>
            </a:pPr>
            <a:r>
              <a:rPr lang="en-US" sz="2000" dirty="0" smtClean="0">
                <a:latin typeface="Trade Gothic LT Std"/>
              </a:rPr>
              <a:t>2014 </a:t>
            </a:r>
            <a:r>
              <a:rPr lang="en-US" sz="2000" dirty="0">
                <a:latin typeface="Trade Gothic LT Std"/>
              </a:rPr>
              <a:t>Estimates of the Percent of 19-35 Month Olds </a:t>
            </a:r>
          </a:p>
          <a:p>
            <a:pPr>
              <a:defRPr sz="2000">
                <a:latin typeface="Trade Gothic LT Std"/>
              </a:defRPr>
            </a:pPr>
            <a:r>
              <a:rPr lang="en-US" sz="2000" dirty="0">
                <a:latin typeface="Trade Gothic LT Std"/>
              </a:rPr>
              <a:t>Up-to-date for </a:t>
            </a:r>
            <a:r>
              <a:rPr lang="en-US" sz="2000" dirty="0" smtClean="0">
                <a:latin typeface="Trade Gothic LT Std"/>
              </a:rPr>
              <a:t>a Series of Seven Immunizations </a:t>
            </a:r>
            <a:endParaRPr lang="en-US" sz="2000" dirty="0">
              <a:latin typeface="Trade Gothic LT Std"/>
            </a:endParaRPr>
          </a:p>
          <a:p>
            <a:pPr>
              <a:defRPr sz="2000">
                <a:latin typeface="Trade Gothic LT Std"/>
              </a:defRPr>
            </a:pPr>
            <a:r>
              <a:rPr lang="en-US" sz="1600" b="0" dirty="0" smtClean="0">
                <a:latin typeface="Trade Gothic LT Std"/>
              </a:rPr>
              <a:t>(blue bars=95</a:t>
            </a:r>
            <a:r>
              <a:rPr lang="en-US" sz="1600" b="0" dirty="0">
                <a:latin typeface="Trade Gothic LT Std"/>
              </a:rPr>
              <a:t>% Confidence Intervals for state </a:t>
            </a:r>
            <a:r>
              <a:rPr lang="en-US" sz="1600" b="0" dirty="0" smtClean="0">
                <a:latin typeface="Trade Gothic LT Std"/>
              </a:rPr>
              <a:t>estimates</a:t>
            </a:r>
            <a:r>
              <a:rPr lang="en-US" sz="1600" b="0" dirty="0">
                <a:latin typeface="Trade Gothic LT Std"/>
              </a:rPr>
              <a:t>)</a:t>
            </a:r>
          </a:p>
        </c:rich>
      </c:tx>
      <c:layout>
        <c:manualLayout>
          <c:xMode val="edge"/>
          <c:yMode val="edge"/>
          <c:x val="0.15929916893124232"/>
          <c:y val="2.6262626262626262E-2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5.2467631995090476E-2"/>
          <c:y val="0.16975566690527322"/>
          <c:w val="0.94753236800490948"/>
          <c:h val="0.64191601049868763"/>
        </c:manualLayout>
      </c:layout>
      <c:barChart>
        <c:barDir val="col"/>
        <c:grouping val="clustered"/>
        <c:varyColors val="0"/>
        <c:ser>
          <c:idx val="0"/>
          <c:order val="0"/>
          <c:spPr>
            <a:noFill/>
            <a:ln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</c:spPr>
          </c:dPt>
          <c:dPt>
            <c:idx val="23"/>
            <c:invertIfNegative val="0"/>
            <c:bubble3D val="0"/>
          </c:dPt>
          <c:dPt>
            <c:idx val="26"/>
            <c:invertIfNegative val="0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</c:spPr>
          </c:dPt>
          <c:dPt>
            <c:idx val="36"/>
            <c:invertIfNegative val="0"/>
            <c:bubble3D val="0"/>
          </c:dPt>
          <c:errBars>
            <c:errBarType val="both"/>
            <c:errValType val="cust"/>
            <c:noEndCap val="1"/>
            <c:plus>
              <c:numRef>
                <c:f>'Tb2-2011'!$D$5:$D$56</c:f>
                <c:numCache>
                  <c:formatCode>General</c:formatCode>
                  <c:ptCount val="52"/>
                  <c:pt idx="0">
                    <c:v>5</c:v>
                  </c:pt>
                  <c:pt idx="1">
                    <c:v>6.9</c:v>
                  </c:pt>
                  <c:pt idx="2">
                    <c:v>6.1</c:v>
                  </c:pt>
                  <c:pt idx="3">
                    <c:v>6.2</c:v>
                  </c:pt>
                  <c:pt idx="4">
                    <c:v>4.9000000000000004</c:v>
                  </c:pt>
                  <c:pt idx="5">
                    <c:v>6.8</c:v>
                  </c:pt>
                  <c:pt idx="6">
                    <c:v>8.3000000000000007</c:v>
                  </c:pt>
                  <c:pt idx="7">
                    <c:v>7.1</c:v>
                  </c:pt>
                  <c:pt idx="8">
                    <c:v>8.3000000000000007</c:v>
                  </c:pt>
                  <c:pt idx="9">
                    <c:v>6.9</c:v>
                  </c:pt>
                  <c:pt idx="10">
                    <c:v>7.3</c:v>
                  </c:pt>
                  <c:pt idx="11">
                    <c:v>7.2</c:v>
                  </c:pt>
                  <c:pt idx="12">
                    <c:v>6.9</c:v>
                  </c:pt>
                  <c:pt idx="13">
                    <c:v>7.6</c:v>
                  </c:pt>
                  <c:pt idx="14">
                    <c:v>7.6</c:v>
                  </c:pt>
                  <c:pt idx="15">
                    <c:v>6.5</c:v>
                  </c:pt>
                  <c:pt idx="16">
                    <c:v>8.8000000000000007</c:v>
                  </c:pt>
                  <c:pt idx="17">
                    <c:v>7.5</c:v>
                  </c:pt>
                  <c:pt idx="18">
                    <c:v>7</c:v>
                  </c:pt>
                  <c:pt idx="19">
                    <c:v>7.7</c:v>
                  </c:pt>
                  <c:pt idx="20">
                    <c:v>6.4</c:v>
                  </c:pt>
                  <c:pt idx="21">
                    <c:v>8.6999999999999993</c:v>
                  </c:pt>
                  <c:pt idx="22">
                    <c:v>8.1</c:v>
                  </c:pt>
                  <c:pt idx="23">
                    <c:v>7.8</c:v>
                  </c:pt>
                  <c:pt idx="24">
                    <c:v>7.7</c:v>
                  </c:pt>
                  <c:pt idx="25">
                    <c:v>6.7</c:v>
                  </c:pt>
                  <c:pt idx="26">
                    <c:v>1.5</c:v>
                  </c:pt>
                  <c:pt idx="27">
                    <c:v>8.1999999999999993</c:v>
                  </c:pt>
                  <c:pt idx="28">
                    <c:v>7</c:v>
                  </c:pt>
                  <c:pt idx="29">
                    <c:v>7.5</c:v>
                  </c:pt>
                  <c:pt idx="30">
                    <c:v>7.6</c:v>
                  </c:pt>
                  <c:pt idx="31">
                    <c:v>7.8</c:v>
                  </c:pt>
                  <c:pt idx="32">
                    <c:v>8.8000000000000007</c:v>
                  </c:pt>
                  <c:pt idx="33">
                    <c:v>5.2</c:v>
                  </c:pt>
                  <c:pt idx="34">
                    <c:v>8.8000000000000007</c:v>
                  </c:pt>
                  <c:pt idx="35">
                    <c:v>7.8</c:v>
                  </c:pt>
                  <c:pt idx="36">
                    <c:v>5.6</c:v>
                  </c:pt>
                  <c:pt idx="37">
                    <c:v>7.7</c:v>
                  </c:pt>
                  <c:pt idx="38">
                    <c:v>6.6</c:v>
                  </c:pt>
                  <c:pt idx="39">
                    <c:v>8.1</c:v>
                  </c:pt>
                  <c:pt idx="40">
                    <c:v>7.2</c:v>
                  </c:pt>
                  <c:pt idx="41">
                    <c:v>7.4</c:v>
                  </c:pt>
                  <c:pt idx="42">
                    <c:v>8.1999999999999993</c:v>
                  </c:pt>
                  <c:pt idx="43">
                    <c:v>7.1</c:v>
                  </c:pt>
                  <c:pt idx="44">
                    <c:v>8</c:v>
                  </c:pt>
                  <c:pt idx="45">
                    <c:v>8.1999999999999993</c:v>
                  </c:pt>
                  <c:pt idx="46">
                    <c:v>8</c:v>
                  </c:pt>
                  <c:pt idx="47">
                    <c:v>7.9</c:v>
                  </c:pt>
                  <c:pt idx="48">
                    <c:v>8.5</c:v>
                  </c:pt>
                  <c:pt idx="49">
                    <c:v>5.2</c:v>
                  </c:pt>
                  <c:pt idx="50">
                    <c:v>9.1999999999999993</c:v>
                  </c:pt>
                  <c:pt idx="51">
                    <c:v>7.7</c:v>
                  </c:pt>
                </c:numCache>
              </c:numRef>
            </c:plus>
            <c:minus>
              <c:numRef>
                <c:f>'Tb2-2011'!$D$5:$D$56</c:f>
                <c:numCache>
                  <c:formatCode>General</c:formatCode>
                  <c:ptCount val="52"/>
                  <c:pt idx="0">
                    <c:v>5</c:v>
                  </c:pt>
                  <c:pt idx="1">
                    <c:v>6.9</c:v>
                  </c:pt>
                  <c:pt idx="2">
                    <c:v>6.1</c:v>
                  </c:pt>
                  <c:pt idx="3">
                    <c:v>6.2</c:v>
                  </c:pt>
                  <c:pt idx="4">
                    <c:v>4.9000000000000004</c:v>
                  </c:pt>
                  <c:pt idx="5">
                    <c:v>6.8</c:v>
                  </c:pt>
                  <c:pt idx="6">
                    <c:v>8.3000000000000007</c:v>
                  </c:pt>
                  <c:pt idx="7">
                    <c:v>7.1</c:v>
                  </c:pt>
                  <c:pt idx="8">
                    <c:v>8.3000000000000007</c:v>
                  </c:pt>
                  <c:pt idx="9">
                    <c:v>6.9</c:v>
                  </c:pt>
                  <c:pt idx="10">
                    <c:v>7.3</c:v>
                  </c:pt>
                  <c:pt idx="11">
                    <c:v>7.2</c:v>
                  </c:pt>
                  <c:pt idx="12">
                    <c:v>6.9</c:v>
                  </c:pt>
                  <c:pt idx="13">
                    <c:v>7.6</c:v>
                  </c:pt>
                  <c:pt idx="14">
                    <c:v>7.6</c:v>
                  </c:pt>
                  <c:pt idx="15">
                    <c:v>6.5</c:v>
                  </c:pt>
                  <c:pt idx="16">
                    <c:v>8.8000000000000007</c:v>
                  </c:pt>
                  <c:pt idx="17">
                    <c:v>7.5</c:v>
                  </c:pt>
                  <c:pt idx="18">
                    <c:v>7</c:v>
                  </c:pt>
                  <c:pt idx="19">
                    <c:v>7.7</c:v>
                  </c:pt>
                  <c:pt idx="20">
                    <c:v>6.4</c:v>
                  </c:pt>
                  <c:pt idx="21">
                    <c:v>8.6999999999999993</c:v>
                  </c:pt>
                  <c:pt idx="22">
                    <c:v>8.1</c:v>
                  </c:pt>
                  <c:pt idx="23">
                    <c:v>7.8</c:v>
                  </c:pt>
                  <c:pt idx="24">
                    <c:v>7.7</c:v>
                  </c:pt>
                  <c:pt idx="25">
                    <c:v>6.7</c:v>
                  </c:pt>
                  <c:pt idx="26">
                    <c:v>1.5</c:v>
                  </c:pt>
                  <c:pt idx="27">
                    <c:v>8.1999999999999993</c:v>
                  </c:pt>
                  <c:pt idx="28">
                    <c:v>7</c:v>
                  </c:pt>
                  <c:pt idx="29">
                    <c:v>7.5</c:v>
                  </c:pt>
                  <c:pt idx="30">
                    <c:v>7.6</c:v>
                  </c:pt>
                  <c:pt idx="31">
                    <c:v>7.8</c:v>
                  </c:pt>
                  <c:pt idx="32">
                    <c:v>8.8000000000000007</c:v>
                  </c:pt>
                  <c:pt idx="33">
                    <c:v>5.2</c:v>
                  </c:pt>
                  <c:pt idx="34">
                    <c:v>8.8000000000000007</c:v>
                  </c:pt>
                  <c:pt idx="35">
                    <c:v>7.8</c:v>
                  </c:pt>
                  <c:pt idx="36">
                    <c:v>5.6</c:v>
                  </c:pt>
                  <c:pt idx="37">
                    <c:v>7.7</c:v>
                  </c:pt>
                  <c:pt idx="38">
                    <c:v>6.6</c:v>
                  </c:pt>
                  <c:pt idx="39">
                    <c:v>8.1</c:v>
                  </c:pt>
                  <c:pt idx="40">
                    <c:v>7.2</c:v>
                  </c:pt>
                  <c:pt idx="41">
                    <c:v>7.4</c:v>
                  </c:pt>
                  <c:pt idx="42">
                    <c:v>8.1999999999999993</c:v>
                  </c:pt>
                  <c:pt idx="43">
                    <c:v>7.1</c:v>
                  </c:pt>
                  <c:pt idx="44">
                    <c:v>8</c:v>
                  </c:pt>
                  <c:pt idx="45">
                    <c:v>8.1999999999999993</c:v>
                  </c:pt>
                  <c:pt idx="46">
                    <c:v>8</c:v>
                  </c:pt>
                  <c:pt idx="47">
                    <c:v>7.9</c:v>
                  </c:pt>
                  <c:pt idx="48">
                    <c:v>8.5</c:v>
                  </c:pt>
                  <c:pt idx="49">
                    <c:v>5.2</c:v>
                  </c:pt>
                  <c:pt idx="50">
                    <c:v>9.1999999999999993</c:v>
                  </c:pt>
                  <c:pt idx="51">
                    <c:v>7.7</c:v>
                  </c:pt>
                </c:numCache>
              </c:numRef>
            </c:minus>
            <c:spPr>
              <a:ln w="63500">
                <a:solidFill>
                  <a:schemeClr val="accent1"/>
                </a:solidFill>
              </a:ln>
            </c:spPr>
          </c:errBars>
          <c:cat>
            <c:strRef>
              <c:f>'Tb2-2011'!$A$5:$A$56</c:f>
              <c:strCache>
                <c:ptCount val="52"/>
                <c:pt idx="0">
                  <c:v>Maine</c:v>
                </c:pt>
                <c:pt idx="1">
                  <c:v>North Carolina</c:v>
                </c:pt>
                <c:pt idx="2">
                  <c:v>New Hampshire</c:v>
                </c:pt>
                <c:pt idx="3">
                  <c:v>Nebraska</c:v>
                </c:pt>
                <c:pt idx="4">
                  <c:v>Pennsylvania</c:v>
                </c:pt>
                <c:pt idx="5">
                  <c:v>California</c:v>
                </c:pt>
                <c:pt idx="6">
                  <c:v>Alabama</c:v>
                </c:pt>
                <c:pt idx="7">
                  <c:v>Kansas</c:v>
                </c:pt>
                <c:pt idx="8">
                  <c:v>South Dakota</c:v>
                </c:pt>
                <c:pt idx="9">
                  <c:v>New Mexico</c:v>
                </c:pt>
                <c:pt idx="10">
                  <c:v>Rhode Island</c:v>
                </c:pt>
                <c:pt idx="11">
                  <c:v>Massachusetts</c:v>
                </c:pt>
                <c:pt idx="12">
                  <c:v>Delaware</c:v>
                </c:pt>
                <c:pt idx="13">
                  <c:v>Maryland</c:v>
                </c:pt>
                <c:pt idx="14">
                  <c:v>Georgia</c:v>
                </c:pt>
                <c:pt idx="15">
                  <c:v>Hawaii</c:v>
                </c:pt>
                <c:pt idx="16">
                  <c:v>Virginia</c:v>
                </c:pt>
                <c:pt idx="17">
                  <c:v>Oklahoma</c:v>
                </c:pt>
                <c:pt idx="18">
                  <c:v>Louisiana</c:v>
                </c:pt>
                <c:pt idx="19">
                  <c:v>Connecticut</c:v>
                </c:pt>
                <c:pt idx="20">
                  <c:v>Colorado</c:v>
                </c:pt>
                <c:pt idx="21">
                  <c:v>Florida</c:v>
                </c:pt>
                <c:pt idx="22">
                  <c:v>South Carolina</c:v>
                </c:pt>
                <c:pt idx="23">
                  <c:v>Kentucky</c:v>
                </c:pt>
                <c:pt idx="24">
                  <c:v>Tennessee</c:v>
                </c:pt>
                <c:pt idx="25">
                  <c:v>Vermont</c:v>
                </c:pt>
                <c:pt idx="26">
                  <c:v>US National</c:v>
                </c:pt>
                <c:pt idx="27">
                  <c:v>Iowa</c:v>
                </c:pt>
                <c:pt idx="28">
                  <c:v>North Dakota</c:v>
                </c:pt>
                <c:pt idx="29">
                  <c:v>Dist. of Columbia</c:v>
                </c:pt>
                <c:pt idx="30">
                  <c:v>Wisconsin</c:v>
                </c:pt>
                <c:pt idx="31">
                  <c:v>Utah</c:v>
                </c:pt>
                <c:pt idx="32">
                  <c:v>Mississippi</c:v>
                </c:pt>
                <c:pt idx="33">
                  <c:v>New York</c:v>
                </c:pt>
                <c:pt idx="34">
                  <c:v>Minnesota</c:v>
                </c:pt>
                <c:pt idx="35">
                  <c:v>Missouri</c:v>
                </c:pt>
                <c:pt idx="36">
                  <c:v>Illinois</c:v>
                </c:pt>
                <c:pt idx="37">
                  <c:v>Ohio</c:v>
                </c:pt>
                <c:pt idx="38">
                  <c:v>Nevada</c:v>
                </c:pt>
                <c:pt idx="39">
                  <c:v>Washington</c:v>
                </c:pt>
                <c:pt idx="40">
                  <c:v>Alaska</c:v>
                </c:pt>
                <c:pt idx="41">
                  <c:v>New Jersey</c:v>
                </c:pt>
                <c:pt idx="42">
                  <c:v>Montana</c:v>
                </c:pt>
                <c:pt idx="43">
                  <c:v>Indiana</c:v>
                </c:pt>
                <c:pt idx="44">
                  <c:v>Arizona</c:v>
                </c:pt>
                <c:pt idx="45">
                  <c:v>Arkansas</c:v>
                </c:pt>
                <c:pt idx="46">
                  <c:v>Idaho</c:v>
                </c:pt>
                <c:pt idx="47">
                  <c:v>Oregon</c:v>
                </c:pt>
                <c:pt idx="48">
                  <c:v>Michigan</c:v>
                </c:pt>
                <c:pt idx="49">
                  <c:v>Texas</c:v>
                </c:pt>
                <c:pt idx="50">
                  <c:v>Wyoming</c:v>
                </c:pt>
                <c:pt idx="51">
                  <c:v>West Virginia</c:v>
                </c:pt>
              </c:strCache>
            </c:strRef>
          </c:cat>
          <c:val>
            <c:numRef>
              <c:f>'Tb2-2011'!$C$5:$C$56</c:f>
              <c:numCache>
                <c:formatCode>General</c:formatCode>
                <c:ptCount val="52"/>
                <c:pt idx="0">
                  <c:v>84.7</c:v>
                </c:pt>
                <c:pt idx="1">
                  <c:v>80.8</c:v>
                </c:pt>
                <c:pt idx="2">
                  <c:v>80.400000000000006</c:v>
                </c:pt>
                <c:pt idx="3">
                  <c:v>80.2</c:v>
                </c:pt>
                <c:pt idx="4">
                  <c:v>78.599999999999994</c:v>
                </c:pt>
                <c:pt idx="5">
                  <c:v>77.900000000000006</c:v>
                </c:pt>
                <c:pt idx="6">
                  <c:v>76.900000000000006</c:v>
                </c:pt>
                <c:pt idx="7">
                  <c:v>76.5</c:v>
                </c:pt>
                <c:pt idx="8">
                  <c:v>76.3</c:v>
                </c:pt>
                <c:pt idx="9">
                  <c:v>75.900000000000006</c:v>
                </c:pt>
                <c:pt idx="10">
                  <c:v>75.599999999999994</c:v>
                </c:pt>
                <c:pt idx="11">
                  <c:v>75.400000000000006</c:v>
                </c:pt>
                <c:pt idx="12">
                  <c:v>74.5</c:v>
                </c:pt>
                <c:pt idx="13">
                  <c:v>74.400000000000006</c:v>
                </c:pt>
                <c:pt idx="14">
                  <c:v>74</c:v>
                </c:pt>
                <c:pt idx="15">
                  <c:v>73.7</c:v>
                </c:pt>
                <c:pt idx="16">
                  <c:v>73.7</c:v>
                </c:pt>
                <c:pt idx="17">
                  <c:v>73.3</c:v>
                </c:pt>
                <c:pt idx="18">
                  <c:v>73.2</c:v>
                </c:pt>
                <c:pt idx="19">
                  <c:v>73</c:v>
                </c:pt>
                <c:pt idx="20">
                  <c:v>72.8</c:v>
                </c:pt>
                <c:pt idx="21">
                  <c:v>72.7</c:v>
                </c:pt>
                <c:pt idx="22">
                  <c:v>72.599999999999994</c:v>
                </c:pt>
                <c:pt idx="23">
                  <c:v>72.3</c:v>
                </c:pt>
                <c:pt idx="24">
                  <c:v>71.900000000000006</c:v>
                </c:pt>
                <c:pt idx="25">
                  <c:v>71.8</c:v>
                </c:pt>
                <c:pt idx="26">
                  <c:v>71.599999999999994</c:v>
                </c:pt>
                <c:pt idx="27">
                  <c:v>71.3</c:v>
                </c:pt>
                <c:pt idx="28">
                  <c:v>71.3</c:v>
                </c:pt>
                <c:pt idx="29">
                  <c:v>71.099999999999994</c:v>
                </c:pt>
                <c:pt idx="30">
                  <c:v>70.900000000000006</c:v>
                </c:pt>
                <c:pt idx="31">
                  <c:v>70.8</c:v>
                </c:pt>
                <c:pt idx="32">
                  <c:v>70.7</c:v>
                </c:pt>
                <c:pt idx="33">
                  <c:v>70.7</c:v>
                </c:pt>
                <c:pt idx="34">
                  <c:v>70.5</c:v>
                </c:pt>
                <c:pt idx="35">
                  <c:v>70</c:v>
                </c:pt>
                <c:pt idx="36">
                  <c:v>68.3</c:v>
                </c:pt>
                <c:pt idx="37">
                  <c:v>68.099999999999994</c:v>
                </c:pt>
                <c:pt idx="38">
                  <c:v>67.7</c:v>
                </c:pt>
                <c:pt idx="39">
                  <c:v>67.400000000000006</c:v>
                </c:pt>
                <c:pt idx="40">
                  <c:v>67.3</c:v>
                </c:pt>
                <c:pt idx="41">
                  <c:v>67.2</c:v>
                </c:pt>
                <c:pt idx="42">
                  <c:v>67.099999999999994</c:v>
                </c:pt>
                <c:pt idx="43">
                  <c:v>66.3</c:v>
                </c:pt>
                <c:pt idx="44">
                  <c:v>66.099999999999994</c:v>
                </c:pt>
                <c:pt idx="45">
                  <c:v>66</c:v>
                </c:pt>
                <c:pt idx="46">
                  <c:v>65.900000000000006</c:v>
                </c:pt>
                <c:pt idx="47">
                  <c:v>65.3</c:v>
                </c:pt>
                <c:pt idx="48">
                  <c:v>65</c:v>
                </c:pt>
                <c:pt idx="49">
                  <c:v>64</c:v>
                </c:pt>
                <c:pt idx="50">
                  <c:v>64</c:v>
                </c:pt>
                <c:pt idx="51">
                  <c:v>63.4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axId val="85389696"/>
        <c:axId val="85391232"/>
      </c:barChart>
      <c:catAx>
        <c:axId val="8538969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000">
                <a:latin typeface="Trade Gothic LT Std"/>
              </a:defRPr>
            </a:pPr>
            <a:endParaRPr lang="en-US"/>
          </a:p>
        </c:txPr>
        <c:crossAx val="85391232"/>
        <c:crosses val="autoZero"/>
        <c:auto val="1"/>
        <c:lblAlgn val="ctr"/>
        <c:lblOffset val="100"/>
        <c:noMultiLvlLbl val="0"/>
      </c:catAx>
      <c:valAx>
        <c:axId val="85391232"/>
        <c:scaling>
          <c:orientation val="minMax"/>
          <c:max val="100"/>
        </c:scaling>
        <c:delete val="0"/>
        <c:axPos val="l"/>
        <c:majorGridlines/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85389696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8316429833973139E-2"/>
          <c:y val="0.14459647054452363"/>
          <c:w val="0.91312054844378154"/>
          <c:h val="0.64992037768506672"/>
        </c:manualLayout>
      </c:layout>
      <c:barChart>
        <c:barDir val="col"/>
        <c:grouping val="clustered"/>
        <c:varyColors val="0"/>
        <c:ser>
          <c:idx val="0"/>
          <c:order val="0"/>
          <c:tx>
            <c:v>2012 Rates</c:v>
          </c:tx>
          <c:spPr>
            <a:solidFill>
              <a:schemeClr val="accent1"/>
            </a:solidFill>
          </c:spPr>
          <c:invertIfNegative val="0"/>
          <c:errBars>
            <c:errBarType val="both"/>
            <c:errValType val="cust"/>
            <c:noEndCap val="0"/>
            <c:plus>
              <c:numRef>
                <c:f>Sheet2!$N$5:$N$11</c:f>
                <c:numCache>
                  <c:formatCode>General</c:formatCode>
                  <c:ptCount val="7"/>
                  <c:pt idx="0">
                    <c:v>1.4</c:v>
                  </c:pt>
                  <c:pt idx="1">
                    <c:v>5.7</c:v>
                  </c:pt>
                  <c:pt idx="2">
                    <c:v>6.6</c:v>
                  </c:pt>
                  <c:pt idx="3">
                    <c:v>6.2</c:v>
                  </c:pt>
                  <c:pt idx="4">
                    <c:v>5.7</c:v>
                  </c:pt>
                  <c:pt idx="5">
                    <c:v>6.5</c:v>
                  </c:pt>
                  <c:pt idx="6">
                    <c:v>6.7</c:v>
                  </c:pt>
                </c:numCache>
              </c:numRef>
            </c:plus>
            <c:minus>
              <c:numRef>
                <c:f>Sheet2!$N$5:$N$11</c:f>
                <c:numCache>
                  <c:formatCode>General</c:formatCode>
                  <c:ptCount val="7"/>
                  <c:pt idx="0">
                    <c:v>1.4</c:v>
                  </c:pt>
                  <c:pt idx="1">
                    <c:v>5.7</c:v>
                  </c:pt>
                  <c:pt idx="2">
                    <c:v>6.6</c:v>
                  </c:pt>
                  <c:pt idx="3">
                    <c:v>6.2</c:v>
                  </c:pt>
                  <c:pt idx="4">
                    <c:v>5.7</c:v>
                  </c:pt>
                  <c:pt idx="5">
                    <c:v>6.5</c:v>
                  </c:pt>
                  <c:pt idx="6">
                    <c:v>6.7</c:v>
                  </c:pt>
                </c:numCache>
              </c:numRef>
            </c:minus>
            <c:spPr>
              <a:ln w="31750">
                <a:solidFill>
                  <a:schemeClr val="tx2"/>
                </a:solidFill>
              </a:ln>
            </c:spPr>
          </c:errBars>
          <c:cat>
            <c:strRef>
              <c:f>Sheet2!$A$5:$A$11</c:f>
              <c:strCache>
                <c:ptCount val="7"/>
                <c:pt idx="0">
                  <c:v>U.S. 
Overall</c:v>
                </c:pt>
                <c:pt idx="1">
                  <c:v>Connecticut</c:v>
                </c:pt>
                <c:pt idx="2">
                  <c:v>Maine</c:v>
                </c:pt>
                <c:pt idx="3">
                  <c:v>Massachusetts</c:v>
                </c:pt>
                <c:pt idx="4">
                  <c:v>New 
Hampshire</c:v>
                </c:pt>
                <c:pt idx="5">
                  <c:v>Rhode 
Island</c:v>
                </c:pt>
                <c:pt idx="6">
                  <c:v>Vermont</c:v>
                </c:pt>
              </c:strCache>
            </c:strRef>
          </c:cat>
          <c:val>
            <c:numRef>
              <c:f>Sheet2!$B$5:$B$11</c:f>
              <c:numCache>
                <c:formatCode>General</c:formatCode>
                <c:ptCount val="7"/>
                <c:pt idx="0">
                  <c:v>68.400000000000006</c:v>
                </c:pt>
                <c:pt idx="1">
                  <c:v>77.099999999999994</c:v>
                </c:pt>
                <c:pt idx="2">
                  <c:v>72.599999999999994</c:v>
                </c:pt>
                <c:pt idx="3">
                  <c:v>73.5</c:v>
                </c:pt>
                <c:pt idx="4">
                  <c:v>80.099999999999994</c:v>
                </c:pt>
                <c:pt idx="5">
                  <c:v>72.5</c:v>
                </c:pt>
                <c:pt idx="6">
                  <c:v>63.2</c:v>
                </c:pt>
              </c:numCache>
            </c:numRef>
          </c:val>
        </c:ser>
        <c:ser>
          <c:idx val="1"/>
          <c:order val="1"/>
          <c:tx>
            <c:v>2013 Rates</c:v>
          </c:tx>
          <c:spPr>
            <a:solidFill>
              <a:schemeClr val="accent2"/>
            </a:solidFill>
          </c:spPr>
          <c:invertIfNegative val="0"/>
          <c:errBars>
            <c:errBarType val="both"/>
            <c:errValType val="cust"/>
            <c:noEndCap val="0"/>
            <c:plus>
              <c:numRef>
                <c:f>Sheet2!$O$5:$O$11</c:f>
                <c:numCache>
                  <c:formatCode>General</c:formatCode>
                  <c:ptCount val="7"/>
                  <c:pt idx="0">
                    <c:v>1.5</c:v>
                  </c:pt>
                  <c:pt idx="1">
                    <c:v>6.8</c:v>
                  </c:pt>
                  <c:pt idx="2">
                    <c:v>7.5</c:v>
                  </c:pt>
                  <c:pt idx="3">
                    <c:v>6.6</c:v>
                  </c:pt>
                  <c:pt idx="4">
                    <c:v>6.8</c:v>
                  </c:pt>
                  <c:pt idx="5">
                    <c:v>6.7</c:v>
                  </c:pt>
                  <c:pt idx="6">
                    <c:v>6.6</c:v>
                  </c:pt>
                </c:numCache>
              </c:numRef>
            </c:plus>
            <c:minus>
              <c:numRef>
                <c:f>Sheet2!$O$5:$O$11</c:f>
                <c:numCache>
                  <c:formatCode>General</c:formatCode>
                  <c:ptCount val="7"/>
                  <c:pt idx="0">
                    <c:v>1.5</c:v>
                  </c:pt>
                  <c:pt idx="1">
                    <c:v>6.8</c:v>
                  </c:pt>
                  <c:pt idx="2">
                    <c:v>7.5</c:v>
                  </c:pt>
                  <c:pt idx="3">
                    <c:v>6.6</c:v>
                  </c:pt>
                  <c:pt idx="4">
                    <c:v>6.8</c:v>
                  </c:pt>
                  <c:pt idx="5">
                    <c:v>6.7</c:v>
                  </c:pt>
                  <c:pt idx="6">
                    <c:v>6.6</c:v>
                  </c:pt>
                </c:numCache>
              </c:numRef>
            </c:minus>
            <c:spPr>
              <a:ln w="31750">
                <a:solidFill>
                  <a:srgbClr val="981E32"/>
                </a:solidFill>
              </a:ln>
            </c:spPr>
          </c:errBars>
          <c:cat>
            <c:strRef>
              <c:f>Sheet2!$A$5:$A$11</c:f>
              <c:strCache>
                <c:ptCount val="7"/>
                <c:pt idx="0">
                  <c:v>U.S. 
Overall</c:v>
                </c:pt>
                <c:pt idx="1">
                  <c:v>Connecticut</c:v>
                </c:pt>
                <c:pt idx="2">
                  <c:v>Maine</c:v>
                </c:pt>
                <c:pt idx="3">
                  <c:v>Massachusetts</c:v>
                </c:pt>
                <c:pt idx="4">
                  <c:v>New 
Hampshire</c:v>
                </c:pt>
                <c:pt idx="5">
                  <c:v>Rhode 
Island</c:v>
                </c:pt>
                <c:pt idx="6">
                  <c:v>Vermont</c:v>
                </c:pt>
              </c:strCache>
            </c:strRef>
          </c:cat>
          <c:val>
            <c:numRef>
              <c:f>Sheet2!$F$5:$F$11</c:f>
              <c:numCache>
                <c:formatCode>General</c:formatCode>
                <c:ptCount val="7"/>
                <c:pt idx="0">
                  <c:v>70.400000000000006</c:v>
                </c:pt>
                <c:pt idx="1">
                  <c:v>78.2</c:v>
                </c:pt>
                <c:pt idx="2">
                  <c:v>68</c:v>
                </c:pt>
                <c:pt idx="3">
                  <c:v>78.5</c:v>
                </c:pt>
                <c:pt idx="4">
                  <c:v>74.900000000000006</c:v>
                </c:pt>
                <c:pt idx="5">
                  <c:v>82.1</c:v>
                </c:pt>
                <c:pt idx="6">
                  <c:v>66.900000000000006</c:v>
                </c:pt>
              </c:numCache>
            </c:numRef>
          </c:val>
        </c:ser>
        <c:ser>
          <c:idx val="2"/>
          <c:order val="2"/>
          <c:tx>
            <c:v>2014 Rates</c:v>
          </c:tx>
          <c:spPr>
            <a:solidFill>
              <a:schemeClr val="accent3"/>
            </a:solidFill>
          </c:spPr>
          <c:invertIfNegative val="0"/>
          <c:errBars>
            <c:errBarType val="both"/>
            <c:errValType val="cust"/>
            <c:noEndCap val="0"/>
            <c:plus>
              <c:numRef>
                <c:f>Sheet2!$P$5:$P$11</c:f>
                <c:numCache>
                  <c:formatCode>General</c:formatCode>
                  <c:ptCount val="7"/>
                  <c:pt idx="0">
                    <c:v>1.5</c:v>
                  </c:pt>
                  <c:pt idx="1">
                    <c:v>7.7</c:v>
                  </c:pt>
                  <c:pt idx="2">
                    <c:v>5</c:v>
                  </c:pt>
                  <c:pt idx="3">
                    <c:v>7.2</c:v>
                  </c:pt>
                  <c:pt idx="4">
                    <c:v>6.1</c:v>
                  </c:pt>
                  <c:pt idx="5">
                    <c:v>7.3</c:v>
                  </c:pt>
                  <c:pt idx="6">
                    <c:v>6.7</c:v>
                  </c:pt>
                </c:numCache>
              </c:numRef>
            </c:plus>
            <c:minus>
              <c:numRef>
                <c:f>Sheet2!$P$5:$P$11</c:f>
                <c:numCache>
                  <c:formatCode>General</c:formatCode>
                  <c:ptCount val="7"/>
                  <c:pt idx="0">
                    <c:v>1.5</c:v>
                  </c:pt>
                  <c:pt idx="1">
                    <c:v>7.7</c:v>
                  </c:pt>
                  <c:pt idx="2">
                    <c:v>5</c:v>
                  </c:pt>
                  <c:pt idx="3">
                    <c:v>7.2</c:v>
                  </c:pt>
                  <c:pt idx="4">
                    <c:v>6.1</c:v>
                  </c:pt>
                  <c:pt idx="5">
                    <c:v>7.3</c:v>
                  </c:pt>
                  <c:pt idx="6">
                    <c:v>6.7</c:v>
                  </c:pt>
                </c:numCache>
              </c:numRef>
            </c:minus>
            <c:spPr>
              <a:ln w="31750">
                <a:solidFill>
                  <a:schemeClr val="accent3">
                    <a:lumMod val="50000"/>
                  </a:schemeClr>
                </a:solidFill>
              </a:ln>
            </c:spPr>
          </c:errBars>
          <c:cat>
            <c:strRef>
              <c:f>Sheet2!$A$5:$A$11</c:f>
              <c:strCache>
                <c:ptCount val="7"/>
                <c:pt idx="0">
                  <c:v>U.S. 
Overall</c:v>
                </c:pt>
                <c:pt idx="1">
                  <c:v>Connecticut</c:v>
                </c:pt>
                <c:pt idx="2">
                  <c:v>Maine</c:v>
                </c:pt>
                <c:pt idx="3">
                  <c:v>Massachusetts</c:v>
                </c:pt>
                <c:pt idx="4">
                  <c:v>New 
Hampshire</c:v>
                </c:pt>
                <c:pt idx="5">
                  <c:v>Rhode 
Island</c:v>
                </c:pt>
                <c:pt idx="6">
                  <c:v>Vermont</c:v>
                </c:pt>
              </c:strCache>
            </c:strRef>
          </c:cat>
          <c:val>
            <c:numRef>
              <c:f>Sheet2!$J$5:$J$11</c:f>
              <c:numCache>
                <c:formatCode>General</c:formatCode>
                <c:ptCount val="7"/>
                <c:pt idx="0">
                  <c:v>71.599999999999994</c:v>
                </c:pt>
                <c:pt idx="1">
                  <c:v>73</c:v>
                </c:pt>
                <c:pt idx="2">
                  <c:v>84.7</c:v>
                </c:pt>
                <c:pt idx="3">
                  <c:v>75.400000000000006</c:v>
                </c:pt>
                <c:pt idx="4">
                  <c:v>80.400000000000006</c:v>
                </c:pt>
                <c:pt idx="5">
                  <c:v>75.599999999999994</c:v>
                </c:pt>
                <c:pt idx="6">
                  <c:v>71.8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6719872"/>
        <c:axId val="86725760"/>
      </c:barChart>
      <c:catAx>
        <c:axId val="867198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9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300"/>
            </a:pPr>
            <a:endParaRPr lang="en-US"/>
          </a:p>
        </c:txPr>
        <c:crossAx val="86725760"/>
        <c:crosses val="autoZero"/>
        <c:auto val="1"/>
        <c:lblAlgn val="ctr"/>
        <c:lblOffset val="5"/>
        <c:noMultiLvlLbl val="0"/>
      </c:catAx>
      <c:valAx>
        <c:axId val="86725760"/>
        <c:scaling>
          <c:orientation val="minMax"/>
          <c:max val="100"/>
          <c:min val="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86719872"/>
        <c:crosses val="autoZero"/>
        <c:crossBetween val="between"/>
        <c:majorUnit val="20"/>
        <c:minorUnit val="10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5.1473093038996019E-2"/>
          <c:y val="1.7618813680741134E-2"/>
          <c:w val="0.42942959803025005"/>
          <c:h val="8.5557322526107829E-2"/>
        </c:manualLayout>
      </c:layout>
      <c:overlay val="0"/>
      <c:txPr>
        <a:bodyPr/>
        <a:lstStyle/>
        <a:p>
          <a:pPr>
            <a:defRPr sz="1300"/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564">
          <a:latin typeface="TradeGothic-Light" pitchFamily="34" charset="0"/>
        </a:defRPr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0.81281</cdr:y>
    </cdr:from>
    <cdr:to>
      <cdr:x>1</cdr:x>
      <cdr:y>0.98936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0" y="4400931"/>
          <a:ext cx="8709735" cy="95594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114300" indent="-1588"/>
          <a:r>
            <a:rPr lang="en-US" sz="1200" dirty="0" smtClean="0">
              <a:latin typeface="TradeGothic-Light" pitchFamily="34" charset="0"/>
            </a:rPr>
            <a:t>In response to a national shortage of </a:t>
          </a:r>
          <a:r>
            <a:rPr lang="en-US" sz="1200" dirty="0" err="1" smtClean="0">
              <a:latin typeface="TradeGothic-Light" pitchFamily="34" charset="0"/>
            </a:rPr>
            <a:t>Haemophilus</a:t>
          </a:r>
          <a:r>
            <a:rPr lang="en-US" sz="1200" dirty="0" smtClean="0">
              <a:latin typeface="TradeGothic-Light" pitchFamily="34" charset="0"/>
            </a:rPr>
            <a:t> Influenza B vaccine in 2009, clinicians were encouraged to delay booster shots.  These delays reduced Up-to-Date rates for the series graphed above.</a:t>
          </a:r>
        </a:p>
        <a:p xmlns:a="http://schemas.openxmlformats.org/drawingml/2006/main">
          <a:pPr marL="114300" indent="-1588"/>
          <a:endParaRPr lang="en-US" sz="400" dirty="0" smtClean="0">
            <a:latin typeface="TradeGothic-Light" pitchFamily="34" charset="0"/>
          </a:endParaRPr>
        </a:p>
        <a:p xmlns:a="http://schemas.openxmlformats.org/drawingml/2006/main">
          <a:pPr marL="114300" indent="-1588"/>
          <a:r>
            <a:rPr lang="en-US" sz="1200" dirty="0" smtClean="0">
              <a:latin typeface="TradeGothic-Light" pitchFamily="34" charset="0"/>
            </a:rPr>
            <a:t>In 2009, the National Immunization Survey began reporting a measure that more accurately estimated the true Up-to-Date rate in each state.  These more accurate estimates (lines from 2009-2014) are not directly comparable to the older measure’s rates in 2007-2009.</a:t>
          </a:r>
          <a:endParaRPr lang="en-US" sz="1200" dirty="0">
            <a:latin typeface="TradeGothic-Light" pitchFamily="34" charset="0"/>
          </a:endParaRPr>
        </a:p>
      </cdr:txBody>
    </cdr:sp>
  </cdr:relSizeAnchor>
  <cdr:relSizeAnchor xmlns:cdr="http://schemas.openxmlformats.org/drawingml/2006/chartDrawing">
    <cdr:from>
      <cdr:x>0.25974</cdr:x>
      <cdr:y>0.37573</cdr:y>
    </cdr:from>
    <cdr:to>
      <cdr:x>0.47928</cdr:x>
      <cdr:y>0.62621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882121" y="614364"/>
          <a:ext cx="745619" cy="4095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0.29878</cdr:x>
      <cdr:y>0.1641</cdr:y>
    </cdr:from>
    <cdr:to>
      <cdr:x>0.42284</cdr:x>
      <cdr:y>0.24518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2602266" y="888502"/>
          <a:ext cx="1080571" cy="43904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ctr"/>
          <a:r>
            <a:rPr lang="en-US" sz="1400" dirty="0" smtClean="0">
              <a:latin typeface="TradeGothic-Light"/>
            </a:rPr>
            <a:t>See notes below</a:t>
          </a:r>
          <a:endParaRPr lang="en-US" sz="1400" dirty="0">
            <a:latin typeface="TradeGothic-Light"/>
          </a:endParaRPr>
        </a:p>
      </cdr:txBody>
    </cdr:sp>
  </cdr:relSizeAnchor>
  <cdr:relSizeAnchor xmlns:cdr="http://schemas.openxmlformats.org/drawingml/2006/chartDrawing">
    <cdr:from>
      <cdr:x>0.54198</cdr:x>
      <cdr:y>0.02507</cdr:y>
    </cdr:from>
    <cdr:to>
      <cdr:x>0.98143</cdr:x>
      <cdr:y>0.08897</cdr:y>
    </cdr:to>
    <cdr:sp macro="" textlink="">
      <cdr:nvSpPr>
        <cdr:cNvPr id="8" name="TextBox 1"/>
        <cdr:cNvSpPr txBox="1"/>
      </cdr:nvSpPr>
      <cdr:spPr>
        <a:xfrm xmlns:a="http://schemas.openxmlformats.org/drawingml/2006/main">
          <a:off x="4720504" y="132203"/>
          <a:ext cx="3827527" cy="33700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6350">
          <a:solidFill>
            <a:srgbClr val="981E32"/>
          </a:solidFill>
        </a:ln>
      </cdr:spPr>
      <cdr:txBody>
        <a:bodyPr xmlns:a="http://schemas.openxmlformats.org/drawingml/2006/main" wrap="square" lIns="45720" rIns="45720" rtlCol="0" anchor="ctr">
          <a:spAutoFit/>
        </a:bodyPr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ctr"/>
          <a:r>
            <a:rPr lang="en-US" sz="1600" dirty="0" smtClean="0">
              <a:solidFill>
                <a:srgbClr val="981E32"/>
              </a:solidFill>
              <a:latin typeface="Trade Gothic LT Std"/>
            </a:rPr>
            <a:t>2016</a:t>
          </a:r>
          <a:r>
            <a:rPr lang="en-US" sz="1600" dirty="0" smtClean="0">
              <a:solidFill>
                <a:srgbClr val="C00000"/>
              </a:solidFill>
              <a:latin typeface="Trade Gothic LT Std"/>
            </a:rPr>
            <a:t> </a:t>
          </a:r>
          <a:r>
            <a:rPr lang="en-US" sz="1600" dirty="0" smtClean="0">
              <a:solidFill>
                <a:srgbClr val="981E32"/>
              </a:solidFill>
              <a:latin typeface="Trade Gothic LT Std"/>
            </a:rPr>
            <a:t>MaineHealth</a:t>
          </a:r>
          <a:r>
            <a:rPr lang="en-US" sz="1600" dirty="0" smtClean="0">
              <a:solidFill>
                <a:srgbClr val="C00000"/>
              </a:solidFill>
              <a:latin typeface="Trade Gothic LT Std"/>
            </a:rPr>
            <a:t> </a:t>
          </a:r>
          <a:r>
            <a:rPr lang="en-US" sz="1600" dirty="0" smtClean="0">
              <a:solidFill>
                <a:srgbClr val="981E32"/>
              </a:solidFill>
              <a:latin typeface="Trade Gothic LT Std"/>
            </a:rPr>
            <a:t>target: 82% or more</a:t>
          </a:r>
          <a:endParaRPr lang="en-US" sz="1600" dirty="0">
            <a:solidFill>
              <a:srgbClr val="981E32"/>
            </a:solidFill>
            <a:latin typeface="Trade Gothic LT Std"/>
          </a:endParaRPr>
        </a:p>
      </cdr:txBody>
    </cdr:sp>
  </cdr:relSizeAnchor>
  <cdr:relSizeAnchor xmlns:cdr="http://schemas.openxmlformats.org/drawingml/2006/chartDrawing">
    <cdr:from>
      <cdr:x>0.35511</cdr:x>
      <cdr:y>0.26763</cdr:y>
    </cdr:from>
    <cdr:to>
      <cdr:x>0.35511</cdr:x>
      <cdr:y>0.39017</cdr:y>
    </cdr:to>
    <cdr:sp macro="" textlink="">
      <cdr:nvSpPr>
        <cdr:cNvPr id="10" name="Straight Arrow Connector 9"/>
        <cdr:cNvSpPr/>
      </cdr:nvSpPr>
      <cdr:spPr>
        <a:xfrm xmlns:a="http://schemas.openxmlformats.org/drawingml/2006/main">
          <a:off x="3092921" y="1449061"/>
          <a:ext cx="0" cy="663491"/>
        </a:xfrm>
        <a:prstGeom xmlns:a="http://schemas.openxmlformats.org/drawingml/2006/main" prst="straightConnector1">
          <a:avLst/>
        </a:prstGeom>
        <a:ln xmlns:a="http://schemas.openxmlformats.org/drawingml/2006/main" w="6350">
          <a:solidFill>
            <a:schemeClr val="tx1"/>
          </a:solidFill>
          <a:tailEnd type="stealth" w="sm" len="med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0.0523</cdr:x>
      <cdr:y>0.81281</cdr:y>
    </cdr:from>
    <cdr:to>
      <cdr:x>0.07123</cdr:x>
      <cdr:y>0.88965</cdr:y>
    </cdr:to>
    <cdr:sp macro="" textlink="">
      <cdr:nvSpPr>
        <cdr:cNvPr id="3" name="Rectangle 2"/>
        <cdr:cNvSpPr/>
      </cdr:nvSpPr>
      <cdr:spPr>
        <a:xfrm xmlns:a="http://schemas.openxmlformats.org/drawingml/2006/main">
          <a:off x="452887" y="5109714"/>
          <a:ext cx="163902" cy="48308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>
            <a:alpha val="22000"/>
          </a:srgbClr>
        </a:solidFill>
        <a:ln xmlns:a="http://schemas.openxmlformats.org/drawingml/2006/main" w="15875">
          <a:solidFill>
            <a:srgbClr val="FFC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0.05358</cdr:x>
      <cdr:y>0.23511</cdr:y>
    </cdr:from>
    <cdr:to>
      <cdr:x>1</cdr:x>
      <cdr:y>0.2996</cdr:y>
    </cdr:to>
    <cdr:sp macro="" textlink="">
      <cdr:nvSpPr>
        <cdr:cNvPr id="6" name="Rectangle 5"/>
        <cdr:cNvSpPr/>
      </cdr:nvSpPr>
      <cdr:spPr>
        <a:xfrm xmlns:a="http://schemas.openxmlformats.org/drawingml/2006/main">
          <a:off x="463997" y="1477992"/>
          <a:ext cx="8195094" cy="405442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2">
            <a:lumMod val="60000"/>
            <a:lumOff val="40000"/>
            <a:alpha val="19000"/>
          </a:schemeClr>
        </a:solidFill>
        <a:ln xmlns:a="http://schemas.openxmlformats.org/drawingml/2006/main" w="12700">
          <a:solidFill>
            <a:schemeClr val="accent2">
              <a:lumMod val="60000"/>
              <a:lumOff val="40000"/>
            </a:schemeClr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</cdr:x>
      <cdr:y>0.81281</cdr:y>
    </cdr:from>
    <cdr:to>
      <cdr:x>1</cdr:x>
      <cdr:y>0.98936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0" y="4400931"/>
          <a:ext cx="8709735" cy="95594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114300" indent="-1588"/>
          <a:endParaRPr lang="en-US" sz="1200" dirty="0">
            <a:latin typeface="TradeGothic-Light" pitchFamily="34" charset="0"/>
          </a:endParaRPr>
        </a:p>
      </cdr:txBody>
    </cdr:sp>
  </cdr:relSizeAnchor>
  <cdr:relSizeAnchor xmlns:cdr="http://schemas.openxmlformats.org/drawingml/2006/chartDrawing">
    <cdr:from>
      <cdr:x>0.25974</cdr:x>
      <cdr:y>0.37573</cdr:y>
    </cdr:from>
    <cdr:to>
      <cdr:x>0.47928</cdr:x>
      <cdr:y>0.62621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882121" y="614364"/>
          <a:ext cx="745619" cy="4095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0.54198</cdr:x>
      <cdr:y>0.02507</cdr:y>
    </cdr:from>
    <cdr:to>
      <cdr:x>0.98143</cdr:x>
      <cdr:y>0.08897</cdr:y>
    </cdr:to>
    <cdr:sp macro="" textlink="">
      <cdr:nvSpPr>
        <cdr:cNvPr id="8" name="TextBox 1"/>
        <cdr:cNvSpPr txBox="1"/>
      </cdr:nvSpPr>
      <cdr:spPr>
        <a:xfrm xmlns:a="http://schemas.openxmlformats.org/drawingml/2006/main">
          <a:off x="4720504" y="132203"/>
          <a:ext cx="3827527" cy="33700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6350">
          <a:solidFill>
            <a:srgbClr val="981E32"/>
          </a:solidFill>
        </a:ln>
      </cdr:spPr>
      <cdr:txBody>
        <a:bodyPr xmlns:a="http://schemas.openxmlformats.org/drawingml/2006/main" wrap="square" lIns="45720" rIns="45720" rtlCol="0" anchor="ctr">
          <a:spAutoFit/>
        </a:bodyPr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ctr"/>
          <a:r>
            <a:rPr lang="en-US" sz="1600" dirty="0" smtClean="0">
              <a:solidFill>
                <a:srgbClr val="981E32"/>
              </a:solidFill>
              <a:latin typeface="Trade Gothic LT Std"/>
            </a:rPr>
            <a:t>2016</a:t>
          </a:r>
          <a:r>
            <a:rPr lang="en-US" sz="1600" dirty="0" smtClean="0">
              <a:solidFill>
                <a:srgbClr val="C00000"/>
              </a:solidFill>
              <a:latin typeface="Trade Gothic LT Std"/>
            </a:rPr>
            <a:t> </a:t>
          </a:r>
          <a:r>
            <a:rPr lang="en-US" sz="1600" dirty="0" smtClean="0">
              <a:solidFill>
                <a:srgbClr val="981E32"/>
              </a:solidFill>
              <a:latin typeface="Trade Gothic LT Std"/>
            </a:rPr>
            <a:t>MaineHealth</a:t>
          </a:r>
          <a:r>
            <a:rPr lang="en-US" sz="1600" dirty="0" smtClean="0">
              <a:solidFill>
                <a:srgbClr val="C00000"/>
              </a:solidFill>
              <a:latin typeface="Trade Gothic LT Std"/>
            </a:rPr>
            <a:t> </a:t>
          </a:r>
          <a:r>
            <a:rPr lang="en-US" sz="1600" dirty="0" smtClean="0">
              <a:solidFill>
                <a:srgbClr val="981E32"/>
              </a:solidFill>
              <a:latin typeface="Trade Gothic LT Std"/>
            </a:rPr>
            <a:t>target: 82% or more</a:t>
          </a:r>
          <a:endParaRPr lang="en-US" sz="1600" dirty="0">
            <a:solidFill>
              <a:srgbClr val="981E32"/>
            </a:solidFill>
            <a:latin typeface="Trade Gothic LT Std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E1D56A-B76B-43C4-9F0A-7306F70E62EC}" type="datetimeFigureOut">
              <a:rPr lang="en-US" smtClean="0"/>
              <a:pPr/>
              <a:t>8/28/2015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CE6058-5290-40AE-99FE-F480209BD1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7500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560320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1pPr>
    <a:lvl2pPr marL="1280160" algn="l" defTabSz="2560320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2pPr>
    <a:lvl3pPr marL="2560320" algn="l" defTabSz="2560320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3pPr>
    <a:lvl4pPr marL="3840480" algn="l" defTabSz="2560320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4pPr>
    <a:lvl5pPr marL="5120640" algn="l" defTabSz="2560320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5pPr>
    <a:lvl6pPr marL="6400800" algn="l" defTabSz="2560320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6pPr>
    <a:lvl7pPr marL="7680960" algn="l" defTabSz="2560320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7pPr>
    <a:lvl8pPr marL="8961120" algn="l" defTabSz="2560320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8pPr>
    <a:lvl9pPr marL="10241280" algn="l" defTabSz="2560320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400" baseline="0" dirty="0" smtClean="0"/>
              <a:t>H:\MEHLTH\Shared\CHI\Tim\MaineHealth Health Index\Immunizations\Immunization_ME_US_best_2014.pptx</a:t>
            </a:r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CE6058-5290-40AE-99FE-F480209BD1C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CE6058-5290-40AE-99FE-F480209BD1C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4280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400" baseline="0" dirty="0" smtClean="0"/>
              <a:t>H:\MEHLTH\Shared\CHI\Tim\MaineHealth Health Index\Immunizations\Immunization_ME_US_best_2014.pptx</a:t>
            </a:r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CE6058-5290-40AE-99FE-F480209BD1C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2" y="2130429"/>
            <a:ext cx="7772399" cy="147002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1" y="3886201"/>
            <a:ext cx="6400801" cy="175259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5B6846-25A9-EA4E-BAB1-5297B9A3EE41}" type="datetime1">
              <a:rPr lang="en-US"/>
              <a:pPr>
                <a:defRPr/>
              </a:pPr>
              <a:t>8/28/2015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E8554E-FF54-7D44-BB90-3A30C898DE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7CB7E-DCD8-604F-8768-CE37D2A6FE19}" type="datetime1">
              <a:rPr lang="en-US"/>
              <a:pPr>
                <a:defRPr/>
              </a:pPr>
              <a:t>8/28/2015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DC2C2F-837F-E541-8376-23FD9ACFFE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2" y="274642"/>
            <a:ext cx="2057400" cy="585152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199" y="274642"/>
            <a:ext cx="6019800" cy="585152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80542D-D9EC-034C-AD42-1E0373A0EEED}" type="datetime1">
              <a:rPr lang="en-US"/>
              <a:pPr>
                <a:defRPr/>
              </a:pPr>
              <a:t>8/28/2015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75D135-A174-FA4F-9CAE-92FF6E3F61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45B8C9-257F-3240-878A-5FADA07B8E97}" type="datetime1">
              <a:rPr lang="en-US"/>
              <a:pPr>
                <a:defRPr/>
              </a:pPr>
              <a:t>8/28/2015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E513BB-2AAB-934C-8A48-833E0CC942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898"/>
            <a:ext cx="7772399" cy="1362076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399" cy="150018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4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1429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3714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59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73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8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03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1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79AEEF-1D09-0A4A-9B05-7F97C41E4CCB}" type="datetime1">
              <a:rPr lang="en-US"/>
              <a:pPr>
                <a:defRPr/>
              </a:pPr>
              <a:t>8/28/2015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5C667D-752C-E448-A5C5-5A386B97EF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1600202"/>
            <a:ext cx="4038601" cy="4525963"/>
          </a:xfrm>
        </p:spPr>
        <p:txBody>
          <a:bodyPr/>
          <a:lstStyle>
            <a:lvl1pPr>
              <a:defRPr sz="2800"/>
            </a:lvl1pPr>
            <a:lvl2pPr>
              <a:defRPr sz="25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1" cy="4525963"/>
          </a:xfrm>
        </p:spPr>
        <p:txBody>
          <a:bodyPr/>
          <a:lstStyle>
            <a:lvl1pPr>
              <a:defRPr sz="2800"/>
            </a:lvl1pPr>
            <a:lvl2pPr>
              <a:defRPr sz="25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FDFD9D-D54A-CB4A-8BAA-738F880AB726}" type="datetime1">
              <a:rPr lang="en-US"/>
              <a:pPr>
                <a:defRPr/>
              </a:pPr>
              <a:t>8/28/2015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7D7D97-F4DB-4A4F-B814-7FE6F37395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3" y="1535119"/>
            <a:ext cx="4040189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57148" indent="0">
              <a:buNone/>
              <a:defRPr sz="2000" b="1"/>
            </a:lvl2pPr>
            <a:lvl3pPr marL="914295" indent="0">
              <a:buNone/>
              <a:defRPr sz="1700" b="1"/>
            </a:lvl3pPr>
            <a:lvl4pPr marL="1371443" indent="0">
              <a:buNone/>
              <a:defRPr sz="1700" b="1"/>
            </a:lvl4pPr>
            <a:lvl5pPr marL="1828590" indent="0">
              <a:buNone/>
              <a:defRPr sz="1700" b="1"/>
            </a:lvl5pPr>
            <a:lvl6pPr marL="2285738" indent="0">
              <a:buNone/>
              <a:defRPr sz="1700" b="1"/>
            </a:lvl6pPr>
            <a:lvl7pPr marL="2742886" indent="0">
              <a:buNone/>
              <a:defRPr sz="1700" b="1"/>
            </a:lvl7pPr>
            <a:lvl8pPr marL="3200036" indent="0">
              <a:buNone/>
              <a:defRPr sz="1700" b="1"/>
            </a:lvl8pPr>
            <a:lvl9pPr marL="3657181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3" y="2174879"/>
            <a:ext cx="4040189" cy="3951291"/>
          </a:xfrm>
        </p:spPr>
        <p:txBody>
          <a:bodyPr/>
          <a:lstStyle>
            <a:lvl1pPr>
              <a:defRPr sz="2500"/>
            </a:lvl1pPr>
            <a:lvl2pPr>
              <a:defRPr sz="20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9"/>
            <a:ext cx="4041779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57148" indent="0">
              <a:buNone/>
              <a:defRPr sz="2000" b="1"/>
            </a:lvl2pPr>
            <a:lvl3pPr marL="914295" indent="0">
              <a:buNone/>
              <a:defRPr sz="1700" b="1"/>
            </a:lvl3pPr>
            <a:lvl4pPr marL="1371443" indent="0">
              <a:buNone/>
              <a:defRPr sz="1700" b="1"/>
            </a:lvl4pPr>
            <a:lvl5pPr marL="1828590" indent="0">
              <a:buNone/>
              <a:defRPr sz="1700" b="1"/>
            </a:lvl5pPr>
            <a:lvl6pPr marL="2285738" indent="0">
              <a:buNone/>
              <a:defRPr sz="1700" b="1"/>
            </a:lvl6pPr>
            <a:lvl7pPr marL="2742886" indent="0">
              <a:buNone/>
              <a:defRPr sz="1700" b="1"/>
            </a:lvl7pPr>
            <a:lvl8pPr marL="3200036" indent="0">
              <a:buNone/>
              <a:defRPr sz="1700" b="1"/>
            </a:lvl8pPr>
            <a:lvl9pPr marL="3657181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9"/>
            <a:ext cx="4041779" cy="3951291"/>
          </a:xfrm>
        </p:spPr>
        <p:txBody>
          <a:bodyPr/>
          <a:lstStyle>
            <a:lvl1pPr>
              <a:defRPr sz="2500"/>
            </a:lvl1pPr>
            <a:lvl2pPr>
              <a:defRPr sz="20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068ECF-5C80-EB48-8FEB-A3151FC6E6C0}" type="datetime1">
              <a:rPr lang="en-US"/>
              <a:pPr>
                <a:defRPr/>
              </a:pPr>
              <a:t>8/28/2015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5B87B7-6D48-A741-BD30-4DC19FB5C1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0359D8-EAD5-DD41-A9E0-E4E7FF7D76C1}" type="datetime1">
              <a:rPr lang="en-US"/>
              <a:pPr>
                <a:defRPr/>
              </a:pPr>
              <a:t>8/28/2015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DFDCC9-6986-1240-B2B3-7F5E0943F1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49D989-32A5-AA47-B106-D7B4CC2311DA}" type="datetime1">
              <a:rPr lang="en-US"/>
              <a:pPr>
                <a:defRPr/>
              </a:pPr>
              <a:t>8/28/2015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39DB2F-1D99-8F49-B576-E8B42A7E66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73052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2" y="273055"/>
            <a:ext cx="5111751" cy="5853112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435106"/>
            <a:ext cx="3008313" cy="4691064"/>
          </a:xfrm>
        </p:spPr>
        <p:txBody>
          <a:bodyPr/>
          <a:lstStyle>
            <a:lvl1pPr marL="0" indent="0">
              <a:buNone/>
              <a:defRPr sz="1400"/>
            </a:lvl1pPr>
            <a:lvl2pPr marL="457148" indent="0">
              <a:buNone/>
              <a:defRPr sz="1100"/>
            </a:lvl2pPr>
            <a:lvl3pPr marL="914295" indent="0">
              <a:buNone/>
              <a:defRPr sz="1100"/>
            </a:lvl3pPr>
            <a:lvl4pPr marL="1371443" indent="0">
              <a:buNone/>
              <a:defRPr sz="1100"/>
            </a:lvl4pPr>
            <a:lvl5pPr marL="1828590" indent="0">
              <a:buNone/>
              <a:defRPr sz="1100"/>
            </a:lvl5pPr>
            <a:lvl6pPr marL="2285738" indent="0">
              <a:buNone/>
              <a:defRPr sz="1100"/>
            </a:lvl6pPr>
            <a:lvl7pPr marL="2742886" indent="0">
              <a:buNone/>
              <a:defRPr sz="1100"/>
            </a:lvl7pPr>
            <a:lvl8pPr marL="3200036" indent="0">
              <a:buNone/>
              <a:defRPr sz="1100"/>
            </a:lvl8pPr>
            <a:lvl9pPr marL="3657181" indent="0">
              <a:buNone/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79112B-A4A7-444D-9979-E05901F9ABB9}" type="datetime1">
              <a:rPr lang="en-US"/>
              <a:pPr>
                <a:defRPr/>
              </a:pPr>
              <a:t>8/28/2015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F0C99-93CC-7742-8746-E09562A970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90" y="4800601"/>
            <a:ext cx="5486400" cy="5667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90" y="612778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400"/>
            </a:lvl1pPr>
            <a:lvl2pPr marL="457148" indent="0">
              <a:buNone/>
              <a:defRPr sz="2800"/>
            </a:lvl2pPr>
            <a:lvl3pPr marL="914295" indent="0">
              <a:buNone/>
              <a:defRPr sz="2500"/>
            </a:lvl3pPr>
            <a:lvl4pPr marL="1371443" indent="0">
              <a:buNone/>
              <a:defRPr sz="2000"/>
            </a:lvl4pPr>
            <a:lvl5pPr marL="1828590" indent="0">
              <a:buNone/>
              <a:defRPr sz="2000"/>
            </a:lvl5pPr>
            <a:lvl6pPr marL="2285738" indent="0">
              <a:buNone/>
              <a:defRPr sz="2000"/>
            </a:lvl6pPr>
            <a:lvl7pPr marL="2742886" indent="0">
              <a:buNone/>
              <a:defRPr sz="2000"/>
            </a:lvl7pPr>
            <a:lvl8pPr marL="3200036" indent="0">
              <a:buNone/>
              <a:defRPr sz="2000"/>
            </a:lvl8pPr>
            <a:lvl9pPr marL="3657181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90" y="5367340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148" indent="0">
              <a:buNone/>
              <a:defRPr sz="1100"/>
            </a:lvl2pPr>
            <a:lvl3pPr marL="914295" indent="0">
              <a:buNone/>
              <a:defRPr sz="1100"/>
            </a:lvl3pPr>
            <a:lvl4pPr marL="1371443" indent="0">
              <a:buNone/>
              <a:defRPr sz="1100"/>
            </a:lvl4pPr>
            <a:lvl5pPr marL="1828590" indent="0">
              <a:buNone/>
              <a:defRPr sz="1100"/>
            </a:lvl5pPr>
            <a:lvl6pPr marL="2285738" indent="0">
              <a:buNone/>
              <a:defRPr sz="1100"/>
            </a:lvl6pPr>
            <a:lvl7pPr marL="2742886" indent="0">
              <a:buNone/>
              <a:defRPr sz="1100"/>
            </a:lvl7pPr>
            <a:lvl8pPr marL="3200036" indent="0">
              <a:buNone/>
              <a:defRPr sz="1100"/>
            </a:lvl8pPr>
            <a:lvl9pPr marL="3657181" indent="0">
              <a:buNone/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FF59D3-401C-8542-AB41-85BAE7F58712}" type="datetime1">
              <a:rPr lang="en-US"/>
              <a:pPr>
                <a:defRPr/>
              </a:pPr>
              <a:t>8/28/2015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6A04C1-B35E-DB45-8C6E-88F99E10D2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5980" y="273511"/>
            <a:ext cx="8232043" cy="114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8" tIns="45716" rIns="91428" bIns="4571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5980" y="1600539"/>
            <a:ext cx="8232043" cy="4528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8" tIns="45716" rIns="91428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5979" y="6356568"/>
            <a:ext cx="2137401" cy="364679"/>
          </a:xfrm>
          <a:prstGeom prst="rect">
            <a:avLst/>
          </a:prstGeom>
        </p:spPr>
        <p:txBody>
          <a:bodyPr vert="horz" wrap="square" lIns="91428" tIns="45716" rIns="91428" bIns="45716" numCol="1" anchor="ctr" anchorCtr="0" compatLnSpc="1">
            <a:prstTxWarp prst="textNoShape">
              <a:avLst/>
            </a:prstTxWarp>
          </a:bodyPr>
          <a:lstStyle>
            <a:lvl1pPr>
              <a:defRPr sz="1100">
                <a:solidFill>
                  <a:srgbClr val="898989"/>
                </a:solidFill>
                <a:latin typeface="Calibri" charset="0"/>
              </a:defRPr>
            </a:lvl1pPr>
          </a:lstStyle>
          <a:p>
            <a:pPr>
              <a:defRPr/>
            </a:pPr>
            <a:fld id="{0BD12067-7E6C-244D-A307-09539EB1C61D}" type="datetime1">
              <a:rPr lang="en-US"/>
              <a:pPr>
                <a:defRPr/>
              </a:pPr>
              <a:t>8/28/2015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2641" y="6356568"/>
            <a:ext cx="2898721" cy="364679"/>
          </a:xfrm>
          <a:prstGeom prst="rect">
            <a:avLst/>
          </a:prstGeom>
        </p:spPr>
        <p:txBody>
          <a:bodyPr vert="horz" lIns="91428" tIns="45716" rIns="91428" bIns="45716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0624" y="6356568"/>
            <a:ext cx="2137399" cy="364679"/>
          </a:xfrm>
          <a:prstGeom prst="rect">
            <a:avLst/>
          </a:prstGeom>
        </p:spPr>
        <p:txBody>
          <a:bodyPr vert="horz" wrap="square" lIns="91428" tIns="45716" rIns="91428" bIns="45716" numCol="1" anchor="ctr" anchorCtr="0" compatLnSpc="1">
            <a:prstTxWarp prst="textNoShape">
              <a:avLst/>
            </a:prstTxWarp>
          </a:bodyPr>
          <a:lstStyle>
            <a:lvl1pPr algn="r">
              <a:defRPr sz="1100">
                <a:solidFill>
                  <a:srgbClr val="898989"/>
                </a:solidFill>
                <a:latin typeface="Calibri" charset="0"/>
              </a:defRPr>
            </a:lvl1pPr>
          </a:lstStyle>
          <a:p>
            <a:pPr>
              <a:defRPr/>
            </a:pPr>
            <a:fld id="{949CDB20-7923-EB41-8848-E4BB6824BE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148" algn="ctr" rtl="0" fontAlgn="base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Calibri" charset="0"/>
        </a:defRPr>
      </a:lvl6pPr>
      <a:lvl7pPr marL="914295" algn="ctr" rtl="0" fontAlgn="base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Calibri" charset="0"/>
        </a:defRPr>
      </a:lvl7pPr>
      <a:lvl8pPr marL="1371443" algn="ctr" rtl="0" fontAlgn="base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Calibri" charset="0"/>
        </a:defRPr>
      </a:lvl8pPr>
      <a:lvl9pPr marL="1828590" algn="ctr" rtl="0" fontAlgn="base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Calibri" charset="0"/>
        </a:defRPr>
      </a:lvl9pPr>
    </p:titleStyle>
    <p:bodyStyle>
      <a:lvl1pPr marL="337820" indent="-33782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4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37870" indent="-280036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37920" indent="-2222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5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595756" indent="-2222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3590" indent="-2222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310" indent="-228572" algn="l" defTabSz="91429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61" indent="-228572" algn="l" defTabSz="91429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08" indent="-228572" algn="l" defTabSz="91429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56" indent="-228572" algn="l" defTabSz="91429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9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8" algn="l" defTabSz="91429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95" algn="l" defTabSz="91429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43" algn="l" defTabSz="91429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90" algn="l" defTabSz="91429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38" algn="l" defTabSz="91429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86" algn="l" defTabSz="91429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36" algn="l" defTabSz="91429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81" algn="l" defTabSz="91429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5D6D2">
            <a:alpha val="3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01902002"/>
              </p:ext>
            </p:extLst>
          </p:nvPr>
        </p:nvGraphicFramePr>
        <p:xfrm>
          <a:off x="217133" y="1349873"/>
          <a:ext cx="8709735" cy="54144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314" name="Title 1"/>
          <p:cNvSpPr>
            <a:spLocks noGrp="1"/>
          </p:cNvSpPr>
          <p:nvPr>
            <p:ph type="title" idx="4294967295"/>
          </p:nvPr>
        </p:nvSpPr>
        <p:spPr>
          <a:xfrm>
            <a:off x="340477" y="697776"/>
            <a:ext cx="8232043" cy="679421"/>
          </a:xfrm>
        </p:spPr>
        <p:txBody>
          <a:bodyPr/>
          <a:lstStyle/>
          <a:p>
            <a:pPr marL="177800" algn="l" eaLnBrk="1" hangingPunct="1">
              <a:lnSpc>
                <a:spcPts val="3080"/>
              </a:lnSpc>
            </a:pPr>
            <a:r>
              <a:rPr lang="en-US" sz="2200" b="1" dirty="0">
                <a:latin typeface="Trade Gothic LT Std" charset="0"/>
                <a:ea typeface="Trade Gothic LT Std" charset="0"/>
                <a:cs typeface="Trade Gothic LT Std" charset="0"/>
              </a:rPr>
              <a:t>Percent of 19- to 35-Month-Olds Up-to-Date for </a:t>
            </a:r>
            <a:br>
              <a:rPr lang="en-US" sz="2200" b="1" dirty="0">
                <a:latin typeface="Trade Gothic LT Std" charset="0"/>
                <a:ea typeface="Trade Gothic LT Std" charset="0"/>
                <a:cs typeface="Trade Gothic LT Std" charset="0"/>
              </a:rPr>
            </a:br>
            <a:r>
              <a:rPr lang="en-US" sz="2200" b="1" dirty="0">
                <a:latin typeface="Trade Gothic LT Std" charset="0"/>
                <a:ea typeface="Trade Gothic LT Std" charset="0"/>
                <a:cs typeface="Trade Gothic LT Std" charset="0"/>
              </a:rPr>
              <a:t>a Series of Seven Immunizations </a:t>
            </a:r>
          </a:p>
        </p:txBody>
      </p:sp>
      <p:sp>
        <p:nvSpPr>
          <p:cNvPr id="13316" name="TextBox 4"/>
          <p:cNvSpPr txBox="1">
            <a:spLocks noChangeArrowheads="1"/>
          </p:cNvSpPr>
          <p:nvPr/>
        </p:nvSpPr>
        <p:spPr bwMode="auto">
          <a:xfrm>
            <a:off x="1" y="2"/>
            <a:ext cx="9144000" cy="615545"/>
          </a:xfrm>
          <a:prstGeom prst="rect">
            <a:avLst/>
          </a:prstGeom>
          <a:solidFill>
            <a:srgbClr val="004250"/>
          </a:solidFill>
          <a:ln w="9525">
            <a:noFill/>
            <a:miter lim="800000"/>
            <a:headEnd/>
            <a:tailEnd/>
          </a:ln>
        </p:spPr>
        <p:txBody>
          <a:bodyPr lIns="91428" tIns="45716" rIns="91428" bIns="45716">
            <a:prstTxWarp prst="textNoShape">
              <a:avLst/>
            </a:prstTxWarp>
            <a:spAutoFit/>
          </a:bodyPr>
          <a:lstStyle/>
          <a:p>
            <a:pPr marL="177800"/>
            <a:r>
              <a:rPr lang="en-US" sz="3400" b="1" dirty="0">
                <a:solidFill>
                  <a:schemeClr val="bg1"/>
                </a:solidFill>
                <a:latin typeface="Trade Gothic LT Std" charset="0"/>
                <a:ea typeface="Trade Gothic LT Std" charset="0"/>
                <a:cs typeface="Trade Gothic LT Std" charset="0"/>
              </a:rPr>
              <a:t>How Maine Compares to the U.S.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378837" y="1396542"/>
            <a:ext cx="8386327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1113499"/>
              </p:ext>
            </p:extLst>
          </p:nvPr>
        </p:nvGraphicFramePr>
        <p:xfrm>
          <a:off x="202721" y="445698"/>
          <a:ext cx="8659091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4"/>
          <p:cNvSpPr txBox="1">
            <a:spLocks noChangeArrowheads="1"/>
          </p:cNvSpPr>
          <p:nvPr/>
        </p:nvSpPr>
        <p:spPr bwMode="auto">
          <a:xfrm>
            <a:off x="1" y="2"/>
            <a:ext cx="9144000" cy="615545"/>
          </a:xfrm>
          <a:prstGeom prst="rect">
            <a:avLst/>
          </a:prstGeom>
          <a:solidFill>
            <a:srgbClr val="004250"/>
          </a:solidFill>
          <a:ln w="9525">
            <a:noFill/>
            <a:miter lim="800000"/>
            <a:headEnd/>
            <a:tailEnd/>
          </a:ln>
        </p:spPr>
        <p:txBody>
          <a:bodyPr lIns="91428" tIns="45716" rIns="91428" bIns="45716">
            <a:prstTxWarp prst="textNoShape">
              <a:avLst/>
            </a:prstTxWarp>
            <a:spAutoFit/>
          </a:bodyPr>
          <a:lstStyle/>
          <a:p>
            <a:pPr marL="177800"/>
            <a:r>
              <a:rPr lang="en-US" sz="3400" b="1" dirty="0">
                <a:solidFill>
                  <a:schemeClr val="bg1"/>
                </a:solidFill>
                <a:latin typeface="Trade Gothic LT Std" charset="0"/>
                <a:ea typeface="Trade Gothic LT Std" charset="0"/>
                <a:cs typeface="Trade Gothic LT Std" charset="0"/>
              </a:rPr>
              <a:t>How Maine Compares to the U.S.</a:t>
            </a:r>
          </a:p>
        </p:txBody>
      </p:sp>
    </p:spTree>
    <p:extLst>
      <p:ext uri="{BB962C8B-B14F-4D97-AF65-F5344CB8AC3E}">
        <p14:creationId xmlns:p14="http://schemas.microsoft.com/office/powerpoint/2010/main" val="1560117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5D6D2">
            <a:alpha val="3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41470091"/>
              </p:ext>
            </p:extLst>
          </p:nvPr>
        </p:nvGraphicFramePr>
        <p:xfrm>
          <a:off x="201352" y="1487896"/>
          <a:ext cx="8709735" cy="46023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314" name="Title 1"/>
          <p:cNvSpPr>
            <a:spLocks noGrp="1"/>
          </p:cNvSpPr>
          <p:nvPr>
            <p:ph type="title" idx="4294967295"/>
          </p:nvPr>
        </p:nvSpPr>
        <p:spPr>
          <a:xfrm>
            <a:off x="340477" y="697776"/>
            <a:ext cx="8232043" cy="679421"/>
          </a:xfrm>
        </p:spPr>
        <p:txBody>
          <a:bodyPr/>
          <a:lstStyle/>
          <a:p>
            <a:pPr marL="177800" algn="l" eaLnBrk="1" hangingPunct="1">
              <a:lnSpc>
                <a:spcPts val="3080"/>
              </a:lnSpc>
            </a:pPr>
            <a:r>
              <a:rPr lang="en-US" sz="2200" b="1" dirty="0">
                <a:latin typeface="Trade Gothic LT Std" charset="0"/>
                <a:ea typeface="Trade Gothic LT Std" charset="0"/>
                <a:cs typeface="Trade Gothic LT Std" charset="0"/>
              </a:rPr>
              <a:t>Percent of 19- to 35-Month-Olds Up-to-Date for </a:t>
            </a:r>
            <a:r>
              <a:rPr lang="en-US" sz="2200" b="1" dirty="0" smtClean="0">
                <a:latin typeface="Trade Gothic LT Std" charset="0"/>
                <a:ea typeface="Trade Gothic LT Std" charset="0"/>
                <a:cs typeface="Trade Gothic LT Std" charset="0"/>
              </a:rPr>
              <a:t>a </a:t>
            </a:r>
            <a:r>
              <a:rPr lang="en-US" sz="2200" b="1" dirty="0">
                <a:latin typeface="Trade Gothic LT Std" charset="0"/>
                <a:ea typeface="Trade Gothic LT Std" charset="0"/>
                <a:cs typeface="Trade Gothic LT Std" charset="0"/>
              </a:rPr>
              <a:t>Series of Seven </a:t>
            </a:r>
            <a:r>
              <a:rPr lang="en-US" sz="2200" b="1" dirty="0" smtClean="0">
                <a:latin typeface="Trade Gothic LT Std" charset="0"/>
                <a:ea typeface="Trade Gothic LT Std" charset="0"/>
                <a:cs typeface="Trade Gothic LT Std" charset="0"/>
              </a:rPr>
              <a:t>Immunizations:  New England States 2012-2014</a:t>
            </a:r>
            <a:endParaRPr lang="en-US" sz="2200" b="1" dirty="0">
              <a:latin typeface="Trade Gothic LT Std" charset="0"/>
              <a:ea typeface="Trade Gothic LT Std" charset="0"/>
              <a:cs typeface="Trade Gothic LT Std" charset="0"/>
            </a:endParaRPr>
          </a:p>
        </p:txBody>
      </p:sp>
      <p:sp>
        <p:nvSpPr>
          <p:cNvPr id="13316" name="TextBox 4"/>
          <p:cNvSpPr txBox="1">
            <a:spLocks noChangeArrowheads="1"/>
          </p:cNvSpPr>
          <p:nvPr/>
        </p:nvSpPr>
        <p:spPr bwMode="auto">
          <a:xfrm>
            <a:off x="1" y="2"/>
            <a:ext cx="9144000" cy="615545"/>
          </a:xfrm>
          <a:prstGeom prst="rect">
            <a:avLst/>
          </a:prstGeom>
          <a:solidFill>
            <a:srgbClr val="004250"/>
          </a:solidFill>
          <a:ln w="9525">
            <a:noFill/>
            <a:miter lim="800000"/>
            <a:headEnd/>
            <a:tailEnd/>
          </a:ln>
        </p:spPr>
        <p:txBody>
          <a:bodyPr lIns="91428" tIns="45716" rIns="91428" bIns="45716">
            <a:prstTxWarp prst="textNoShape">
              <a:avLst/>
            </a:prstTxWarp>
            <a:spAutoFit/>
          </a:bodyPr>
          <a:lstStyle/>
          <a:p>
            <a:pPr marL="177800"/>
            <a:r>
              <a:rPr lang="en-US" sz="3400" b="1" dirty="0">
                <a:solidFill>
                  <a:schemeClr val="bg1"/>
                </a:solidFill>
                <a:latin typeface="Trade Gothic LT Std" charset="0"/>
                <a:ea typeface="Trade Gothic LT Std" charset="0"/>
                <a:cs typeface="Trade Gothic LT Std" charset="0"/>
              </a:rPr>
              <a:t>How Maine Compares to the U.S.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378837" y="1396542"/>
            <a:ext cx="8386327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759125" y="5865963"/>
            <a:ext cx="8151962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3363" indent="-233363">
              <a:buFont typeface="Arial" panose="020B0604020202020204" pitchFamily="34" charset="0"/>
              <a:buChar char="•"/>
            </a:pPr>
            <a:r>
              <a:rPr lang="en-US" sz="1300" dirty="0"/>
              <a:t>Maine’s 2014 rate is </a:t>
            </a:r>
            <a:r>
              <a:rPr lang="en-US" sz="1300" dirty="0" smtClean="0"/>
              <a:t>significantly </a:t>
            </a:r>
            <a:r>
              <a:rPr lang="en-US" sz="1300" dirty="0"/>
              <a:t>higher than </a:t>
            </a:r>
            <a:r>
              <a:rPr lang="en-US" sz="1300" dirty="0" smtClean="0"/>
              <a:t>Maine’s rates in </a:t>
            </a:r>
            <a:r>
              <a:rPr lang="en-US" sz="1300" dirty="0"/>
              <a:t>2012 or 2013.</a:t>
            </a:r>
          </a:p>
          <a:p>
            <a:pPr marL="233363" indent="-233363">
              <a:buFont typeface="Arial" panose="020B0604020202020204" pitchFamily="34" charset="0"/>
              <a:buChar char="•"/>
            </a:pPr>
            <a:r>
              <a:rPr lang="en-US" sz="1300" dirty="0" smtClean="0"/>
              <a:t>In </a:t>
            </a:r>
            <a:r>
              <a:rPr lang="en-US" sz="1300" dirty="0"/>
              <a:t>2014, Maine’s rate was statistically higher than the U.S. and Vermont rates.  It was also very close to being significantly higher than Connecticut’s rate</a:t>
            </a:r>
            <a:r>
              <a:rPr lang="en-US" sz="1300" dirty="0" smtClean="0"/>
              <a:t>.  </a:t>
            </a:r>
            <a:endParaRPr lang="en-US" sz="1200" dirty="0" smtClean="0"/>
          </a:p>
          <a:p>
            <a:pPr marL="233363" indent="-233363">
              <a:buFont typeface="Arial" panose="020B0604020202020204" pitchFamily="34" charset="0"/>
              <a:buChar char="•"/>
            </a:pPr>
            <a:r>
              <a:rPr lang="en-US" sz="1200" dirty="0" smtClean="0"/>
              <a:t>Data source:  National Immunization Survey 2012-2014</a:t>
            </a:r>
          </a:p>
        </p:txBody>
      </p:sp>
    </p:spTree>
    <p:extLst>
      <p:ext uri="{BB962C8B-B14F-4D97-AF65-F5344CB8AC3E}">
        <p14:creationId xmlns:p14="http://schemas.microsoft.com/office/powerpoint/2010/main" val="1981623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2862</TotalTime>
  <Words>258</Words>
  <Application>Microsoft Office PowerPoint</Application>
  <PresentationFormat>Letter Paper (8.5x11 in)</PresentationFormat>
  <Paragraphs>33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Percent of 19- to 35-Month-Olds Up-to-Date for  a Series of Seven Immunizations </vt:lpstr>
      <vt:lpstr>PowerPoint Presentation</vt:lpstr>
      <vt:lpstr>Percent of 19- to 35-Month-Olds Up-to-Date for a Series of Seven Immunizations:  New England States 2012-2014</vt:lpstr>
    </vt:vector>
  </TitlesOfParts>
  <Company>MaineHealth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Maine Compares...Immunization</dc:title>
  <dc:creator>Nancy A. Mooney</dc:creator>
  <cp:lastModifiedBy>Morin, Michael</cp:lastModifiedBy>
  <cp:revision>234</cp:revision>
  <cp:lastPrinted>2014-12-31T18:03:03Z</cp:lastPrinted>
  <dcterms:created xsi:type="dcterms:W3CDTF">2013-08-19T13:05:20Z</dcterms:created>
  <dcterms:modified xsi:type="dcterms:W3CDTF">2015-08-28T13:39:54Z</dcterms:modified>
</cp:coreProperties>
</file>