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sldIdLst>
    <p:sldId id="256" r:id="rId2"/>
    <p:sldId id="268" r:id="rId3"/>
    <p:sldId id="257" r:id="rId4"/>
    <p:sldId id="271" r:id="rId5"/>
    <p:sldId id="259" r:id="rId6"/>
    <p:sldId id="260" r:id="rId7"/>
    <p:sldId id="261" r:id="rId8"/>
    <p:sldId id="258" r:id="rId9"/>
    <p:sldId id="272" r:id="rId10"/>
    <p:sldId id="262" r:id="rId11"/>
    <p:sldId id="264" r:id="rId12"/>
    <p:sldId id="265" r:id="rId13"/>
    <p:sldId id="266" r:id="rId14"/>
    <p:sldId id="267" r:id="rId15"/>
    <p:sldId id="269" r:id="rId16"/>
    <p:sldId id="263" r:id="rId17"/>
    <p:sldId id="270"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956" autoAdjust="0"/>
  </p:normalViewPr>
  <p:slideViewPr>
    <p:cSldViewPr snapToGrid="0">
      <p:cViewPr varScale="1">
        <p:scale>
          <a:sx n="59" d="100"/>
          <a:sy n="59" d="100"/>
        </p:scale>
        <p:origin x="940"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BC28B84-0058-43BA-86CC-9BD22DE8AA75}" type="datetimeFigureOut">
              <a:rPr lang="en-US" smtClean="0"/>
              <a:t>4/9/2021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BAA3A9D-4879-49EA-AE16-DCB019FD887F}" type="slidenum">
              <a:rPr lang="en-US" smtClean="0"/>
              <a:t>‹#›</a:t>
            </a:fld>
            <a:endParaRPr lang="en-US"/>
          </a:p>
        </p:txBody>
      </p:sp>
    </p:spTree>
    <p:extLst>
      <p:ext uri="{BB962C8B-B14F-4D97-AF65-F5344CB8AC3E}">
        <p14:creationId xmlns:p14="http://schemas.microsoft.com/office/powerpoint/2010/main" val="2712963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AA3A9D-4879-49EA-AE16-DCB019FD887F}" type="slidenum">
              <a:rPr lang="en-US" smtClean="0"/>
              <a:t>1</a:t>
            </a:fld>
            <a:endParaRPr lang="en-US"/>
          </a:p>
        </p:txBody>
      </p:sp>
    </p:spTree>
    <p:extLst>
      <p:ext uri="{BB962C8B-B14F-4D97-AF65-F5344CB8AC3E}">
        <p14:creationId xmlns:p14="http://schemas.microsoft.com/office/powerpoint/2010/main" val="382907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Morning of the second day. Tide is low and vessel is secured to the barge and stable</a:t>
            </a:r>
            <a:r>
              <a:rPr lang="en-US" baseline="0" dirty="0"/>
              <a:t> for dewatering and oil removal.</a:t>
            </a:r>
            <a:endParaRPr lang="en-US" dirty="0"/>
          </a:p>
        </p:txBody>
      </p:sp>
      <p:sp>
        <p:nvSpPr>
          <p:cNvPr id="4" name="Slide Number Placeholder 3"/>
          <p:cNvSpPr>
            <a:spLocks noGrp="1"/>
          </p:cNvSpPr>
          <p:nvPr>
            <p:ph type="sldNum" sz="quarter" idx="10"/>
          </p:nvPr>
        </p:nvSpPr>
        <p:spPr/>
        <p:txBody>
          <a:bodyPr/>
          <a:lstStyle/>
          <a:p>
            <a:fld id="{2BAA3A9D-4879-49EA-AE16-DCB019FD887F}" type="slidenum">
              <a:rPr lang="en-US" smtClean="0"/>
              <a:t>10</a:t>
            </a:fld>
            <a:endParaRPr lang="en-US"/>
          </a:p>
        </p:txBody>
      </p:sp>
    </p:spTree>
    <p:extLst>
      <p:ext uri="{BB962C8B-B14F-4D97-AF65-F5344CB8AC3E}">
        <p14:creationId xmlns:p14="http://schemas.microsoft.com/office/powerpoint/2010/main" val="2444414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Steel gantry</a:t>
            </a:r>
            <a:r>
              <a:rPr lang="en-US" baseline="0" dirty="0"/>
              <a:t>, winch, and other accessories were cut and removed from the deck and cabin roof to lighten the vessel for floating</a:t>
            </a:r>
            <a:endParaRPr lang="en-US" dirty="0"/>
          </a:p>
        </p:txBody>
      </p:sp>
      <p:sp>
        <p:nvSpPr>
          <p:cNvPr id="4" name="Slide Number Placeholder 3"/>
          <p:cNvSpPr>
            <a:spLocks noGrp="1"/>
          </p:cNvSpPr>
          <p:nvPr>
            <p:ph type="sldNum" sz="quarter" idx="10"/>
          </p:nvPr>
        </p:nvSpPr>
        <p:spPr/>
        <p:txBody>
          <a:bodyPr/>
          <a:lstStyle/>
          <a:p>
            <a:fld id="{2BAA3A9D-4879-49EA-AE16-DCB019FD887F}" type="slidenum">
              <a:rPr lang="en-US" smtClean="0"/>
              <a:t>11</a:t>
            </a:fld>
            <a:endParaRPr lang="en-US"/>
          </a:p>
        </p:txBody>
      </p:sp>
    </p:spTree>
    <p:extLst>
      <p:ext uri="{BB962C8B-B14F-4D97-AF65-F5344CB8AC3E}">
        <p14:creationId xmlns:p14="http://schemas.microsoft.com/office/powerpoint/2010/main" val="167838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AA3A9D-4879-49EA-AE16-DCB019FD887F}" type="slidenum">
              <a:rPr lang="en-US" smtClean="0"/>
              <a:t>12</a:t>
            </a:fld>
            <a:endParaRPr lang="en-US"/>
          </a:p>
        </p:txBody>
      </p:sp>
    </p:spTree>
    <p:extLst>
      <p:ext uri="{BB962C8B-B14F-4D97-AF65-F5344CB8AC3E}">
        <p14:creationId xmlns:p14="http://schemas.microsoft.com/office/powerpoint/2010/main" val="1822117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v</a:t>
            </a:r>
            <a:r>
              <a:rPr lang="en-US" dirty="0"/>
              <a:t>essel</a:t>
            </a:r>
            <a:r>
              <a:rPr lang="en-US" baseline="0" dirty="0"/>
              <a:t> was pushed ~550 feet South to Seabrook public boat ramp for trailering out of the water</a:t>
            </a:r>
            <a:endParaRPr lang="en-US" dirty="0"/>
          </a:p>
        </p:txBody>
      </p:sp>
      <p:sp>
        <p:nvSpPr>
          <p:cNvPr id="4" name="Slide Number Placeholder 3"/>
          <p:cNvSpPr>
            <a:spLocks noGrp="1"/>
          </p:cNvSpPr>
          <p:nvPr>
            <p:ph type="sldNum" sz="quarter" idx="10"/>
          </p:nvPr>
        </p:nvSpPr>
        <p:spPr/>
        <p:txBody>
          <a:bodyPr/>
          <a:lstStyle/>
          <a:p>
            <a:fld id="{2BAA3A9D-4879-49EA-AE16-DCB019FD887F}" type="slidenum">
              <a:rPr lang="en-US" smtClean="0"/>
              <a:t>13</a:t>
            </a:fld>
            <a:endParaRPr lang="en-US"/>
          </a:p>
        </p:txBody>
      </p:sp>
    </p:spTree>
    <p:extLst>
      <p:ext uri="{BB962C8B-B14F-4D97-AF65-F5344CB8AC3E}">
        <p14:creationId xmlns:p14="http://schemas.microsoft.com/office/powerpoint/2010/main" val="2111436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vessel was loaded onto a hydraulic lift trailer to</a:t>
            </a:r>
            <a:r>
              <a:rPr lang="en-US" baseline="0" dirty="0"/>
              <a:t> remove from the water</a:t>
            </a:r>
            <a:endParaRPr lang="en-US" dirty="0"/>
          </a:p>
        </p:txBody>
      </p:sp>
      <p:sp>
        <p:nvSpPr>
          <p:cNvPr id="4" name="Slide Number Placeholder 3"/>
          <p:cNvSpPr>
            <a:spLocks noGrp="1"/>
          </p:cNvSpPr>
          <p:nvPr>
            <p:ph type="sldNum" sz="quarter" idx="10"/>
          </p:nvPr>
        </p:nvSpPr>
        <p:spPr/>
        <p:txBody>
          <a:bodyPr/>
          <a:lstStyle/>
          <a:p>
            <a:fld id="{2BAA3A9D-4879-49EA-AE16-DCB019FD887F}" type="slidenum">
              <a:rPr lang="en-US" smtClean="0"/>
              <a:t>14</a:t>
            </a:fld>
            <a:endParaRPr lang="en-US"/>
          </a:p>
        </p:txBody>
      </p:sp>
    </p:spTree>
    <p:extLst>
      <p:ext uri="{BB962C8B-B14F-4D97-AF65-F5344CB8AC3E}">
        <p14:creationId xmlns:p14="http://schemas.microsoft.com/office/powerpoint/2010/main" val="4006638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vessel was</a:t>
            </a:r>
            <a:r>
              <a:rPr lang="en-US" baseline="0" dirty="0"/>
              <a:t> towed to a storage lot at the Hampton State Pier, 1 mile North</a:t>
            </a:r>
            <a:endParaRPr lang="en-US" dirty="0"/>
          </a:p>
        </p:txBody>
      </p:sp>
      <p:sp>
        <p:nvSpPr>
          <p:cNvPr id="4" name="Slide Number Placeholder 3"/>
          <p:cNvSpPr>
            <a:spLocks noGrp="1"/>
          </p:cNvSpPr>
          <p:nvPr>
            <p:ph type="sldNum" sz="quarter" idx="10"/>
          </p:nvPr>
        </p:nvSpPr>
        <p:spPr/>
        <p:txBody>
          <a:bodyPr/>
          <a:lstStyle/>
          <a:p>
            <a:fld id="{2BAA3A9D-4879-49EA-AE16-DCB019FD887F}" type="slidenum">
              <a:rPr lang="en-US" smtClean="0"/>
              <a:t>15</a:t>
            </a:fld>
            <a:endParaRPr lang="en-US"/>
          </a:p>
        </p:txBody>
      </p:sp>
    </p:spTree>
    <p:extLst>
      <p:ext uri="{BB962C8B-B14F-4D97-AF65-F5344CB8AC3E}">
        <p14:creationId xmlns:p14="http://schemas.microsoft.com/office/powerpoint/2010/main" val="2168035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Excuse was</a:t>
            </a:r>
            <a:r>
              <a:rPr lang="en-US" baseline="0" dirty="0"/>
              <a:t> set on stands at the Hampton State Pier for storage until final disposition is determined. NHDES holds the vessel until costs associated with booming and recovery have been reimbursed by the owner. If the owner relinquishes the vessel to NHDES, or payment is not made within legal timeframe, then the vessel is auctioned or disposed of.</a:t>
            </a:r>
            <a:endParaRPr lang="en-US" dirty="0"/>
          </a:p>
        </p:txBody>
      </p:sp>
      <p:sp>
        <p:nvSpPr>
          <p:cNvPr id="4" name="Slide Number Placeholder 3"/>
          <p:cNvSpPr>
            <a:spLocks noGrp="1"/>
          </p:cNvSpPr>
          <p:nvPr>
            <p:ph type="sldNum" sz="quarter" idx="10"/>
          </p:nvPr>
        </p:nvSpPr>
        <p:spPr/>
        <p:txBody>
          <a:bodyPr/>
          <a:lstStyle/>
          <a:p>
            <a:fld id="{2BAA3A9D-4879-49EA-AE16-DCB019FD887F}" type="slidenum">
              <a:rPr lang="en-US" smtClean="0"/>
              <a:t>16</a:t>
            </a:fld>
            <a:endParaRPr lang="en-US"/>
          </a:p>
        </p:txBody>
      </p:sp>
    </p:spTree>
    <p:extLst>
      <p:ext uri="{BB962C8B-B14F-4D97-AF65-F5344CB8AC3E}">
        <p14:creationId xmlns:p14="http://schemas.microsoft.com/office/powerpoint/2010/main" val="529724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AA3A9D-4879-49EA-AE16-DCB019FD887F}" type="slidenum">
              <a:rPr lang="en-US" smtClean="0"/>
              <a:t>17</a:t>
            </a:fld>
            <a:endParaRPr lang="en-US"/>
          </a:p>
        </p:txBody>
      </p:sp>
    </p:spTree>
    <p:extLst>
      <p:ext uri="{BB962C8B-B14F-4D97-AF65-F5344CB8AC3E}">
        <p14:creationId xmlns:p14="http://schemas.microsoft.com/office/powerpoint/2010/main" val="186128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owner reported having to pump the vessel out</a:t>
            </a:r>
            <a:r>
              <a:rPr lang="en-US" baseline="0" dirty="0"/>
              <a:t> periodically due to small leaks.  The owner had recently lost use of his dinghy and could not tend to the vessel.</a:t>
            </a:r>
            <a:endParaRPr lang="en-US" dirty="0"/>
          </a:p>
        </p:txBody>
      </p:sp>
      <p:sp>
        <p:nvSpPr>
          <p:cNvPr id="4" name="Slide Number Placeholder 3"/>
          <p:cNvSpPr>
            <a:spLocks noGrp="1"/>
          </p:cNvSpPr>
          <p:nvPr>
            <p:ph type="sldNum" sz="quarter" idx="10"/>
          </p:nvPr>
        </p:nvSpPr>
        <p:spPr/>
        <p:txBody>
          <a:bodyPr/>
          <a:lstStyle/>
          <a:p>
            <a:fld id="{2BAA3A9D-4879-49EA-AE16-DCB019FD887F}" type="slidenum">
              <a:rPr lang="en-US" smtClean="0"/>
              <a:t>2</a:t>
            </a:fld>
            <a:endParaRPr lang="en-US"/>
          </a:p>
        </p:txBody>
      </p:sp>
    </p:spTree>
    <p:extLst>
      <p:ext uri="{BB962C8B-B14F-4D97-AF65-F5344CB8AC3E}">
        <p14:creationId xmlns:p14="http://schemas.microsoft.com/office/powerpoint/2010/main" val="3037399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USCG notified</a:t>
            </a:r>
            <a:r>
              <a:rPr lang="en-US" baseline="0" dirty="0"/>
              <a:t> the National Response Center of the sunken vessel and diesel sheen</a:t>
            </a:r>
            <a:endParaRPr lang="en-US" dirty="0"/>
          </a:p>
          <a:p>
            <a:r>
              <a:rPr lang="en-US" dirty="0"/>
              <a:t>NHDES Spill Response</a:t>
            </a:r>
            <a:r>
              <a:rPr lang="en-US" baseline="0" dirty="0"/>
              <a:t> notified </a:t>
            </a:r>
            <a:r>
              <a:rPr lang="en-US" dirty="0"/>
              <a:t>NH Fish &amp; Game and the NH Shellfish Program of the</a:t>
            </a:r>
            <a:r>
              <a:rPr lang="en-US" baseline="0" dirty="0"/>
              <a:t> diesel </a:t>
            </a:r>
            <a:r>
              <a:rPr lang="en-US" dirty="0"/>
              <a:t>release</a:t>
            </a:r>
          </a:p>
        </p:txBody>
      </p:sp>
      <p:sp>
        <p:nvSpPr>
          <p:cNvPr id="4" name="Slide Number Placeholder 3"/>
          <p:cNvSpPr>
            <a:spLocks noGrp="1"/>
          </p:cNvSpPr>
          <p:nvPr>
            <p:ph type="sldNum" sz="quarter" idx="10"/>
          </p:nvPr>
        </p:nvSpPr>
        <p:spPr/>
        <p:txBody>
          <a:bodyPr/>
          <a:lstStyle/>
          <a:p>
            <a:fld id="{2BAA3A9D-4879-49EA-AE16-DCB019FD887F}" type="slidenum">
              <a:rPr lang="en-US" smtClean="0"/>
              <a:t>3</a:t>
            </a:fld>
            <a:endParaRPr lang="en-US"/>
          </a:p>
        </p:txBody>
      </p:sp>
    </p:spTree>
    <p:extLst>
      <p:ext uri="{BB962C8B-B14F-4D97-AF65-F5344CB8AC3E}">
        <p14:creationId xmlns:p14="http://schemas.microsoft.com/office/powerpoint/2010/main" val="2336443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chemeClr val="bg1"/>
                </a:solidFill>
              </a:rPr>
              <a:t>Tow Boat US determined that the size and weight of the vessel required additional vessel-based equipment for recovery. The sandy bottom prevented proper attachment of float bags beneath the hull.  Deck-mounted commercial fishing equipment and gravel ballast in the hull put total weight estimates between 30 and 35 tons.</a:t>
            </a:r>
          </a:p>
        </p:txBody>
      </p:sp>
      <p:sp>
        <p:nvSpPr>
          <p:cNvPr id="4" name="Slide Number Placeholder 3"/>
          <p:cNvSpPr>
            <a:spLocks noGrp="1"/>
          </p:cNvSpPr>
          <p:nvPr>
            <p:ph type="sldNum" sz="quarter" idx="10"/>
          </p:nvPr>
        </p:nvSpPr>
        <p:spPr/>
        <p:txBody>
          <a:bodyPr/>
          <a:lstStyle/>
          <a:p>
            <a:fld id="{2BAA3A9D-4879-49EA-AE16-DCB019FD887F}" type="slidenum">
              <a:rPr lang="en-US" smtClean="0"/>
              <a:t>4</a:t>
            </a:fld>
            <a:endParaRPr lang="en-US"/>
          </a:p>
        </p:txBody>
      </p:sp>
    </p:spTree>
    <p:extLst>
      <p:ext uri="{BB962C8B-B14F-4D97-AF65-F5344CB8AC3E}">
        <p14:creationId xmlns:p14="http://schemas.microsoft.com/office/powerpoint/2010/main" val="2030460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AA3A9D-4879-49EA-AE16-DCB019FD887F}" type="slidenum">
              <a:rPr lang="en-US" smtClean="0"/>
              <a:t>5</a:t>
            </a:fld>
            <a:endParaRPr lang="en-US"/>
          </a:p>
        </p:txBody>
      </p:sp>
    </p:spTree>
    <p:extLst>
      <p:ext uri="{BB962C8B-B14F-4D97-AF65-F5344CB8AC3E}">
        <p14:creationId xmlns:p14="http://schemas.microsoft.com/office/powerpoint/2010/main" val="2454392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Wait for break in windy weather</a:t>
            </a:r>
            <a:r>
              <a:rPr lang="en-US" baseline="0" dirty="0"/>
              <a:t> before attempting to raise vessel</a:t>
            </a:r>
            <a:endParaRPr lang="en-US" dirty="0"/>
          </a:p>
        </p:txBody>
      </p:sp>
      <p:sp>
        <p:nvSpPr>
          <p:cNvPr id="4" name="Slide Number Placeholder 3"/>
          <p:cNvSpPr>
            <a:spLocks noGrp="1"/>
          </p:cNvSpPr>
          <p:nvPr>
            <p:ph type="sldNum" sz="quarter" idx="10"/>
          </p:nvPr>
        </p:nvSpPr>
        <p:spPr/>
        <p:txBody>
          <a:bodyPr/>
          <a:lstStyle/>
          <a:p>
            <a:fld id="{2BAA3A9D-4879-49EA-AE16-DCB019FD887F}" type="slidenum">
              <a:rPr lang="en-US" smtClean="0"/>
              <a:t>6</a:t>
            </a:fld>
            <a:endParaRPr lang="en-US"/>
          </a:p>
        </p:txBody>
      </p:sp>
    </p:spTree>
    <p:extLst>
      <p:ext uri="{BB962C8B-B14F-4D97-AF65-F5344CB8AC3E}">
        <p14:creationId xmlns:p14="http://schemas.microsoft.com/office/powerpoint/2010/main" val="3829005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Morning of the first day. Contractors on scene for diving</a:t>
            </a:r>
            <a:r>
              <a:rPr lang="en-US" baseline="0" dirty="0"/>
              <a:t> and connecting float bags to raise the vessel.</a:t>
            </a:r>
            <a:endParaRPr lang="en-US" dirty="0"/>
          </a:p>
        </p:txBody>
      </p:sp>
      <p:sp>
        <p:nvSpPr>
          <p:cNvPr id="4" name="Slide Number Placeholder 3"/>
          <p:cNvSpPr>
            <a:spLocks noGrp="1"/>
          </p:cNvSpPr>
          <p:nvPr>
            <p:ph type="sldNum" sz="quarter" idx="10"/>
          </p:nvPr>
        </p:nvSpPr>
        <p:spPr/>
        <p:txBody>
          <a:bodyPr/>
          <a:lstStyle/>
          <a:p>
            <a:fld id="{2BAA3A9D-4879-49EA-AE16-DCB019FD887F}" type="slidenum">
              <a:rPr lang="en-US" smtClean="0"/>
              <a:t>7</a:t>
            </a:fld>
            <a:endParaRPr lang="en-US"/>
          </a:p>
        </p:txBody>
      </p:sp>
    </p:spTree>
    <p:extLst>
      <p:ext uri="{BB962C8B-B14F-4D97-AF65-F5344CB8AC3E}">
        <p14:creationId xmlns:p14="http://schemas.microsoft.com/office/powerpoint/2010/main" val="3445077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a:t>
            </a:r>
            <a:r>
              <a:rPr lang="en-US" baseline="0" dirty="0"/>
              <a:t> citizen flying drone on scene provided pictures throughout the operation. At one point the drone operator reported sheen helping us to mitigate/contain very quickly.  The vessel was floated as close as possible to </a:t>
            </a:r>
            <a:r>
              <a:rPr lang="en-US" baseline="0" dirty="0" err="1"/>
              <a:t>Harborside</a:t>
            </a:r>
            <a:r>
              <a:rPr lang="en-US" baseline="0" dirty="0"/>
              <a:t> Park for safe/secure pumping of fuel and water.</a:t>
            </a:r>
            <a:endParaRPr lang="en-US" dirty="0"/>
          </a:p>
        </p:txBody>
      </p:sp>
      <p:sp>
        <p:nvSpPr>
          <p:cNvPr id="4" name="Slide Number Placeholder 3"/>
          <p:cNvSpPr>
            <a:spLocks noGrp="1"/>
          </p:cNvSpPr>
          <p:nvPr>
            <p:ph type="sldNum" sz="quarter" idx="10"/>
          </p:nvPr>
        </p:nvSpPr>
        <p:spPr/>
        <p:txBody>
          <a:bodyPr/>
          <a:lstStyle/>
          <a:p>
            <a:fld id="{2BAA3A9D-4879-49EA-AE16-DCB019FD887F}" type="slidenum">
              <a:rPr lang="en-US" smtClean="0"/>
              <a:t>8</a:t>
            </a:fld>
            <a:endParaRPr lang="en-US"/>
          </a:p>
        </p:txBody>
      </p:sp>
    </p:spTree>
    <p:extLst>
      <p:ext uri="{BB962C8B-B14F-4D97-AF65-F5344CB8AC3E}">
        <p14:creationId xmlns:p14="http://schemas.microsoft.com/office/powerpoint/2010/main" val="3409445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Difficulty floating the vessel pushed fuel removal efforts</a:t>
            </a:r>
            <a:r>
              <a:rPr lang="en-US" baseline="0" dirty="0"/>
              <a:t> to Day 2 due to the approaching low tide and safety concerns during night operations</a:t>
            </a:r>
            <a:endParaRPr lang="en-US" dirty="0"/>
          </a:p>
        </p:txBody>
      </p:sp>
      <p:sp>
        <p:nvSpPr>
          <p:cNvPr id="4" name="Slide Number Placeholder 3"/>
          <p:cNvSpPr>
            <a:spLocks noGrp="1"/>
          </p:cNvSpPr>
          <p:nvPr>
            <p:ph type="sldNum" sz="quarter" idx="10"/>
          </p:nvPr>
        </p:nvSpPr>
        <p:spPr/>
        <p:txBody>
          <a:bodyPr/>
          <a:lstStyle/>
          <a:p>
            <a:fld id="{2BAA3A9D-4879-49EA-AE16-DCB019FD887F}" type="slidenum">
              <a:rPr lang="en-US" smtClean="0"/>
              <a:t>9</a:t>
            </a:fld>
            <a:endParaRPr lang="en-US"/>
          </a:p>
        </p:txBody>
      </p:sp>
    </p:spTree>
    <p:extLst>
      <p:ext uri="{BB962C8B-B14F-4D97-AF65-F5344CB8AC3E}">
        <p14:creationId xmlns:p14="http://schemas.microsoft.com/office/powerpoint/2010/main" val="3983942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3674A3-5000-474E-8EBD-2D29AA4FBAE0}" type="datetime1">
              <a:rPr lang="en-US" smtClean="0"/>
              <a:t>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4BA68-B30C-49D4-AFCA-8E5DC13B6092}" type="slidenum">
              <a:rPr lang="en-US" smtClean="0"/>
              <a:t>‹#›</a:t>
            </a:fld>
            <a:endParaRPr lang="en-US"/>
          </a:p>
        </p:txBody>
      </p:sp>
    </p:spTree>
    <p:extLst>
      <p:ext uri="{BB962C8B-B14F-4D97-AF65-F5344CB8AC3E}">
        <p14:creationId xmlns:p14="http://schemas.microsoft.com/office/powerpoint/2010/main" val="3427775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8B9CB4-CBF5-4197-BC02-1BD2ABA1BA30}" type="datetime1">
              <a:rPr lang="en-US" smtClean="0"/>
              <a:t>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4BA68-B30C-49D4-AFCA-8E5DC13B6092}" type="slidenum">
              <a:rPr lang="en-US" smtClean="0"/>
              <a:t>‹#›</a:t>
            </a:fld>
            <a:endParaRPr lang="en-US"/>
          </a:p>
        </p:txBody>
      </p:sp>
    </p:spTree>
    <p:extLst>
      <p:ext uri="{BB962C8B-B14F-4D97-AF65-F5344CB8AC3E}">
        <p14:creationId xmlns:p14="http://schemas.microsoft.com/office/powerpoint/2010/main" val="2002223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EAEA1A-438D-41B6-A3E1-2E17AD9218C4}" type="datetime1">
              <a:rPr lang="en-US" smtClean="0"/>
              <a:t>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4BA68-B30C-49D4-AFCA-8E5DC13B6092}" type="slidenum">
              <a:rPr lang="en-US" smtClean="0"/>
              <a:t>‹#›</a:t>
            </a:fld>
            <a:endParaRPr lang="en-US"/>
          </a:p>
        </p:txBody>
      </p:sp>
    </p:spTree>
    <p:extLst>
      <p:ext uri="{BB962C8B-B14F-4D97-AF65-F5344CB8AC3E}">
        <p14:creationId xmlns:p14="http://schemas.microsoft.com/office/powerpoint/2010/main" val="3523217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63BB8-7269-4006-AB09-007867469243}" type="datetime1">
              <a:rPr lang="en-US" smtClean="0"/>
              <a:t>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4BA68-B30C-49D4-AFCA-8E5DC13B6092}" type="slidenum">
              <a:rPr lang="en-US" smtClean="0"/>
              <a:t>‹#›</a:t>
            </a:fld>
            <a:endParaRPr lang="en-US"/>
          </a:p>
        </p:txBody>
      </p:sp>
    </p:spTree>
    <p:extLst>
      <p:ext uri="{BB962C8B-B14F-4D97-AF65-F5344CB8AC3E}">
        <p14:creationId xmlns:p14="http://schemas.microsoft.com/office/powerpoint/2010/main" val="2393799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7C3BB9-1551-41A7-877E-575A01999970}" type="datetime1">
              <a:rPr lang="en-US" smtClean="0"/>
              <a:t>4/9/2021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4BA68-B30C-49D4-AFCA-8E5DC13B6092}" type="slidenum">
              <a:rPr lang="en-US" smtClean="0"/>
              <a:t>‹#›</a:t>
            </a:fld>
            <a:endParaRPr lang="en-US"/>
          </a:p>
        </p:txBody>
      </p:sp>
    </p:spTree>
    <p:extLst>
      <p:ext uri="{BB962C8B-B14F-4D97-AF65-F5344CB8AC3E}">
        <p14:creationId xmlns:p14="http://schemas.microsoft.com/office/powerpoint/2010/main" val="2506671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DD960-59B9-4176-B911-B67593C35ECC}" type="datetime1">
              <a:rPr lang="en-US" smtClean="0"/>
              <a:t>4/9/2021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4BA68-B30C-49D4-AFCA-8E5DC13B6092}" type="slidenum">
              <a:rPr lang="en-US" smtClean="0"/>
              <a:t>‹#›</a:t>
            </a:fld>
            <a:endParaRPr lang="en-US"/>
          </a:p>
        </p:txBody>
      </p:sp>
    </p:spTree>
    <p:extLst>
      <p:ext uri="{BB962C8B-B14F-4D97-AF65-F5344CB8AC3E}">
        <p14:creationId xmlns:p14="http://schemas.microsoft.com/office/powerpoint/2010/main" val="2461978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E80A18-B655-4529-B9F9-E9BC7B91BBA9}" type="datetime1">
              <a:rPr lang="en-US" smtClean="0"/>
              <a:t>4/9/2021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84BA68-B30C-49D4-AFCA-8E5DC13B6092}" type="slidenum">
              <a:rPr lang="en-US" smtClean="0"/>
              <a:t>‹#›</a:t>
            </a:fld>
            <a:endParaRPr lang="en-US"/>
          </a:p>
        </p:txBody>
      </p:sp>
    </p:spTree>
    <p:extLst>
      <p:ext uri="{BB962C8B-B14F-4D97-AF65-F5344CB8AC3E}">
        <p14:creationId xmlns:p14="http://schemas.microsoft.com/office/powerpoint/2010/main" val="2399878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51E77E-BEFB-41FD-AFDB-5412D3534EEC}" type="datetime1">
              <a:rPr lang="en-US" smtClean="0"/>
              <a:t>4/9/2021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84BA68-B30C-49D4-AFCA-8E5DC13B6092}" type="slidenum">
              <a:rPr lang="en-US" smtClean="0"/>
              <a:t>‹#›</a:t>
            </a:fld>
            <a:endParaRPr lang="en-US"/>
          </a:p>
        </p:txBody>
      </p:sp>
    </p:spTree>
    <p:extLst>
      <p:ext uri="{BB962C8B-B14F-4D97-AF65-F5344CB8AC3E}">
        <p14:creationId xmlns:p14="http://schemas.microsoft.com/office/powerpoint/2010/main" val="2152328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0EECC6-7E1A-46BE-9F1F-6C443C8D2193}" type="datetime1">
              <a:rPr lang="en-US" smtClean="0"/>
              <a:t>4/9/2021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84BA68-B30C-49D4-AFCA-8E5DC13B6092}" type="slidenum">
              <a:rPr lang="en-US" smtClean="0"/>
              <a:t>‹#›</a:t>
            </a:fld>
            <a:endParaRPr lang="en-US"/>
          </a:p>
        </p:txBody>
      </p:sp>
    </p:spTree>
    <p:extLst>
      <p:ext uri="{BB962C8B-B14F-4D97-AF65-F5344CB8AC3E}">
        <p14:creationId xmlns:p14="http://schemas.microsoft.com/office/powerpoint/2010/main" val="2350222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9694E03-7949-46AC-AD40-AE74B0DEC8C9}" type="datetime1">
              <a:rPr lang="en-US" smtClean="0"/>
              <a:t>4/9/2021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4BA68-B30C-49D4-AFCA-8E5DC13B6092}" type="slidenum">
              <a:rPr lang="en-US" smtClean="0"/>
              <a:t>‹#›</a:t>
            </a:fld>
            <a:endParaRPr lang="en-US"/>
          </a:p>
        </p:txBody>
      </p:sp>
    </p:spTree>
    <p:extLst>
      <p:ext uri="{BB962C8B-B14F-4D97-AF65-F5344CB8AC3E}">
        <p14:creationId xmlns:p14="http://schemas.microsoft.com/office/powerpoint/2010/main" val="3590431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8CFE74-D078-4C4B-A4AE-6D007CFE37AE}" type="datetime1">
              <a:rPr lang="en-US" smtClean="0"/>
              <a:t>4/9/2021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4BA68-B30C-49D4-AFCA-8E5DC13B6092}" type="slidenum">
              <a:rPr lang="en-US" smtClean="0"/>
              <a:t>‹#›</a:t>
            </a:fld>
            <a:endParaRPr lang="en-US"/>
          </a:p>
        </p:txBody>
      </p:sp>
    </p:spTree>
    <p:extLst>
      <p:ext uri="{BB962C8B-B14F-4D97-AF65-F5344CB8AC3E}">
        <p14:creationId xmlns:p14="http://schemas.microsoft.com/office/powerpoint/2010/main" val="3305628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5E5318-B5F7-4507-8C6A-9E3B9B8C6D0F}" type="datetime1">
              <a:rPr lang="en-US" smtClean="0"/>
              <a:t>4/9/2021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84BA68-B30C-49D4-AFCA-8E5DC13B6092}" type="slidenum">
              <a:rPr lang="en-US" smtClean="0"/>
              <a:t>‹#›</a:t>
            </a:fld>
            <a:endParaRPr lang="en-US"/>
          </a:p>
        </p:txBody>
      </p:sp>
    </p:spTree>
    <p:extLst>
      <p:ext uri="{BB962C8B-B14F-4D97-AF65-F5344CB8AC3E}">
        <p14:creationId xmlns:p14="http://schemas.microsoft.com/office/powerpoint/2010/main" val="3894348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hyperlink" Target="https://www.google.com/url?sa=i&amp;rct=j&amp;q=&amp;esrc=s&amp;source=images&amp;cd=&amp;cad=rja&amp;uact=8&amp;ved=2ahUKEwjEtdyd3sDhAhWxct8KHaycD4IQjRx6BAgBEAU&amp;url=https://twitter.com/nhdes&amp;psig=AOvVaw2pECsfJWgqn5qORDZSz4Wh&amp;ust=1554821123055398"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s://www.google.com/url?sa=i&amp;rct=j&amp;q=&amp;esrc=s&amp;source=images&amp;cd=&amp;cad=rja&amp;uact=8&amp;ved=2ahUKEwjEtdyd3sDhAhWxct8KHaycD4IQjRx6BAgBEAU&amp;url=https://twitter.com/nhdes&amp;psig=AOvVaw2pECsfJWgqn5qORDZSz4Wh&amp;ust=1554821123055398" TargetMode="Externa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s://www.google.com/url?sa=i&amp;rct=j&amp;q=&amp;esrc=s&amp;source=images&amp;cd=&amp;cad=rja&amp;uact=8&amp;ved=2ahUKEwjEtdyd3sDhAhWxct8KHaycD4IQjRx6BAgBEAU&amp;url=https://twitter.com/nhdes&amp;psig=AOvVaw2pECsfJWgqn5qORDZSz4Wh&amp;ust=1554821123055398" TargetMode="Externa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s://www.google.com/url?sa=i&amp;rct=j&amp;q=&amp;esrc=s&amp;source=images&amp;cd=&amp;cad=rja&amp;uact=8&amp;ved=2ahUKEwjEtdyd3sDhAhWxct8KHaycD4IQjRx6BAgBEAU&amp;url=https://twitter.com/nhdes&amp;psig=AOvVaw2pECsfJWgqn5qORDZSz4Wh&amp;ust=1554821123055398" TargetMode="Externa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s://www.google.com/url?sa=i&amp;rct=j&amp;q=&amp;esrc=s&amp;source=images&amp;cd=&amp;cad=rja&amp;uact=8&amp;ved=2ahUKEwjEtdyd3sDhAhWxct8KHaycD4IQjRx6BAgBEAU&amp;url=https://twitter.com/nhdes&amp;psig=AOvVaw2pECsfJWgqn5qORDZSz4Wh&amp;ust=1554821123055398" TargetMode="Externa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s://www.google.com/url?sa=i&amp;rct=j&amp;q=&amp;esrc=s&amp;source=images&amp;cd=&amp;cad=rja&amp;uact=8&amp;ved=2ahUKEwjEtdyd3sDhAhWxct8KHaycD4IQjRx6BAgBEAU&amp;url=https://twitter.com/nhdes&amp;psig=AOvVaw2pECsfJWgqn5qORDZSz4Wh&amp;ust=1554821123055398" TargetMode="Externa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s://www.google.com/url?sa=i&amp;rct=j&amp;q=&amp;esrc=s&amp;source=images&amp;cd=&amp;cad=rja&amp;uact=8&amp;ved=2ahUKEwjEtdyd3sDhAhWxct8KHaycD4IQjRx6BAgBEAU&amp;url=https://twitter.com/nhdes&amp;psig=AOvVaw2pECsfJWgqn5qORDZSz4Wh&amp;ust=1554821123055398" TargetMode="Externa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s://www.google.com/url?sa=i&amp;rct=j&amp;q=&amp;esrc=s&amp;source=images&amp;cd=&amp;cad=rja&amp;uact=8&amp;ved=2ahUKEwjEtdyd3sDhAhWxct8KHaycD4IQjRx6BAgBEAU&amp;url=https://twitter.com/nhdes&amp;psig=AOvVaw2pECsfJWgqn5qORDZSz4Wh&amp;ust=1554821123055398" TargetMode="Externa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s://www.google.com/url?sa=i&amp;rct=j&amp;q=&amp;esrc=s&amp;source=images&amp;cd=&amp;cad=rja&amp;uact=8&amp;ved=2ahUKEwjEtdyd3sDhAhWxct8KHaycD4IQjRx6BAgBEAU&amp;url=https://twitter.com/nhdes&amp;psig=AOvVaw2pECsfJWgqn5qORDZSz4Wh&amp;ust=1554821123055398" TargetMode="Externa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s://www.google.com/url?sa=i&amp;rct=j&amp;q=&amp;esrc=s&amp;source=images&amp;cd=&amp;cad=rja&amp;uact=8&amp;ved=2ahUKEwjEtdyd3sDhAhWxct8KHaycD4IQjRx6BAgBEAU&amp;url=https://twitter.com/nhdes&amp;psig=AOvVaw2pECsfJWgqn5qORDZSz4Wh&amp;ust=1554821123055398" TargetMode="Externa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s://www.google.com/url?sa=i&amp;rct=j&amp;q=&amp;esrc=s&amp;source=images&amp;cd=&amp;cad=rja&amp;uact=8&amp;ved=2ahUKEwjEtdyd3sDhAhWxct8KHaycD4IQjRx6BAgBEAU&amp;url=https://twitter.com/nhdes&amp;psig=AOvVaw2pECsfJWgqn5qORDZSz4Wh&amp;ust=1554821123055398" TargetMode="Externa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s://www.google.com/url?sa=i&amp;rct=j&amp;q=&amp;esrc=s&amp;source=images&amp;cd=&amp;cad=rja&amp;uact=8&amp;ved=2ahUKEwjEtdyd3sDhAhWxct8KHaycD4IQjRx6BAgBEAU&amp;url=https://twitter.com/nhdes&amp;psig=AOvVaw2pECsfJWgqn5qORDZSz4Wh&amp;ust=1554821123055398" TargetMode="Externa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s://www.google.com/url?sa=i&amp;rct=j&amp;q=&amp;esrc=s&amp;source=images&amp;cd=&amp;cad=rja&amp;uact=8&amp;ved=2ahUKEwjEtdyd3sDhAhWxct8KHaycD4IQjRx6BAgBEAU&amp;url=https://twitter.com/nhdes&amp;psig=AOvVaw2pECsfJWgqn5qORDZSz4Wh&amp;ust=1554821123055398" TargetMode="Externa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s://www.google.com/url?sa=i&amp;rct=j&amp;q=&amp;esrc=s&amp;source=images&amp;cd=&amp;cad=rja&amp;uact=8&amp;ved=2ahUKEwjEtdyd3sDhAhWxct8KHaycD4IQjRx6BAgBEAU&amp;url=https://twitter.com/nhdes&amp;psig=AOvVaw2pECsfJWgqn5qORDZSz4Wh&amp;ust=1554821123055398" TargetMode="Externa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s://www.google.com/url?sa=i&amp;rct=j&amp;q=&amp;esrc=s&amp;source=images&amp;cd=&amp;cad=rja&amp;uact=8&amp;ved=2ahUKEwjEtdyd3sDhAhWxct8KHaycD4IQjRx6BAgBEAU&amp;url=https://twitter.com/nhdes&amp;psig=AOvVaw2pECsfJWgqn5qORDZSz4Wh&amp;ust=1554821123055398" TargetMode="Externa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s://www.google.com/url?sa=i&amp;rct=j&amp;q=&amp;esrc=s&amp;source=images&amp;cd=&amp;cad=rja&amp;uact=8&amp;ved=2ahUKEwjEtdyd3sDhAhWxct8KHaycD4IQjRx6BAgBEAU&amp;url=https://twitter.com/nhdes&amp;psig=AOvVaw2pECsfJWgqn5qORDZSz4Wh&amp;ust=1554821123055398" TargetMode="Externa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s://www.google.com/url?sa=i&amp;rct=j&amp;q=&amp;esrc=s&amp;source=images&amp;cd=&amp;cad=rja&amp;uact=8&amp;ved=2ahUKEwjEtdyd3sDhAhWxct8KHaycD4IQjRx6BAgBEAU&amp;url=https://twitter.com/nhdes&amp;psig=AOvVaw2pECsfJWgqn5qORDZSz4Wh&amp;ust=1554821123055398" TargetMode="Externa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13000"/>
          </a:stretch>
        </a:blipFill>
        <a:effectLst/>
      </p:bgPr>
    </p:bg>
    <p:spTree>
      <p:nvGrpSpPr>
        <p:cNvPr id="1" name=""/>
        <p:cNvGrpSpPr/>
        <p:nvPr/>
      </p:nvGrpSpPr>
      <p:grpSpPr>
        <a:xfrm>
          <a:off x="0" y="0"/>
          <a:ext cx="0" cy="0"/>
          <a:chOff x="0" y="0"/>
          <a:chExt cx="0" cy="0"/>
        </a:xfrm>
      </p:grpSpPr>
      <p:pic>
        <p:nvPicPr>
          <p:cNvPr id="6"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53" r="12420"/>
          <a:stretch/>
        </p:blipFill>
        <p:spPr bwMode="auto">
          <a:xfrm>
            <a:off x="116205" y="127693"/>
            <a:ext cx="1455420" cy="14121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lated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7144" y="127693"/>
            <a:ext cx="1390932" cy="13909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14318" y="220025"/>
            <a:ext cx="6714692" cy="1323439"/>
          </a:xfrm>
          <a:prstGeom prst="rect">
            <a:avLst/>
          </a:prstGeom>
          <a:noFill/>
        </p:spPr>
        <p:txBody>
          <a:bodyPr wrap="square" rtlCol="0" anchor="t">
            <a:spAutoFit/>
          </a:bodyPr>
          <a:lstStyle/>
          <a:p>
            <a:pPr algn="ctr"/>
            <a:r>
              <a:rPr lang="en-US" sz="3000" dirty="0">
                <a:latin typeface="Arial Rounded MT Bold" panose="020F0704030504030204" pitchFamily="34" charset="0"/>
              </a:rPr>
              <a:t>SUNKEN VESSEL ‘NO EXCUSE’ INTERAGENCY REMOVAL</a:t>
            </a:r>
          </a:p>
          <a:p>
            <a:pPr algn="ctr"/>
            <a:r>
              <a:rPr lang="en-US" sz="2000" dirty="0">
                <a:latin typeface="Arial Rounded MT Bold" panose="020F0704030504030204" pitchFamily="34" charset="0"/>
              </a:rPr>
              <a:t>March 2021 - Seabrook Harbor, NH</a:t>
            </a:r>
          </a:p>
        </p:txBody>
      </p:sp>
      <p:sp>
        <p:nvSpPr>
          <p:cNvPr id="8" name="TextBox 7"/>
          <p:cNvSpPr txBox="1"/>
          <p:nvPr/>
        </p:nvSpPr>
        <p:spPr>
          <a:xfrm>
            <a:off x="116205" y="1762275"/>
            <a:ext cx="3055809" cy="769441"/>
          </a:xfrm>
          <a:prstGeom prst="rect">
            <a:avLst/>
          </a:prstGeom>
          <a:noFill/>
        </p:spPr>
        <p:txBody>
          <a:bodyPr wrap="square" rtlCol="0">
            <a:spAutoFit/>
          </a:bodyPr>
          <a:lstStyle/>
          <a:p>
            <a:r>
              <a:rPr lang="en-US" sz="2200" dirty="0"/>
              <a:t>Ryan Hanson, MST1</a:t>
            </a:r>
          </a:p>
          <a:p>
            <a:r>
              <a:rPr lang="en-US" sz="2200" dirty="0"/>
              <a:t>US Coast Guard</a:t>
            </a:r>
          </a:p>
        </p:txBody>
      </p:sp>
      <p:sp>
        <p:nvSpPr>
          <p:cNvPr id="9" name="TextBox 8"/>
          <p:cNvSpPr txBox="1"/>
          <p:nvPr/>
        </p:nvSpPr>
        <p:spPr>
          <a:xfrm>
            <a:off x="9012267" y="1762275"/>
            <a:ext cx="3055809" cy="769441"/>
          </a:xfrm>
          <a:prstGeom prst="rect">
            <a:avLst/>
          </a:prstGeom>
          <a:noFill/>
        </p:spPr>
        <p:txBody>
          <a:bodyPr wrap="square" rtlCol="0">
            <a:spAutoFit/>
          </a:bodyPr>
          <a:lstStyle/>
          <a:p>
            <a:pPr algn="r"/>
            <a:r>
              <a:rPr lang="en-US" sz="2200" dirty="0"/>
              <a:t>Chris Wood</a:t>
            </a:r>
          </a:p>
          <a:p>
            <a:pPr algn="r"/>
            <a:r>
              <a:rPr lang="en-US" sz="2200" dirty="0"/>
              <a:t>NHDES Spill Response</a:t>
            </a:r>
          </a:p>
        </p:txBody>
      </p:sp>
    </p:spTree>
    <p:extLst>
      <p:ext uri="{BB962C8B-B14F-4D97-AF65-F5344CB8AC3E}">
        <p14:creationId xmlns:p14="http://schemas.microsoft.com/office/powerpoint/2010/main" val="373472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53" r="12420"/>
          <a:stretch/>
        </p:blipFill>
        <p:spPr bwMode="auto">
          <a:xfrm>
            <a:off x="116205" y="127693"/>
            <a:ext cx="1455420" cy="1412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lated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7144" y="127693"/>
            <a:ext cx="1390932" cy="13909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5835" y="5217459"/>
            <a:ext cx="7261413" cy="1015663"/>
          </a:xfrm>
          <a:prstGeom prst="rect">
            <a:avLst/>
          </a:prstGeom>
          <a:solidFill>
            <a:schemeClr val="tx1">
              <a:lumMod val="75000"/>
              <a:lumOff val="25000"/>
            </a:schemeClr>
          </a:solidFill>
        </p:spPr>
        <p:txBody>
          <a:bodyPr wrap="square" rtlCol="0">
            <a:spAutoFit/>
          </a:bodyPr>
          <a:lstStyle/>
          <a:p>
            <a:pPr marL="285750" indent="-285750">
              <a:buFont typeface="Arial" panose="020B0604020202020204" pitchFamily="34" charset="0"/>
              <a:buChar char="•"/>
            </a:pPr>
            <a:r>
              <a:rPr lang="en-US" sz="2000" dirty="0" err="1">
                <a:solidFill>
                  <a:schemeClr val="bg1"/>
                </a:solidFill>
              </a:rPr>
              <a:t>Vac</a:t>
            </a:r>
            <a:r>
              <a:rPr lang="en-US" sz="2000" dirty="0">
                <a:solidFill>
                  <a:schemeClr val="bg1"/>
                </a:solidFill>
              </a:rPr>
              <a:t> truck positioned at </a:t>
            </a:r>
            <a:r>
              <a:rPr lang="en-US" sz="2000" dirty="0" err="1">
                <a:solidFill>
                  <a:schemeClr val="bg1"/>
                </a:solidFill>
              </a:rPr>
              <a:t>Harborside</a:t>
            </a:r>
            <a:r>
              <a:rPr lang="en-US" sz="2000" dirty="0">
                <a:solidFill>
                  <a:schemeClr val="bg1"/>
                </a:solidFill>
              </a:rPr>
              <a:t> Park</a:t>
            </a:r>
          </a:p>
          <a:p>
            <a:pPr marL="285750" indent="-285750">
              <a:buFont typeface="Arial" panose="020B0604020202020204" pitchFamily="34" charset="0"/>
              <a:buChar char="•"/>
            </a:pPr>
            <a:r>
              <a:rPr lang="en-US" sz="2000" dirty="0">
                <a:solidFill>
                  <a:schemeClr val="bg1"/>
                </a:solidFill>
              </a:rPr>
              <a:t>500 gallons oily water collected, approx. half oil</a:t>
            </a:r>
          </a:p>
          <a:p>
            <a:pPr marL="285750" indent="-285750">
              <a:buFont typeface="Arial" panose="020B0604020202020204" pitchFamily="34" charset="0"/>
              <a:buChar char="•"/>
            </a:pPr>
            <a:r>
              <a:rPr lang="en-US" sz="2000" dirty="0">
                <a:solidFill>
                  <a:schemeClr val="bg1"/>
                </a:solidFill>
              </a:rPr>
              <a:t>Project passed to NHDES for transport, salvage, and impounding</a:t>
            </a:r>
          </a:p>
        </p:txBody>
      </p:sp>
      <p:sp>
        <p:nvSpPr>
          <p:cNvPr id="7" name="TextBox 6"/>
          <p:cNvSpPr txBox="1"/>
          <p:nvPr/>
        </p:nvSpPr>
        <p:spPr>
          <a:xfrm>
            <a:off x="1127400" y="527193"/>
            <a:ext cx="6126511" cy="523220"/>
          </a:xfrm>
          <a:prstGeom prst="rect">
            <a:avLst/>
          </a:prstGeom>
          <a:noFill/>
        </p:spPr>
        <p:txBody>
          <a:bodyPr wrap="square" rtlCol="0">
            <a:spAutoFit/>
          </a:bodyPr>
          <a:lstStyle/>
          <a:p>
            <a:pPr algn="ctr"/>
            <a:r>
              <a:rPr lang="en-US" sz="2800" dirty="0">
                <a:latin typeface="Tw Cen MT Condensed Extra Bold" panose="020B0803020202020204" pitchFamily="34" charset="0"/>
              </a:rPr>
              <a:t>Day 2 - March 17</a:t>
            </a:r>
          </a:p>
        </p:txBody>
      </p:sp>
      <p:sp>
        <p:nvSpPr>
          <p:cNvPr id="2" name="Slide Number Placeholder 1"/>
          <p:cNvSpPr>
            <a:spLocks noGrp="1"/>
          </p:cNvSpPr>
          <p:nvPr>
            <p:ph type="sldNum" sz="quarter" idx="12"/>
          </p:nvPr>
        </p:nvSpPr>
        <p:spPr/>
        <p:txBody>
          <a:bodyPr/>
          <a:lstStyle/>
          <a:p>
            <a:fld id="{7384BA68-B30C-49D4-AFCA-8E5DC13B6092}" type="slidenum">
              <a:rPr lang="en-US" sz="1600" smtClean="0">
                <a:solidFill>
                  <a:schemeClr val="bg1"/>
                </a:solidFill>
              </a:rPr>
              <a:t>10</a:t>
            </a:fld>
            <a:endParaRPr lang="en-US" sz="1600" dirty="0">
              <a:solidFill>
                <a:schemeClr val="bg1"/>
              </a:solidFill>
            </a:endParaRPr>
          </a:p>
        </p:txBody>
      </p:sp>
    </p:spTree>
    <p:extLst>
      <p:ext uri="{BB962C8B-B14F-4D97-AF65-F5344CB8AC3E}">
        <p14:creationId xmlns:p14="http://schemas.microsoft.com/office/powerpoint/2010/main" val="2569085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53" r="12420"/>
          <a:stretch/>
        </p:blipFill>
        <p:spPr bwMode="auto">
          <a:xfrm>
            <a:off x="116205" y="127693"/>
            <a:ext cx="1455420" cy="1412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lated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7144" y="127693"/>
            <a:ext cx="1390932" cy="139093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10942820" y="6356350"/>
            <a:ext cx="410980" cy="365125"/>
          </a:xfrm>
          <a:ln>
            <a:noFill/>
          </a:ln>
        </p:spPr>
        <p:txBody>
          <a:bodyPr/>
          <a:lstStyle/>
          <a:p>
            <a:fld id="{7384BA68-B30C-49D4-AFCA-8E5DC13B6092}" type="slidenum">
              <a:rPr lang="en-US" sz="1600" smtClean="0">
                <a:solidFill>
                  <a:schemeClr val="bg1"/>
                </a:solidFill>
              </a:rPr>
              <a:t>11</a:t>
            </a:fld>
            <a:endParaRPr lang="en-US" sz="1600" dirty="0">
              <a:solidFill>
                <a:schemeClr val="bg1"/>
              </a:solidFill>
            </a:endParaRPr>
          </a:p>
        </p:txBody>
      </p:sp>
    </p:spTree>
    <p:extLst>
      <p:ext uri="{BB962C8B-B14F-4D97-AF65-F5344CB8AC3E}">
        <p14:creationId xmlns:p14="http://schemas.microsoft.com/office/powerpoint/2010/main" val="230437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53" r="12420"/>
          <a:stretch/>
        </p:blipFill>
        <p:spPr bwMode="auto">
          <a:xfrm>
            <a:off x="116205" y="127693"/>
            <a:ext cx="1455420" cy="1412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lated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7144" y="127693"/>
            <a:ext cx="1390932" cy="13909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66838" y="5601897"/>
            <a:ext cx="8180523" cy="769441"/>
          </a:xfrm>
          <a:prstGeom prst="rect">
            <a:avLst/>
          </a:prstGeom>
          <a:noFill/>
        </p:spPr>
        <p:txBody>
          <a:bodyPr wrap="square" rtlCol="0">
            <a:spAutoFit/>
          </a:bodyPr>
          <a:lstStyle/>
          <a:p>
            <a:pPr marL="285750" indent="-285750">
              <a:buFont typeface="Arial" panose="020B0604020202020204" pitchFamily="34" charset="0"/>
              <a:buChar char="•"/>
            </a:pPr>
            <a:r>
              <a:rPr lang="en-US" sz="2200" dirty="0"/>
              <a:t>Pumped dry, the vessel floated unassisted as the tide came in</a:t>
            </a:r>
          </a:p>
          <a:p>
            <a:pPr marL="285750" indent="-285750">
              <a:buFont typeface="Arial" panose="020B0604020202020204" pitchFamily="34" charset="0"/>
              <a:buChar char="•"/>
            </a:pPr>
            <a:r>
              <a:rPr lang="en-US" sz="2200" dirty="0"/>
              <a:t>Determined the vessel could be trailed – no crane needed</a:t>
            </a:r>
          </a:p>
        </p:txBody>
      </p:sp>
      <p:sp>
        <p:nvSpPr>
          <p:cNvPr id="2" name="Slide Number Placeholder 1"/>
          <p:cNvSpPr>
            <a:spLocks noGrp="1"/>
          </p:cNvSpPr>
          <p:nvPr>
            <p:ph type="sldNum" sz="quarter" idx="12"/>
          </p:nvPr>
        </p:nvSpPr>
        <p:spPr/>
        <p:txBody>
          <a:bodyPr/>
          <a:lstStyle/>
          <a:p>
            <a:fld id="{7384BA68-B30C-49D4-AFCA-8E5DC13B6092}" type="slidenum">
              <a:rPr lang="en-US" sz="1600" smtClean="0">
                <a:solidFill>
                  <a:schemeClr val="tx1"/>
                </a:solidFill>
              </a:rPr>
              <a:t>12</a:t>
            </a:fld>
            <a:endParaRPr lang="en-US" sz="1600" dirty="0">
              <a:solidFill>
                <a:schemeClr val="tx1"/>
              </a:solidFill>
            </a:endParaRPr>
          </a:p>
        </p:txBody>
      </p:sp>
    </p:spTree>
    <p:extLst>
      <p:ext uri="{BB962C8B-B14F-4D97-AF65-F5344CB8AC3E}">
        <p14:creationId xmlns:p14="http://schemas.microsoft.com/office/powerpoint/2010/main" val="2170351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53" r="12420"/>
          <a:stretch/>
        </p:blipFill>
        <p:spPr bwMode="auto">
          <a:xfrm>
            <a:off x="116205" y="127693"/>
            <a:ext cx="1455420" cy="1412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lated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7144" y="127693"/>
            <a:ext cx="1390932" cy="139093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7384BA68-B30C-49D4-AFCA-8E5DC13B6092}" type="slidenum">
              <a:rPr lang="en-US" sz="1600" smtClean="0">
                <a:solidFill>
                  <a:schemeClr val="tx1"/>
                </a:solidFill>
              </a:rPr>
              <a:t>13</a:t>
            </a:fld>
            <a:endParaRPr lang="en-US" sz="1600" dirty="0">
              <a:solidFill>
                <a:schemeClr val="tx1"/>
              </a:solidFill>
            </a:endParaRPr>
          </a:p>
        </p:txBody>
      </p:sp>
    </p:spTree>
    <p:extLst>
      <p:ext uri="{BB962C8B-B14F-4D97-AF65-F5344CB8AC3E}">
        <p14:creationId xmlns:p14="http://schemas.microsoft.com/office/powerpoint/2010/main" val="2337858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53" r="12420"/>
          <a:stretch/>
        </p:blipFill>
        <p:spPr bwMode="auto">
          <a:xfrm>
            <a:off x="116205" y="127693"/>
            <a:ext cx="1455420" cy="1412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lated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7144" y="127693"/>
            <a:ext cx="1390932" cy="139093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7384BA68-B30C-49D4-AFCA-8E5DC13B6092}" type="slidenum">
              <a:rPr lang="en-US" sz="1600" smtClean="0">
                <a:solidFill>
                  <a:schemeClr val="tx1"/>
                </a:solidFill>
              </a:rPr>
              <a:t>14</a:t>
            </a:fld>
            <a:endParaRPr lang="en-US" sz="1600" dirty="0">
              <a:solidFill>
                <a:schemeClr val="tx1"/>
              </a:solidFill>
            </a:endParaRPr>
          </a:p>
        </p:txBody>
      </p:sp>
    </p:spTree>
    <p:extLst>
      <p:ext uri="{BB962C8B-B14F-4D97-AF65-F5344CB8AC3E}">
        <p14:creationId xmlns:p14="http://schemas.microsoft.com/office/powerpoint/2010/main" val="1223286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53" r="12420"/>
          <a:stretch/>
        </p:blipFill>
        <p:spPr bwMode="auto">
          <a:xfrm>
            <a:off x="116205" y="127693"/>
            <a:ext cx="1455420" cy="1412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lated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7144" y="127693"/>
            <a:ext cx="1390932" cy="139093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7384BA68-B30C-49D4-AFCA-8E5DC13B6092}" type="slidenum">
              <a:rPr lang="en-US" sz="1600" smtClean="0">
                <a:solidFill>
                  <a:schemeClr val="tx1"/>
                </a:solidFill>
              </a:rPr>
              <a:t>15</a:t>
            </a:fld>
            <a:endParaRPr lang="en-US" sz="1600" dirty="0">
              <a:solidFill>
                <a:schemeClr val="tx1"/>
              </a:solidFill>
            </a:endParaRPr>
          </a:p>
        </p:txBody>
      </p:sp>
    </p:spTree>
    <p:extLst>
      <p:ext uri="{BB962C8B-B14F-4D97-AF65-F5344CB8AC3E}">
        <p14:creationId xmlns:p14="http://schemas.microsoft.com/office/powerpoint/2010/main" val="2638843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53" r="12420"/>
          <a:stretch/>
        </p:blipFill>
        <p:spPr bwMode="auto">
          <a:xfrm>
            <a:off x="116205" y="127693"/>
            <a:ext cx="1455420" cy="1412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lated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7144" y="127693"/>
            <a:ext cx="1390932" cy="139093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7384BA68-B30C-49D4-AFCA-8E5DC13B6092}" type="slidenum">
              <a:rPr lang="en-US" sz="1600" smtClean="0">
                <a:solidFill>
                  <a:schemeClr val="tx1"/>
                </a:solidFill>
              </a:rPr>
              <a:t>16</a:t>
            </a:fld>
            <a:endParaRPr lang="en-US" sz="1600" dirty="0">
              <a:solidFill>
                <a:schemeClr val="tx1"/>
              </a:solidFill>
            </a:endParaRPr>
          </a:p>
        </p:txBody>
      </p:sp>
    </p:spTree>
    <p:extLst>
      <p:ext uri="{BB962C8B-B14F-4D97-AF65-F5344CB8AC3E}">
        <p14:creationId xmlns:p14="http://schemas.microsoft.com/office/powerpoint/2010/main" val="227531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53" r="12420"/>
          <a:stretch/>
        </p:blipFill>
        <p:spPr bwMode="auto">
          <a:xfrm>
            <a:off x="116205" y="127693"/>
            <a:ext cx="1455420" cy="1412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lated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7144" y="127693"/>
            <a:ext cx="1390932" cy="139093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7384BA68-B30C-49D4-AFCA-8E5DC13B6092}" type="slidenum">
              <a:rPr lang="en-US" sz="1600" smtClean="0">
                <a:solidFill>
                  <a:schemeClr val="bg1"/>
                </a:solidFill>
              </a:rPr>
              <a:t>17</a:t>
            </a:fld>
            <a:endParaRPr lang="en-US" sz="1600" dirty="0">
              <a:solidFill>
                <a:schemeClr val="bg1"/>
              </a:solidFill>
            </a:endParaRPr>
          </a:p>
        </p:txBody>
      </p:sp>
      <p:sp>
        <p:nvSpPr>
          <p:cNvPr id="6" name="TextBox 5"/>
          <p:cNvSpPr txBox="1"/>
          <p:nvPr/>
        </p:nvSpPr>
        <p:spPr>
          <a:xfrm>
            <a:off x="3061129" y="1518625"/>
            <a:ext cx="6126511" cy="707886"/>
          </a:xfrm>
          <a:prstGeom prst="rect">
            <a:avLst/>
          </a:prstGeom>
          <a:noFill/>
        </p:spPr>
        <p:txBody>
          <a:bodyPr wrap="square" rtlCol="0">
            <a:spAutoFit/>
          </a:bodyPr>
          <a:lstStyle/>
          <a:p>
            <a:pPr algn="ctr"/>
            <a:r>
              <a:rPr lang="en-US" sz="4000" dirty="0"/>
              <a:t>Questions?</a:t>
            </a:r>
          </a:p>
        </p:txBody>
      </p:sp>
      <p:sp>
        <p:nvSpPr>
          <p:cNvPr id="7" name="TextBox 6"/>
          <p:cNvSpPr txBox="1"/>
          <p:nvPr/>
        </p:nvSpPr>
        <p:spPr>
          <a:xfrm>
            <a:off x="104930" y="6411305"/>
            <a:ext cx="6400800" cy="430887"/>
          </a:xfrm>
          <a:prstGeom prst="rect">
            <a:avLst/>
          </a:prstGeom>
          <a:noFill/>
        </p:spPr>
        <p:txBody>
          <a:bodyPr wrap="square" rtlCol="0">
            <a:spAutoFit/>
          </a:bodyPr>
          <a:lstStyle/>
          <a:p>
            <a:r>
              <a:rPr lang="en-US" sz="2200" dirty="0">
                <a:solidFill>
                  <a:schemeClr val="bg1"/>
                </a:solidFill>
              </a:rPr>
              <a:t>Hampton Harbor from </a:t>
            </a:r>
            <a:r>
              <a:rPr lang="en-US" sz="2200" dirty="0" err="1">
                <a:solidFill>
                  <a:schemeClr val="bg1"/>
                </a:solidFill>
              </a:rPr>
              <a:t>Harborside</a:t>
            </a:r>
            <a:r>
              <a:rPr lang="en-US" sz="2200" dirty="0">
                <a:solidFill>
                  <a:schemeClr val="bg1"/>
                </a:solidFill>
              </a:rPr>
              <a:t> Park, Seabrook, NH</a:t>
            </a:r>
          </a:p>
        </p:txBody>
      </p:sp>
    </p:spTree>
    <p:extLst>
      <p:ext uri="{BB962C8B-B14F-4D97-AF65-F5344CB8AC3E}">
        <p14:creationId xmlns:p14="http://schemas.microsoft.com/office/powerpoint/2010/main" val="2469445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6"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53" r="12420"/>
          <a:stretch/>
        </p:blipFill>
        <p:spPr bwMode="auto">
          <a:xfrm>
            <a:off x="116205" y="127693"/>
            <a:ext cx="1455420" cy="14121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lated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7144" y="127693"/>
            <a:ext cx="1390932" cy="13909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1810" y="5225002"/>
            <a:ext cx="11198159" cy="1384995"/>
          </a:xfrm>
          <a:prstGeom prst="rect">
            <a:avLst/>
          </a:prstGeom>
          <a:noFill/>
        </p:spPr>
        <p:txBody>
          <a:bodyPr wrap="square" rtlCol="0">
            <a:spAutoFit/>
          </a:bodyPr>
          <a:lstStyle/>
          <a:p>
            <a:r>
              <a:rPr lang="en-US" sz="2800" dirty="0">
                <a:latin typeface="Tw Cen MT Condensed Extra Bold" panose="020B0803020202020204" pitchFamily="34" charset="0"/>
              </a:rPr>
              <a:t>Overnight March 4</a:t>
            </a:r>
          </a:p>
          <a:p>
            <a:pPr marL="285750" indent="-285750">
              <a:buFont typeface="Arial" panose="020B0604020202020204" pitchFamily="34" charset="0"/>
              <a:buChar char="•"/>
            </a:pPr>
            <a:r>
              <a:rPr lang="en-US" sz="2800" dirty="0"/>
              <a:t>Combination of high winds/waves and lack of maintenance</a:t>
            </a:r>
          </a:p>
          <a:p>
            <a:pPr marL="285750" indent="-285750">
              <a:buFont typeface="Arial" panose="020B0604020202020204" pitchFamily="34" charset="0"/>
              <a:buChar char="•"/>
            </a:pPr>
            <a:r>
              <a:rPr lang="en-US" sz="2800" dirty="0"/>
              <a:t>44-foot fiberglass hull fishing vessel with gantry and winch</a:t>
            </a:r>
          </a:p>
        </p:txBody>
      </p:sp>
      <p:sp>
        <p:nvSpPr>
          <p:cNvPr id="3" name="Slide Number Placeholder 2"/>
          <p:cNvSpPr>
            <a:spLocks noGrp="1"/>
          </p:cNvSpPr>
          <p:nvPr>
            <p:ph type="sldNum" sz="quarter" idx="12"/>
          </p:nvPr>
        </p:nvSpPr>
        <p:spPr/>
        <p:txBody>
          <a:bodyPr/>
          <a:lstStyle/>
          <a:p>
            <a:fld id="{7384BA68-B30C-49D4-AFCA-8E5DC13B6092}" type="slidenum">
              <a:rPr lang="en-US" sz="1600" smtClean="0">
                <a:solidFill>
                  <a:schemeClr val="tx1"/>
                </a:solidFill>
              </a:rPr>
              <a:t>2</a:t>
            </a:fld>
            <a:endParaRPr lang="en-US" sz="1600" dirty="0">
              <a:solidFill>
                <a:schemeClr val="tx1"/>
              </a:solidFill>
            </a:endParaRPr>
          </a:p>
        </p:txBody>
      </p:sp>
    </p:spTree>
    <p:extLst>
      <p:ext uri="{BB962C8B-B14F-4D97-AF65-F5344CB8AC3E}">
        <p14:creationId xmlns:p14="http://schemas.microsoft.com/office/powerpoint/2010/main" val="2186527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3765177" y="4364224"/>
            <a:ext cx="8426823" cy="1815882"/>
          </a:xfrm>
          <a:prstGeom prst="rect">
            <a:avLst/>
          </a:prstGeom>
          <a:noFill/>
        </p:spPr>
        <p:txBody>
          <a:bodyPr wrap="square" rtlCol="0">
            <a:spAutoFit/>
          </a:bodyPr>
          <a:lstStyle/>
          <a:p>
            <a:r>
              <a:rPr lang="en-US" sz="2800" dirty="0">
                <a:solidFill>
                  <a:schemeClr val="bg1"/>
                </a:solidFill>
                <a:latin typeface="Tw Cen MT Condensed Extra Bold" panose="020B0803020202020204" pitchFamily="34" charset="0"/>
              </a:rPr>
              <a:t>March 5</a:t>
            </a:r>
          </a:p>
          <a:p>
            <a:pPr marL="285750" indent="-285750">
              <a:buFont typeface="Arial" panose="020B0604020202020204" pitchFamily="34" charset="0"/>
              <a:buChar char="•"/>
            </a:pPr>
            <a:r>
              <a:rPr lang="en-US" sz="2800" dirty="0">
                <a:solidFill>
                  <a:schemeClr val="bg1"/>
                </a:solidFill>
              </a:rPr>
              <a:t>Diesel sheen observed</a:t>
            </a:r>
          </a:p>
          <a:p>
            <a:pPr marL="285750" indent="-285750">
              <a:buFont typeface="Arial" panose="020B0604020202020204" pitchFamily="34" charset="0"/>
              <a:buChar char="•"/>
            </a:pPr>
            <a:r>
              <a:rPr lang="en-US" sz="2800" dirty="0">
                <a:solidFill>
                  <a:schemeClr val="bg1"/>
                </a:solidFill>
              </a:rPr>
              <a:t>NHDES hired US Ecology to deploy containment boom</a:t>
            </a:r>
          </a:p>
          <a:p>
            <a:pPr marL="285750" indent="-285750">
              <a:buFont typeface="Arial" panose="020B0604020202020204" pitchFamily="34" charset="0"/>
              <a:buChar char="•"/>
            </a:pPr>
            <a:r>
              <a:rPr lang="en-US" sz="2800" dirty="0">
                <a:solidFill>
                  <a:schemeClr val="bg1"/>
                </a:solidFill>
              </a:rPr>
              <a:t>RP hired Tow Boat US to plug fuel vents</a:t>
            </a:r>
          </a:p>
        </p:txBody>
      </p:sp>
      <p:pic>
        <p:nvPicPr>
          <p:cNvPr id="5"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53" r="12420"/>
          <a:stretch/>
        </p:blipFill>
        <p:spPr bwMode="auto">
          <a:xfrm>
            <a:off x="116205" y="127693"/>
            <a:ext cx="1455420" cy="14121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lated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7144" y="127693"/>
            <a:ext cx="1390932" cy="139093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7384BA68-B30C-49D4-AFCA-8E5DC13B6092}" type="slidenum">
              <a:rPr lang="en-US" sz="1600" smtClean="0">
                <a:solidFill>
                  <a:schemeClr val="tx1"/>
                </a:solidFill>
              </a:rPr>
              <a:t>3</a:t>
            </a:fld>
            <a:endParaRPr lang="en-US" sz="1600" dirty="0">
              <a:solidFill>
                <a:schemeClr val="tx1"/>
              </a:solidFill>
            </a:endParaRPr>
          </a:p>
        </p:txBody>
      </p:sp>
    </p:spTree>
    <p:extLst>
      <p:ext uri="{BB962C8B-B14F-4D97-AF65-F5344CB8AC3E}">
        <p14:creationId xmlns:p14="http://schemas.microsoft.com/office/powerpoint/2010/main" val="72185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53" r="12420"/>
          <a:stretch/>
        </p:blipFill>
        <p:spPr bwMode="auto">
          <a:xfrm>
            <a:off x="116205" y="127693"/>
            <a:ext cx="1455420" cy="14121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lated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7144" y="127693"/>
            <a:ext cx="1390932" cy="13909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94013" y="4124385"/>
            <a:ext cx="6126511" cy="2246769"/>
          </a:xfrm>
          <a:prstGeom prst="rect">
            <a:avLst/>
          </a:prstGeom>
          <a:noFill/>
        </p:spPr>
        <p:txBody>
          <a:bodyPr wrap="square" rtlCol="0">
            <a:spAutoFit/>
          </a:bodyPr>
          <a:lstStyle/>
          <a:p>
            <a:r>
              <a:rPr lang="en-US" sz="2800" dirty="0">
                <a:solidFill>
                  <a:schemeClr val="bg1"/>
                </a:solidFill>
                <a:latin typeface="Tw Cen MT Condensed Extra Bold" panose="020B0803020202020204" pitchFamily="34" charset="0"/>
              </a:rPr>
              <a:t>March 8</a:t>
            </a:r>
          </a:p>
          <a:p>
            <a:pPr marL="285750" indent="-285750">
              <a:buFont typeface="Arial" panose="020B0604020202020204" pitchFamily="34" charset="0"/>
              <a:buChar char="•"/>
            </a:pPr>
            <a:r>
              <a:rPr lang="en-US" sz="2800" dirty="0">
                <a:solidFill>
                  <a:schemeClr val="bg1"/>
                </a:solidFill>
              </a:rPr>
              <a:t>Tow Boat US attempt to raise vessel was unsuccessful</a:t>
            </a:r>
            <a:endParaRPr lang="en-US" sz="1000" dirty="0">
              <a:solidFill>
                <a:schemeClr val="bg1"/>
              </a:solidFill>
            </a:endParaRPr>
          </a:p>
          <a:p>
            <a:pPr marL="285750" indent="-285750">
              <a:buFont typeface="Arial" panose="020B0604020202020204" pitchFamily="34" charset="0"/>
              <a:buChar char="•"/>
            </a:pPr>
            <a:r>
              <a:rPr lang="en-US" sz="2800" dirty="0">
                <a:solidFill>
                  <a:schemeClr val="bg1"/>
                </a:solidFill>
              </a:rPr>
              <a:t>Owner did not have resources to continue removal efforts </a:t>
            </a:r>
          </a:p>
        </p:txBody>
      </p:sp>
      <p:sp>
        <p:nvSpPr>
          <p:cNvPr id="2" name="Slide Number Placeholder 1"/>
          <p:cNvSpPr>
            <a:spLocks noGrp="1"/>
          </p:cNvSpPr>
          <p:nvPr>
            <p:ph type="sldNum" sz="quarter" idx="12"/>
          </p:nvPr>
        </p:nvSpPr>
        <p:spPr>
          <a:xfrm>
            <a:off x="11077730" y="6446290"/>
            <a:ext cx="276069" cy="365125"/>
          </a:xfrm>
          <a:noFill/>
        </p:spPr>
        <p:txBody>
          <a:bodyPr/>
          <a:lstStyle/>
          <a:p>
            <a:fld id="{7384BA68-B30C-49D4-AFCA-8E5DC13B6092}" type="slidenum">
              <a:rPr lang="en-US" sz="1600" smtClean="0">
                <a:solidFill>
                  <a:schemeClr val="bg1"/>
                </a:solidFill>
              </a:rPr>
              <a:t>4</a:t>
            </a:fld>
            <a:endParaRPr lang="en-US" sz="1600" dirty="0">
              <a:solidFill>
                <a:schemeClr val="bg1"/>
              </a:solidFill>
            </a:endParaRPr>
          </a:p>
        </p:txBody>
      </p:sp>
    </p:spTree>
    <p:extLst>
      <p:ext uri="{BB962C8B-B14F-4D97-AF65-F5344CB8AC3E}">
        <p14:creationId xmlns:p14="http://schemas.microsoft.com/office/powerpoint/2010/main" val="2183444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4917" t="25822" r="8483" b="7422"/>
          <a:stretch/>
        </p:blipFill>
        <p:spPr>
          <a:xfrm>
            <a:off x="0" y="-9144"/>
            <a:ext cx="12179808" cy="6867144"/>
          </a:xfrm>
          <a:prstGeom prst="rect">
            <a:avLst/>
          </a:prstGeom>
        </p:spPr>
      </p:pic>
      <p:sp>
        <p:nvSpPr>
          <p:cNvPr id="6" name="Oval 5"/>
          <p:cNvSpPr/>
          <p:nvPr/>
        </p:nvSpPr>
        <p:spPr>
          <a:xfrm>
            <a:off x="3839514" y="3077513"/>
            <a:ext cx="211980" cy="2143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866473" y="5274066"/>
            <a:ext cx="4170779" cy="1446550"/>
          </a:xfrm>
          <a:prstGeom prst="rect">
            <a:avLst/>
          </a:prstGeom>
          <a:noFill/>
          <a:ln>
            <a:solidFill>
              <a:schemeClr val="bg1"/>
            </a:solidFill>
          </a:ln>
        </p:spPr>
        <p:txBody>
          <a:bodyPr wrap="square" rtlCol="0">
            <a:spAutoFit/>
          </a:bodyPr>
          <a:lstStyle/>
          <a:p>
            <a:pPr marL="285750" indent="-285750">
              <a:buFont typeface="Arial" panose="020B0604020202020204" pitchFamily="34" charset="0"/>
              <a:buChar char="•"/>
            </a:pPr>
            <a:r>
              <a:rPr lang="en-US" sz="2200" dirty="0">
                <a:solidFill>
                  <a:schemeClr val="bg1"/>
                </a:solidFill>
              </a:rPr>
              <a:t>Channel Restriction</a:t>
            </a:r>
          </a:p>
          <a:p>
            <a:pPr marL="285750" indent="-285750">
              <a:buFont typeface="Arial" panose="020B0604020202020204" pitchFamily="34" charset="0"/>
              <a:buChar char="•"/>
            </a:pPr>
            <a:r>
              <a:rPr lang="en-US" sz="2200" dirty="0">
                <a:solidFill>
                  <a:schemeClr val="bg1"/>
                </a:solidFill>
              </a:rPr>
              <a:t>Broadcast Notice to Mariners</a:t>
            </a:r>
          </a:p>
          <a:p>
            <a:pPr marL="285750" indent="-285750">
              <a:buFont typeface="Arial" panose="020B0604020202020204" pitchFamily="34" charset="0"/>
              <a:buChar char="•"/>
            </a:pPr>
            <a:r>
              <a:rPr lang="en-US" sz="2200" dirty="0">
                <a:solidFill>
                  <a:schemeClr val="bg1"/>
                </a:solidFill>
              </a:rPr>
              <a:t>Limited Access to Fishing Co-Op</a:t>
            </a:r>
          </a:p>
          <a:p>
            <a:pPr marL="285750" indent="-285750">
              <a:buFont typeface="Arial" panose="020B0604020202020204" pitchFamily="34" charset="0"/>
              <a:buChar char="•"/>
            </a:pPr>
            <a:r>
              <a:rPr lang="en-US" sz="2200" dirty="0">
                <a:solidFill>
                  <a:schemeClr val="bg1"/>
                </a:solidFill>
              </a:rPr>
              <a:t>Clam flats closed</a:t>
            </a:r>
          </a:p>
        </p:txBody>
      </p:sp>
      <p:pic>
        <p:nvPicPr>
          <p:cNvPr id="8"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53" r="12420"/>
          <a:stretch/>
        </p:blipFill>
        <p:spPr bwMode="auto">
          <a:xfrm>
            <a:off x="116205" y="127693"/>
            <a:ext cx="1455420" cy="14121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lated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7144" y="127693"/>
            <a:ext cx="1390932" cy="139093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520937" y="6307811"/>
            <a:ext cx="588333" cy="412806"/>
          </a:xfrm>
        </p:spPr>
        <p:txBody>
          <a:bodyPr/>
          <a:lstStyle/>
          <a:p>
            <a:fld id="{7384BA68-B30C-49D4-AFCA-8E5DC13B6092}" type="slidenum">
              <a:rPr lang="en-US" sz="1600" smtClean="0">
                <a:solidFill>
                  <a:schemeClr val="bg1"/>
                </a:solidFill>
              </a:rPr>
              <a:t>5</a:t>
            </a:fld>
            <a:endParaRPr lang="en-US" sz="1600" dirty="0">
              <a:solidFill>
                <a:schemeClr val="bg1"/>
              </a:solidFill>
            </a:endParaRPr>
          </a:p>
        </p:txBody>
      </p:sp>
    </p:spTree>
    <p:extLst>
      <p:ext uri="{BB962C8B-B14F-4D97-AF65-F5344CB8AC3E}">
        <p14:creationId xmlns:p14="http://schemas.microsoft.com/office/powerpoint/2010/main" val="171541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53" r="12420"/>
          <a:stretch/>
        </p:blipFill>
        <p:spPr bwMode="auto">
          <a:xfrm>
            <a:off x="116205" y="127693"/>
            <a:ext cx="1455420" cy="1412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lated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7144" y="127693"/>
            <a:ext cx="1390932" cy="13909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75853" y="395240"/>
            <a:ext cx="4616777" cy="2246769"/>
          </a:xfrm>
          <a:prstGeom prst="rect">
            <a:avLst/>
          </a:prstGeom>
          <a:noFill/>
          <a:ln>
            <a:solidFill>
              <a:schemeClr val="tx1"/>
            </a:solidFill>
          </a:ln>
        </p:spPr>
        <p:txBody>
          <a:bodyPr wrap="none" rtlCol="0">
            <a:spAutoFit/>
          </a:bodyPr>
          <a:lstStyle/>
          <a:p>
            <a:pPr algn="ctr"/>
            <a:r>
              <a:rPr lang="en-US" sz="2800" u="sng" dirty="0"/>
              <a:t>The Plan</a:t>
            </a:r>
          </a:p>
          <a:p>
            <a:pPr marL="342900" indent="-342900">
              <a:buAutoNum type="arabicPeriod"/>
            </a:pPr>
            <a:r>
              <a:rPr lang="en-US" sz="2800" dirty="0"/>
              <a:t>Raise / stabilize vessel</a:t>
            </a:r>
          </a:p>
          <a:p>
            <a:pPr marL="342900" indent="-342900">
              <a:buAutoNum type="arabicPeriod"/>
            </a:pPr>
            <a:r>
              <a:rPr lang="en-US" sz="2800" dirty="0"/>
              <a:t>Dewater / Remove oil</a:t>
            </a:r>
          </a:p>
          <a:p>
            <a:pPr marL="342900" indent="-342900">
              <a:buAutoNum type="arabicPeriod"/>
            </a:pPr>
            <a:r>
              <a:rPr lang="en-US" sz="2800" dirty="0"/>
              <a:t>Transport to ramp / pier</a:t>
            </a:r>
          </a:p>
          <a:p>
            <a:pPr marL="342900" indent="-342900">
              <a:buAutoNum type="arabicPeriod"/>
            </a:pPr>
            <a:r>
              <a:rPr lang="en-US" sz="2800" dirty="0"/>
              <a:t>Crane to trailer for impound</a:t>
            </a:r>
          </a:p>
        </p:txBody>
      </p:sp>
      <p:sp>
        <p:nvSpPr>
          <p:cNvPr id="2" name="Slide Number Placeholder 1"/>
          <p:cNvSpPr>
            <a:spLocks noGrp="1"/>
          </p:cNvSpPr>
          <p:nvPr>
            <p:ph type="sldNum" sz="quarter" idx="12"/>
          </p:nvPr>
        </p:nvSpPr>
        <p:spPr>
          <a:xfrm>
            <a:off x="11062740" y="6356350"/>
            <a:ext cx="291059" cy="365125"/>
          </a:xfrm>
          <a:noFill/>
        </p:spPr>
        <p:txBody>
          <a:bodyPr/>
          <a:lstStyle/>
          <a:p>
            <a:fld id="{7384BA68-B30C-49D4-AFCA-8E5DC13B6092}" type="slidenum">
              <a:rPr lang="en-US" sz="1600" smtClean="0">
                <a:solidFill>
                  <a:schemeClr val="tx1"/>
                </a:solidFill>
              </a:rPr>
              <a:t>6</a:t>
            </a:fld>
            <a:endParaRPr lang="en-US" sz="1600" dirty="0">
              <a:solidFill>
                <a:schemeClr val="tx1"/>
              </a:solidFill>
            </a:endParaRPr>
          </a:p>
        </p:txBody>
      </p:sp>
    </p:spTree>
    <p:extLst>
      <p:ext uri="{BB962C8B-B14F-4D97-AF65-F5344CB8AC3E}">
        <p14:creationId xmlns:p14="http://schemas.microsoft.com/office/powerpoint/2010/main" val="609890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53" r="12420"/>
          <a:stretch/>
        </p:blipFill>
        <p:spPr bwMode="auto">
          <a:xfrm>
            <a:off x="116205" y="127693"/>
            <a:ext cx="1455420" cy="1412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lated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7144" y="127693"/>
            <a:ext cx="1390932" cy="13909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61129" y="572163"/>
            <a:ext cx="6126511" cy="523220"/>
          </a:xfrm>
          <a:prstGeom prst="rect">
            <a:avLst/>
          </a:prstGeom>
          <a:noFill/>
        </p:spPr>
        <p:txBody>
          <a:bodyPr wrap="square" rtlCol="0">
            <a:spAutoFit/>
          </a:bodyPr>
          <a:lstStyle/>
          <a:p>
            <a:pPr algn="ctr"/>
            <a:r>
              <a:rPr lang="en-US" sz="2800" dirty="0">
                <a:latin typeface="Tw Cen MT Condensed Extra Bold" panose="020B0803020202020204" pitchFamily="34" charset="0"/>
              </a:rPr>
              <a:t>Day 1 - March 16</a:t>
            </a:r>
          </a:p>
        </p:txBody>
      </p:sp>
      <p:sp>
        <p:nvSpPr>
          <p:cNvPr id="2" name="Slide Number Placeholder 1"/>
          <p:cNvSpPr>
            <a:spLocks noGrp="1"/>
          </p:cNvSpPr>
          <p:nvPr>
            <p:ph type="sldNum" sz="quarter" idx="12"/>
          </p:nvPr>
        </p:nvSpPr>
        <p:spPr/>
        <p:txBody>
          <a:bodyPr/>
          <a:lstStyle/>
          <a:p>
            <a:fld id="{7384BA68-B30C-49D4-AFCA-8E5DC13B6092}" type="slidenum">
              <a:rPr lang="en-US" sz="1600" smtClean="0">
                <a:solidFill>
                  <a:schemeClr val="tx1"/>
                </a:solidFill>
              </a:rPr>
              <a:t>7</a:t>
            </a:fld>
            <a:endParaRPr lang="en-US" sz="1600" dirty="0">
              <a:solidFill>
                <a:schemeClr val="tx1"/>
              </a:solidFill>
            </a:endParaRPr>
          </a:p>
        </p:txBody>
      </p:sp>
    </p:spTree>
    <p:extLst>
      <p:ext uri="{BB962C8B-B14F-4D97-AF65-F5344CB8AC3E}">
        <p14:creationId xmlns:p14="http://schemas.microsoft.com/office/powerpoint/2010/main" val="2078496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6"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53" r="12420"/>
          <a:stretch/>
        </p:blipFill>
        <p:spPr bwMode="auto">
          <a:xfrm>
            <a:off x="116205" y="127693"/>
            <a:ext cx="1455420" cy="14121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lated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7144" y="127693"/>
            <a:ext cx="1390932" cy="139093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7384BA68-B30C-49D4-AFCA-8E5DC13B6092}" type="slidenum">
              <a:rPr lang="en-US" sz="1600" smtClean="0">
                <a:solidFill>
                  <a:schemeClr val="tx1"/>
                </a:solidFill>
              </a:rPr>
              <a:t>8</a:t>
            </a:fld>
            <a:endParaRPr lang="en-US" sz="1600" dirty="0">
              <a:solidFill>
                <a:schemeClr val="tx1"/>
              </a:solidFill>
            </a:endParaRPr>
          </a:p>
        </p:txBody>
      </p:sp>
    </p:spTree>
    <p:extLst>
      <p:ext uri="{BB962C8B-B14F-4D97-AF65-F5344CB8AC3E}">
        <p14:creationId xmlns:p14="http://schemas.microsoft.com/office/powerpoint/2010/main" val="2751549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6"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53" r="12420"/>
          <a:stretch/>
        </p:blipFill>
        <p:spPr bwMode="auto">
          <a:xfrm>
            <a:off x="116205" y="127693"/>
            <a:ext cx="1455420" cy="14121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lated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7144" y="127693"/>
            <a:ext cx="1390932" cy="139093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7384BA68-B30C-49D4-AFCA-8E5DC13B6092}" type="slidenum">
              <a:rPr lang="en-US" sz="1600" smtClean="0">
                <a:solidFill>
                  <a:schemeClr val="bg1"/>
                </a:solidFill>
              </a:rPr>
              <a:t>9</a:t>
            </a:fld>
            <a:endParaRPr lang="en-US" sz="1600" dirty="0">
              <a:solidFill>
                <a:schemeClr val="bg1"/>
              </a:solidFill>
            </a:endParaRPr>
          </a:p>
        </p:txBody>
      </p:sp>
    </p:spTree>
    <p:extLst>
      <p:ext uri="{BB962C8B-B14F-4D97-AF65-F5344CB8AC3E}">
        <p14:creationId xmlns:p14="http://schemas.microsoft.com/office/powerpoint/2010/main" val="13428230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887</TotalTime>
  <Words>608</Words>
  <Application>Microsoft Office PowerPoint</Application>
  <PresentationFormat>Widescreen</PresentationFormat>
  <Paragraphs>81</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Arial Rounded MT Bold</vt:lpstr>
      <vt:lpstr>Calibri</vt:lpstr>
      <vt:lpstr>Calibri Light</vt:lpstr>
      <vt:lpstr>Tw Cen MT Condensed Extra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Department of Defense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Hanson, Ryan P MST1</dc:creator>
  <cp:lastModifiedBy>Babcock, Kristen L</cp:lastModifiedBy>
  <cp:revision>40</cp:revision>
  <cp:lastPrinted>2021-04-01T17:44:15Z</cp:lastPrinted>
  <dcterms:created xsi:type="dcterms:W3CDTF">2021-03-19T11:16:37Z</dcterms:created>
  <dcterms:modified xsi:type="dcterms:W3CDTF">2021-04-09T16:41:33Z</dcterms:modified>
</cp:coreProperties>
</file>