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56"/>
  </p:notesMasterIdLst>
  <p:sldIdLst>
    <p:sldId id="342" r:id="rId3"/>
    <p:sldId id="348" r:id="rId4"/>
    <p:sldId id="354" r:id="rId5"/>
    <p:sldId id="353" r:id="rId6"/>
    <p:sldId id="349" r:id="rId7"/>
    <p:sldId id="364" r:id="rId8"/>
    <p:sldId id="365" r:id="rId9"/>
    <p:sldId id="377" r:id="rId10"/>
    <p:sldId id="363" r:id="rId11"/>
    <p:sldId id="298" r:id="rId12"/>
    <p:sldId id="350" r:id="rId13"/>
    <p:sldId id="351" r:id="rId14"/>
    <p:sldId id="334" r:id="rId15"/>
    <p:sldId id="352" r:id="rId16"/>
    <p:sldId id="368" r:id="rId17"/>
    <p:sldId id="355" r:id="rId18"/>
    <p:sldId id="331" r:id="rId19"/>
    <p:sldId id="369" r:id="rId20"/>
    <p:sldId id="330" r:id="rId21"/>
    <p:sldId id="356" r:id="rId22"/>
    <p:sldId id="370" r:id="rId23"/>
    <p:sldId id="302" r:id="rId24"/>
    <p:sldId id="357" r:id="rId25"/>
    <p:sldId id="371" r:id="rId26"/>
    <p:sldId id="304" r:id="rId27"/>
    <p:sldId id="358" r:id="rId28"/>
    <p:sldId id="372" r:id="rId29"/>
    <p:sldId id="300" r:id="rId30"/>
    <p:sldId id="359" r:id="rId31"/>
    <p:sldId id="373" r:id="rId32"/>
    <p:sldId id="303" r:id="rId33"/>
    <p:sldId id="360" r:id="rId34"/>
    <p:sldId id="374" r:id="rId35"/>
    <p:sldId id="332" r:id="rId36"/>
    <p:sldId id="361" r:id="rId37"/>
    <p:sldId id="375" r:id="rId38"/>
    <p:sldId id="333" r:id="rId39"/>
    <p:sldId id="362" r:id="rId40"/>
    <p:sldId id="376" r:id="rId41"/>
    <p:sldId id="345" r:id="rId42"/>
    <p:sldId id="341" r:id="rId43"/>
    <p:sldId id="347" r:id="rId44"/>
    <p:sldId id="343" r:id="rId45"/>
    <p:sldId id="367" r:id="rId46"/>
    <p:sldId id="344" r:id="rId47"/>
    <p:sldId id="339" r:id="rId48"/>
    <p:sldId id="336" r:id="rId49"/>
    <p:sldId id="338" r:id="rId50"/>
    <p:sldId id="337" r:id="rId51"/>
    <p:sldId id="301" r:id="rId52"/>
    <p:sldId id="305" r:id="rId53"/>
    <p:sldId id="329" r:id="rId54"/>
    <p:sldId id="340"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50" autoAdjust="0"/>
  </p:normalViewPr>
  <p:slideViewPr>
    <p:cSldViewPr>
      <p:cViewPr varScale="1">
        <p:scale>
          <a:sx n="59" d="100"/>
          <a:sy n="59" d="100"/>
        </p:scale>
        <p:origin x="-1686" y="-90"/>
      </p:cViewPr>
      <p:guideLst>
        <p:guide orient="horz" pos="2160"/>
        <p:guide pos="2880"/>
      </p:guideLst>
    </p:cSldViewPr>
  </p:slideViewPr>
  <p:notesTextViewPr>
    <p:cViewPr>
      <p:scale>
        <a:sx n="1" d="1"/>
        <a:sy n="1" d="1"/>
      </p:scale>
      <p:origin x="0" y="1158"/>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842F6FD-3DCB-4318-A61D-C6D1FD3C1958}" type="datetimeFigureOut">
              <a:rPr lang="en-US" smtClean="0"/>
              <a:t>2015-01-14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B1DC2C2-FD59-41A2-A46B-F82FB3C83B99}" type="slidenum">
              <a:rPr lang="en-US" smtClean="0"/>
              <a:t>‹#›</a:t>
            </a:fld>
            <a:endParaRPr lang="en-US"/>
          </a:p>
        </p:txBody>
      </p:sp>
    </p:spTree>
    <p:extLst>
      <p:ext uri="{BB962C8B-B14F-4D97-AF65-F5344CB8AC3E}">
        <p14:creationId xmlns:p14="http://schemas.microsoft.com/office/powerpoint/2010/main" val="393174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31261">
              <a:defRPr>
                <a:solidFill>
                  <a:schemeClr val="tx1"/>
                </a:solidFill>
                <a:latin typeface="Tahoma" charset="0"/>
              </a:defRPr>
            </a:lvl1pPr>
            <a:lvl2pPr marL="746286" indent="-287032" defTabSz="931261">
              <a:defRPr>
                <a:solidFill>
                  <a:schemeClr val="tx1"/>
                </a:solidFill>
                <a:latin typeface="Tahoma" charset="0"/>
              </a:defRPr>
            </a:lvl2pPr>
            <a:lvl3pPr marL="1148132" indent="-229628" defTabSz="931261">
              <a:defRPr>
                <a:solidFill>
                  <a:schemeClr val="tx1"/>
                </a:solidFill>
                <a:latin typeface="Tahoma" charset="0"/>
              </a:defRPr>
            </a:lvl3pPr>
            <a:lvl4pPr marL="1607384" indent="-229628" defTabSz="931261">
              <a:defRPr>
                <a:solidFill>
                  <a:schemeClr val="tx1"/>
                </a:solidFill>
                <a:latin typeface="Tahoma" charset="0"/>
              </a:defRPr>
            </a:lvl4pPr>
            <a:lvl5pPr marL="2066636" indent="-229628" defTabSz="931261">
              <a:defRPr>
                <a:solidFill>
                  <a:schemeClr val="tx1"/>
                </a:solidFill>
                <a:latin typeface="Tahoma" charset="0"/>
              </a:defRPr>
            </a:lvl5pPr>
            <a:lvl6pPr marL="2525888" indent="-229628" algn="ctr" defTabSz="931261" eaLnBrk="0" fontAlgn="base" hangingPunct="0">
              <a:spcBef>
                <a:spcPct val="0"/>
              </a:spcBef>
              <a:spcAft>
                <a:spcPct val="0"/>
              </a:spcAft>
              <a:defRPr>
                <a:solidFill>
                  <a:schemeClr val="tx1"/>
                </a:solidFill>
                <a:latin typeface="Tahoma" charset="0"/>
              </a:defRPr>
            </a:lvl6pPr>
            <a:lvl7pPr marL="2985140" indent="-229628" algn="ctr" defTabSz="931261" eaLnBrk="0" fontAlgn="base" hangingPunct="0">
              <a:spcBef>
                <a:spcPct val="0"/>
              </a:spcBef>
              <a:spcAft>
                <a:spcPct val="0"/>
              </a:spcAft>
              <a:defRPr>
                <a:solidFill>
                  <a:schemeClr val="tx1"/>
                </a:solidFill>
                <a:latin typeface="Tahoma" charset="0"/>
              </a:defRPr>
            </a:lvl7pPr>
            <a:lvl8pPr marL="3444392" indent="-229628" algn="ctr" defTabSz="931261" eaLnBrk="0" fontAlgn="base" hangingPunct="0">
              <a:spcBef>
                <a:spcPct val="0"/>
              </a:spcBef>
              <a:spcAft>
                <a:spcPct val="0"/>
              </a:spcAft>
              <a:defRPr>
                <a:solidFill>
                  <a:schemeClr val="tx1"/>
                </a:solidFill>
                <a:latin typeface="Tahoma" charset="0"/>
              </a:defRPr>
            </a:lvl8pPr>
            <a:lvl9pPr marL="3903645" indent="-229628" algn="ctr" defTabSz="931261" eaLnBrk="0" fontAlgn="base" hangingPunct="0">
              <a:spcBef>
                <a:spcPct val="0"/>
              </a:spcBef>
              <a:spcAft>
                <a:spcPct val="0"/>
              </a:spcAft>
              <a:defRPr>
                <a:solidFill>
                  <a:schemeClr val="tx1"/>
                </a:solidFill>
                <a:latin typeface="Tahoma" charset="0"/>
              </a:defRPr>
            </a:lvl9pPr>
          </a:lstStyle>
          <a:p>
            <a:fld id="{9E506D43-39AD-48F8-8BCD-3D2438EC965A}" type="slidenum">
              <a:rPr lang="en-US" smtClean="0">
                <a:solidFill>
                  <a:prstClr val="black"/>
                </a:solidFill>
                <a:latin typeface="Times New Roman" pitchFamily="18" charset="0"/>
              </a:rPr>
              <a:pPr/>
              <a:t>1</a:t>
            </a:fld>
            <a:endParaRPr lang="en-US" smtClean="0">
              <a:solidFill>
                <a:prstClr val="black"/>
              </a:solidFill>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r>
              <a:rPr lang="en-US" dirty="0" smtClean="0"/>
              <a:t>On the left,</a:t>
            </a:r>
            <a:r>
              <a:rPr lang="en-US" baseline="0" dirty="0" smtClean="0"/>
              <a:t> Japanese barberry</a:t>
            </a:r>
          </a:p>
          <a:p>
            <a:r>
              <a:rPr lang="en-US" baseline="0" dirty="0" smtClean="0"/>
              <a:t>On the right, Asiatic bittersweet</a:t>
            </a:r>
          </a:p>
          <a:p>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r>
              <a:rPr lang="en-US" dirty="0" smtClean="0"/>
              <a:t>Leaves turn yellow in the fall</a:t>
            </a:r>
          </a:p>
          <a:p>
            <a:pPr defTabSz="914350" eaLnBrk="0" fontAlgn="base" hangingPunct="0">
              <a:spcBef>
                <a:spcPct val="30000"/>
              </a:spcBef>
              <a:spcAft>
                <a:spcPct val="0"/>
              </a:spcAft>
              <a:defRPr/>
            </a:pPr>
            <a:endParaRPr lang="en-US" dirty="0" smtClean="0"/>
          </a:p>
          <a:p>
            <a:pPr defTabSz="914350" eaLnBrk="0" fontAlgn="base" hangingPunct="0">
              <a:spcBef>
                <a:spcPct val="30000"/>
              </a:spcBef>
              <a:spcAft>
                <a:spcPct val="0"/>
              </a:spcAft>
              <a:defRPr/>
            </a:pPr>
            <a:r>
              <a:rPr lang="en-US" dirty="0" smtClean="0"/>
              <a:t>Weight can make trees more vulnerable</a:t>
            </a:r>
            <a:r>
              <a:rPr lang="en-US" baseline="0" dirty="0" smtClean="0"/>
              <a:t> in ice storms, high wind events</a:t>
            </a:r>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10</a:t>
            </a:fld>
            <a:endParaRPr lang="en-US"/>
          </a:p>
        </p:txBody>
      </p:sp>
    </p:spTree>
    <p:extLst>
      <p:ext uri="{BB962C8B-B14F-4D97-AF65-F5344CB8AC3E}">
        <p14:creationId xmlns:p14="http://schemas.microsoft.com/office/powerpoint/2010/main" val="383939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native species of bittersweet</a:t>
            </a:r>
            <a:r>
              <a:rPr lang="en-US" baseline="0" dirty="0" smtClean="0"/>
              <a:t> </a:t>
            </a:r>
            <a:r>
              <a:rPr lang="en-US" dirty="0" smtClean="0"/>
              <a:t>but it’s rare and</a:t>
            </a:r>
            <a:r>
              <a:rPr lang="en-US" baseline="0" dirty="0" smtClean="0"/>
              <a:t> unlikely to be confused with Asiatic; flowers/fruits only at the ends of the twigs, rather than in the axils.</a:t>
            </a:r>
          </a:p>
          <a:p>
            <a:endParaRPr lang="en-US" baseline="0" dirty="0" smtClean="0"/>
          </a:p>
          <a:p>
            <a:r>
              <a:rPr lang="en-US" baseline="0" dirty="0" smtClean="0"/>
              <a:t>How many of you recognize this species?</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11</a:t>
            </a:fld>
            <a:endParaRPr lang="en-US"/>
          </a:p>
        </p:txBody>
      </p:sp>
    </p:spTree>
    <p:extLst>
      <p:ext uri="{BB962C8B-B14F-4D97-AF65-F5344CB8AC3E}">
        <p14:creationId xmlns:p14="http://schemas.microsoft.com/office/powerpoint/2010/main" val="503753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smtClean="0"/>
              <a:t>Manual</a:t>
            </a:r>
          </a:p>
          <a:p>
            <a:pPr marL="0" lvl="1" defTabSz="931774">
              <a:defRPr/>
            </a:pPr>
            <a:r>
              <a:rPr lang="en-US" dirty="0" smtClean="0"/>
              <a:t>Don’t bother</a:t>
            </a:r>
            <a:r>
              <a:rPr lang="en-US" baseline="0" dirty="0" smtClean="0"/>
              <a:t> trying to pull vines out of trees – you’ll just cause damage</a:t>
            </a:r>
          </a:p>
          <a:p>
            <a:pPr marL="0" lvl="1" defTabSz="931774">
              <a:defRPr/>
            </a:pPr>
            <a:endParaRPr lang="en-US" baseline="0" dirty="0" smtClean="0"/>
          </a:p>
          <a:p>
            <a:pPr marL="0" lvl="1" defTabSz="931774">
              <a:defRPr/>
            </a:pPr>
            <a:r>
              <a:rPr lang="en-US" baseline="0" dirty="0" smtClean="0"/>
              <a:t>Herbicide</a:t>
            </a:r>
          </a:p>
          <a:p>
            <a:pPr marL="0" lvl="1" defTabSz="931774">
              <a:defRPr/>
            </a:pPr>
            <a:r>
              <a:rPr lang="en-US" dirty="0" smtClean="0"/>
              <a:t>Glyphosate (Round-Up) </a:t>
            </a:r>
            <a:r>
              <a:rPr lang="en-US" dirty="0" smtClean="0"/>
              <a:t>not as effective on bittersweet; </a:t>
            </a:r>
            <a:r>
              <a:rPr lang="en-US" dirty="0" err="1" smtClean="0"/>
              <a:t>triclopyr</a:t>
            </a:r>
            <a:r>
              <a:rPr lang="en-US" dirty="0" smtClean="0"/>
              <a:t> = active</a:t>
            </a:r>
            <a:r>
              <a:rPr lang="en-US" baseline="0" dirty="0" smtClean="0"/>
              <a:t> ingredient in </a:t>
            </a:r>
            <a:r>
              <a:rPr lang="en-US" baseline="0" dirty="0" err="1" smtClean="0"/>
              <a:t>Garlon</a:t>
            </a:r>
            <a:endParaRPr lang="en-US" baseline="0" dirty="0" smtClean="0"/>
          </a:p>
          <a:p>
            <a:pPr marL="0" lvl="1" defTabSz="931774">
              <a:defRPr/>
            </a:pPr>
            <a:endParaRPr lang="en-US" baseline="0" dirty="0" smtClean="0"/>
          </a:p>
          <a:p>
            <a:pPr marL="0" lvl="1" defTabSz="931774">
              <a:defRPr/>
            </a:pPr>
            <a:r>
              <a:rPr lang="en-US" baseline="0" dirty="0" smtClean="0"/>
              <a:t>Can also do a </a:t>
            </a:r>
            <a:r>
              <a:rPr lang="en-US" b="1" baseline="0" dirty="0" smtClean="0"/>
              <a:t>basal-bark </a:t>
            </a:r>
            <a:r>
              <a:rPr lang="en-US" baseline="0" dirty="0" smtClean="0"/>
              <a:t>application on stems &lt;1” diameter (20% </a:t>
            </a:r>
            <a:r>
              <a:rPr lang="en-US" baseline="0" dirty="0" err="1" smtClean="0"/>
              <a:t>triclopyr</a:t>
            </a:r>
            <a:r>
              <a:rPr lang="en-US" baseline="0" dirty="0" smtClean="0"/>
              <a:t> ester formulation with penetrating oil); year-round but must have access to dry 18” bottom of stem.</a:t>
            </a:r>
            <a:endParaRPr lang="en-US" dirty="0" smtClean="0"/>
          </a:p>
          <a:p>
            <a:pPr marL="0" lvl="1" defTabSz="931774">
              <a:defRPr/>
            </a:pPr>
            <a:r>
              <a:rPr lang="en-US" baseline="0" dirty="0" smtClean="0"/>
              <a:t>Careful with </a:t>
            </a:r>
            <a:r>
              <a:rPr lang="en-US" baseline="0" dirty="0" err="1" smtClean="0"/>
              <a:t>triclopyr</a:t>
            </a:r>
            <a:r>
              <a:rPr lang="en-US" baseline="0" dirty="0" smtClean="0"/>
              <a:t> near valuable plants b/c it stays active in soil for a while, so neighboring plants may be affected thru roots – glyphosate can be used in those situations, e.g., in a cut stump application</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12</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N-fixer </a:t>
            </a:r>
            <a:r>
              <a:rPr lang="en-US" dirty="0" smtClean="0"/>
              <a:t>so has competitive advantage</a:t>
            </a:r>
            <a:r>
              <a:rPr lang="en-US" baseline="0" dirty="0" smtClean="0"/>
              <a:t> in nutrient-poor soils</a:t>
            </a:r>
          </a:p>
          <a:p>
            <a:endParaRPr lang="en-US" baseline="0" dirty="0" smtClean="0"/>
          </a:p>
          <a:p>
            <a:pPr defTabSz="931774" eaLnBrk="0" fontAlgn="base" hangingPunct="0">
              <a:spcBef>
                <a:spcPct val="30000"/>
              </a:spcBef>
              <a:spcAft>
                <a:spcPct val="0"/>
              </a:spcAft>
              <a:defRPr/>
            </a:pPr>
            <a:r>
              <a:rPr lang="en-US" dirty="0" smtClean="0">
                <a:solidFill>
                  <a:srgbClr val="003399"/>
                </a:solidFill>
              </a:rPr>
              <a:t>Single shrub can produce 80 </a:t>
            </a:r>
            <a:r>
              <a:rPr lang="en-US" dirty="0" err="1" smtClean="0">
                <a:solidFill>
                  <a:srgbClr val="003399"/>
                </a:solidFill>
              </a:rPr>
              <a:t>lbs</a:t>
            </a:r>
            <a:r>
              <a:rPr lang="en-US" dirty="0" smtClean="0">
                <a:solidFill>
                  <a:srgbClr val="003399"/>
                </a:solidFill>
              </a:rPr>
              <a:t> of fruit/year</a:t>
            </a:r>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13</a:t>
            </a:fld>
            <a:endParaRPr lang="en-US"/>
          </a:p>
        </p:txBody>
      </p:sp>
    </p:spTree>
    <p:extLst>
      <p:ext uri="{BB962C8B-B14F-4D97-AF65-F5344CB8AC3E}">
        <p14:creationId xmlns:p14="http://schemas.microsoft.com/office/powerpoint/2010/main" val="238941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14</a:t>
            </a:fld>
            <a:endParaRPr lang="en-US"/>
          </a:p>
        </p:txBody>
      </p:sp>
    </p:spTree>
    <p:extLst>
      <p:ext uri="{BB962C8B-B14F-4D97-AF65-F5344CB8AC3E}">
        <p14:creationId xmlns:p14="http://schemas.microsoft.com/office/powerpoint/2010/main" val="2389411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aseline="0" dirty="0" smtClean="0"/>
              <a:t>Herbicide</a:t>
            </a:r>
          </a:p>
          <a:p>
            <a:pPr marL="0" lvl="1" defTabSz="931774">
              <a:defRPr/>
            </a:pPr>
            <a:r>
              <a:rPr lang="en-US" baseline="0" dirty="0" smtClean="0"/>
              <a:t>Glyphosate not as effective with this species</a:t>
            </a:r>
          </a:p>
          <a:p>
            <a:pPr marL="0" lvl="1" defTabSz="931774">
              <a:defRPr/>
            </a:pPr>
            <a:endParaRPr lang="en-US" baseline="0" dirty="0" smtClean="0"/>
          </a:p>
          <a:p>
            <a:pPr marL="0" lvl="1" defTabSz="931774">
              <a:defRPr/>
            </a:pPr>
            <a:r>
              <a:rPr lang="en-US" baseline="0" dirty="0" smtClean="0"/>
              <a:t>Can do </a:t>
            </a:r>
            <a:r>
              <a:rPr lang="en-US" b="1" baseline="0" dirty="0" smtClean="0"/>
              <a:t>foliar application </a:t>
            </a:r>
            <a:r>
              <a:rPr lang="en-US" baseline="0" dirty="0" smtClean="0"/>
              <a:t>with 2-3% </a:t>
            </a:r>
            <a:r>
              <a:rPr lang="en-US" baseline="0" dirty="0" err="1" smtClean="0"/>
              <a:t>triclopyr</a:t>
            </a:r>
            <a:r>
              <a:rPr lang="en-US" baseline="0" dirty="0" smtClean="0"/>
              <a:t> ester (</a:t>
            </a:r>
            <a:r>
              <a:rPr lang="en-US" baseline="0" dirty="0" err="1" smtClean="0"/>
              <a:t>eg</a:t>
            </a:r>
            <a:r>
              <a:rPr lang="en-US" baseline="0" dirty="0" smtClean="0"/>
              <a:t> </a:t>
            </a:r>
            <a:r>
              <a:rPr lang="en-US" baseline="0" dirty="0" err="1" smtClean="0"/>
              <a:t>Garlon</a:t>
            </a:r>
            <a:r>
              <a:rPr lang="en-US" baseline="0" dirty="0" smtClean="0"/>
              <a:t> 4 Ultra), do in spring once leafed out; glyphosate not as effective</a:t>
            </a:r>
          </a:p>
          <a:p>
            <a:pPr marL="0" lvl="1" defTabSz="931774">
              <a:defRPr/>
            </a:pPr>
            <a:endParaRPr lang="en-US" baseline="0" dirty="0" smtClean="0"/>
          </a:p>
          <a:p>
            <a:pPr marL="0" lvl="1" defTabSz="931774">
              <a:defRPr/>
            </a:pPr>
            <a:r>
              <a:rPr lang="en-US" baseline="0" dirty="0" smtClean="0"/>
              <a:t>Careful with </a:t>
            </a:r>
            <a:r>
              <a:rPr lang="en-US" baseline="0" dirty="0" err="1" smtClean="0"/>
              <a:t>triclopyr</a:t>
            </a:r>
            <a:r>
              <a:rPr lang="en-US" baseline="0" dirty="0" smtClean="0"/>
              <a:t> near valuable plants b/c it stays active in soil so neighboring plants may be affected thru roots – glyphosate can be used in those situations, e.g., in a cut stump application.  </a:t>
            </a:r>
          </a:p>
          <a:p>
            <a:pPr marL="0" lvl="1" defTabSz="931774">
              <a:defRPr/>
            </a:pPr>
            <a:endParaRPr lang="en-US" baseline="0" dirty="0" smtClean="0"/>
          </a:p>
          <a:p>
            <a:pPr marL="0" lvl="1" defTabSz="931774">
              <a:defRPr/>
            </a:pPr>
            <a:r>
              <a:rPr lang="en-US" dirty="0" smtClean="0"/>
              <a:t>Remember that cut-stem treatments should be done IMMEDIATELY after cutting to be effective</a:t>
            </a:r>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15</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16</a:t>
            </a:fld>
            <a:endParaRPr lang="en-US"/>
          </a:p>
        </p:txBody>
      </p:sp>
    </p:spTree>
    <p:extLst>
      <p:ext uri="{BB962C8B-B14F-4D97-AF65-F5344CB8AC3E}">
        <p14:creationId xmlns:p14="http://schemas.microsoft.com/office/powerpoint/2010/main" val="1787226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a:t>
            </a:r>
            <a:r>
              <a:rPr lang="en-US" baseline="0" dirty="0" smtClean="0"/>
              <a:t> of you recognize this species?  Major forest threat</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17</a:t>
            </a:fld>
            <a:endParaRPr lang="en-US"/>
          </a:p>
        </p:txBody>
      </p:sp>
    </p:spTree>
    <p:extLst>
      <p:ext uri="{BB962C8B-B14F-4D97-AF65-F5344CB8AC3E}">
        <p14:creationId xmlns:p14="http://schemas.microsoft.com/office/powerpoint/2010/main" val="3419077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aseline="0" dirty="0" smtClean="0"/>
              <a:t>Herbicide</a:t>
            </a:r>
          </a:p>
          <a:p>
            <a:pPr marL="0" lvl="1" defTabSz="931774">
              <a:defRPr/>
            </a:pPr>
            <a:r>
              <a:rPr lang="en-US" baseline="0" dirty="0" smtClean="0"/>
              <a:t>Some authors say that glyphosate not as effective with this species; it is at least somewhat effective and could be used instead </a:t>
            </a:r>
            <a:r>
              <a:rPr lang="en-US" baseline="0" dirty="0" err="1" smtClean="0"/>
              <a:t>eg</a:t>
            </a:r>
            <a:r>
              <a:rPr lang="en-US" baseline="0" dirty="0" smtClean="0"/>
              <a:t> in cut-stump treatment</a:t>
            </a:r>
          </a:p>
          <a:p>
            <a:pPr marL="0" lvl="1" defTabSz="931774">
              <a:defRPr/>
            </a:pPr>
            <a:endParaRPr lang="en-US" baseline="0" dirty="0" smtClean="0"/>
          </a:p>
          <a:p>
            <a:pPr marL="0" lvl="1" defTabSz="931774">
              <a:defRPr/>
            </a:pPr>
            <a:r>
              <a:rPr lang="en-US" baseline="0" dirty="0" smtClean="0"/>
              <a:t>Can do </a:t>
            </a:r>
            <a:r>
              <a:rPr lang="en-US" b="1" baseline="0" dirty="0" smtClean="0"/>
              <a:t>foliar application </a:t>
            </a:r>
            <a:r>
              <a:rPr lang="en-US" baseline="0" dirty="0" smtClean="0"/>
              <a:t>with 2-3% </a:t>
            </a:r>
            <a:r>
              <a:rPr lang="en-US" baseline="0" dirty="0" err="1" smtClean="0"/>
              <a:t>triclopyr</a:t>
            </a:r>
            <a:r>
              <a:rPr lang="en-US" baseline="0" dirty="0" smtClean="0"/>
              <a:t> ester, with adjuvant (</a:t>
            </a:r>
            <a:r>
              <a:rPr lang="en-US" baseline="0" dirty="0" err="1" smtClean="0"/>
              <a:t>eg</a:t>
            </a:r>
            <a:r>
              <a:rPr lang="en-US" baseline="0" dirty="0" smtClean="0"/>
              <a:t> </a:t>
            </a:r>
            <a:r>
              <a:rPr lang="en-US" baseline="0" dirty="0" err="1" smtClean="0"/>
              <a:t>Garlon</a:t>
            </a:r>
            <a:r>
              <a:rPr lang="en-US" baseline="0" dirty="0" smtClean="0"/>
              <a:t> 4 Ultra), may be more effective in spring – per Ron </a:t>
            </a:r>
            <a:r>
              <a:rPr lang="en-US" baseline="0" dirty="0" err="1" smtClean="0"/>
              <a:t>Lemin</a:t>
            </a:r>
            <a:r>
              <a:rPr lang="en-US" baseline="0" dirty="0" smtClean="0"/>
              <a:t>; glyphosate not as effective</a:t>
            </a:r>
          </a:p>
          <a:p>
            <a:pPr marL="0" lvl="1" defTabSz="931774">
              <a:defRPr/>
            </a:pPr>
            <a:endParaRPr lang="en-US" baseline="0" dirty="0" smtClean="0"/>
          </a:p>
          <a:p>
            <a:pPr marL="0" lvl="1" defTabSz="931774">
              <a:defRPr/>
            </a:pPr>
            <a:r>
              <a:rPr lang="en-US" baseline="0" dirty="0" smtClean="0"/>
              <a:t>Careful with </a:t>
            </a:r>
            <a:r>
              <a:rPr lang="en-US" baseline="0" dirty="0" err="1" smtClean="0"/>
              <a:t>triclopyr</a:t>
            </a:r>
            <a:r>
              <a:rPr lang="en-US" baseline="0" dirty="0" smtClean="0"/>
              <a:t> near valuable plants b/c it stays active in soil (at least 30-90 days) so neighboring plants may be affected thru roots – glyphosate can be used in those situations, e.g., in a cut stump application.  </a:t>
            </a:r>
          </a:p>
          <a:p>
            <a:pPr marL="0" lvl="1" defTabSz="931774">
              <a:defRPr/>
            </a:pPr>
            <a:endParaRPr lang="en-US" baseline="0" dirty="0" smtClean="0"/>
          </a:p>
          <a:p>
            <a:pPr marL="0" lvl="1" defTabSz="931774">
              <a:defRPr/>
            </a:pPr>
            <a:r>
              <a:rPr lang="en-US" dirty="0" smtClean="0"/>
              <a:t>Remember that cut-stem treatments should be done IMMEDIATELY after cutting to be effective</a:t>
            </a:r>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18</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err="1" smtClean="0"/>
              <a:t>Emodin</a:t>
            </a:r>
            <a:r>
              <a:rPr lang="en-US" baseline="0" dirty="0" smtClean="0"/>
              <a:t> is a metabolic by-product that has been found to have a negative effect on amphibian breeding success in the </a:t>
            </a:r>
            <a:r>
              <a:rPr lang="en-US" baseline="0" dirty="0" err="1" smtClean="0"/>
              <a:t>midwest</a:t>
            </a:r>
            <a:endParaRPr lang="en-US" dirty="0" smtClean="0"/>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19</a:t>
            </a:fld>
            <a:endParaRPr lang="en-US"/>
          </a:p>
        </p:txBody>
      </p:sp>
    </p:spTree>
    <p:extLst>
      <p:ext uri="{BB962C8B-B14F-4D97-AF65-F5344CB8AC3E}">
        <p14:creationId xmlns:p14="http://schemas.microsoft.com/office/powerpoint/2010/main" val="24651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Maine Statute</a:t>
            </a:r>
            <a:r>
              <a:rPr lang="en-US" baseline="0" dirty="0" smtClean="0"/>
              <a:t> definition for invasive species</a:t>
            </a:r>
          </a:p>
          <a:p>
            <a:endParaRPr lang="en-US" baseline="0" dirty="0" smtClean="0"/>
          </a:p>
          <a:p>
            <a:pPr defTabSz="931774">
              <a:defRPr/>
            </a:pPr>
            <a:r>
              <a:rPr lang="en-US" altLang="en-US" dirty="0"/>
              <a:t>Many non-natives are not invasive.  Many weeds are not invasive.</a:t>
            </a:r>
          </a:p>
          <a:p>
            <a:endParaRPr lang="en-US" baseline="0" dirty="0" smtClean="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2</a:t>
            </a:fld>
            <a:endParaRPr lang="en-US"/>
          </a:p>
        </p:txBody>
      </p:sp>
    </p:spTree>
    <p:extLst>
      <p:ext uri="{BB962C8B-B14F-4D97-AF65-F5344CB8AC3E}">
        <p14:creationId xmlns:p14="http://schemas.microsoft.com/office/powerpoint/2010/main" val="332502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err="1" smtClean="0"/>
              <a:t>Emodin</a:t>
            </a:r>
            <a:r>
              <a:rPr lang="en-US" baseline="0" dirty="0" smtClean="0"/>
              <a:t> is a metabolic by-product that has been found to have a negative effect on amphibian breeding success in the </a:t>
            </a:r>
            <a:r>
              <a:rPr lang="en-US" baseline="0" dirty="0" err="1" smtClean="0"/>
              <a:t>midwest</a:t>
            </a:r>
            <a:endParaRPr lang="en-US" dirty="0" smtClean="0"/>
          </a:p>
          <a:p>
            <a:endParaRPr lang="en-US" dirty="0" smtClean="0"/>
          </a:p>
          <a:p>
            <a:r>
              <a:rPr lang="en-US" dirty="0" smtClean="0"/>
              <a:t>How many</a:t>
            </a:r>
            <a:r>
              <a:rPr lang="en-US" baseline="0" dirty="0" smtClean="0"/>
              <a:t> recognize this species?  Major forest and wetland threat</a:t>
            </a:r>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20</a:t>
            </a:fld>
            <a:endParaRPr lang="en-US"/>
          </a:p>
        </p:txBody>
      </p:sp>
    </p:spTree>
    <p:extLst>
      <p:ext uri="{BB962C8B-B14F-4D97-AF65-F5344CB8AC3E}">
        <p14:creationId xmlns:p14="http://schemas.microsoft.com/office/powerpoint/2010/main" val="2465140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aseline="0" dirty="0" smtClean="0"/>
              <a:t>THIS IS A HARD ONE – IF YOU HAVE THIS SPECIES, GET IT EARLY!!  </a:t>
            </a:r>
          </a:p>
          <a:p>
            <a:pPr marL="0" lvl="1" defTabSz="931774">
              <a:defRPr/>
            </a:pPr>
            <a:endParaRPr lang="en-US" baseline="0" dirty="0" smtClean="0"/>
          </a:p>
          <a:p>
            <a:pPr marL="0" lvl="1" defTabSz="931774">
              <a:defRPr/>
            </a:pPr>
            <a:r>
              <a:rPr lang="en-US" baseline="0" dirty="0" smtClean="0"/>
              <a:t>Manual</a:t>
            </a:r>
          </a:p>
          <a:p>
            <a:pPr marL="0" lvl="1" defTabSz="931774">
              <a:defRPr/>
            </a:pPr>
            <a:r>
              <a:rPr lang="en-US" baseline="0" dirty="0" smtClean="0"/>
              <a:t>5-second Flame torch reportedly kills saplings &lt;4.5cm in diameter (&lt;1.75”)</a:t>
            </a:r>
          </a:p>
          <a:p>
            <a:pPr marL="0" lvl="1" defTabSz="931774">
              <a:defRPr/>
            </a:pPr>
            <a:endParaRPr lang="en-US" baseline="0" dirty="0" smtClean="0"/>
          </a:p>
          <a:p>
            <a:pPr marL="0" lvl="1" defTabSz="931774">
              <a:defRPr/>
            </a:pPr>
            <a:r>
              <a:rPr lang="en-US" baseline="0" dirty="0" smtClean="0"/>
              <a:t>When girdling, can also apply concentrated </a:t>
            </a:r>
            <a:r>
              <a:rPr lang="en-US" baseline="0" dirty="0" err="1" smtClean="0"/>
              <a:t>triclopyr</a:t>
            </a:r>
            <a:r>
              <a:rPr lang="en-US" baseline="0" dirty="0" smtClean="0"/>
              <a:t> ester to cambium to aid effectiveness of girdle</a:t>
            </a:r>
          </a:p>
          <a:p>
            <a:pPr marL="0" lvl="1" defTabSz="931774">
              <a:defRPr/>
            </a:pPr>
            <a:endParaRPr lang="en-US" baseline="0" dirty="0" smtClean="0"/>
          </a:p>
          <a:p>
            <a:pPr marL="0" lvl="1" defTabSz="931774">
              <a:defRPr/>
            </a:pPr>
            <a:r>
              <a:rPr lang="en-US" baseline="0" dirty="0" smtClean="0"/>
              <a:t>Herbicide</a:t>
            </a:r>
          </a:p>
          <a:p>
            <a:pPr marL="0" lvl="1" defTabSz="931774">
              <a:defRPr/>
            </a:pPr>
            <a:r>
              <a:rPr lang="en-US" baseline="0" dirty="0" smtClean="0"/>
              <a:t>Some authors say that glyphosate not as effective with this species; it is at least somewhat effective and could be used instead</a:t>
            </a:r>
          </a:p>
          <a:p>
            <a:pPr marL="0" lvl="1" defTabSz="931774">
              <a:defRPr/>
            </a:pPr>
            <a:endParaRPr lang="en-US" baseline="0" dirty="0" smtClean="0"/>
          </a:p>
          <a:p>
            <a:pPr marL="0" lvl="1" defTabSz="931774">
              <a:defRPr/>
            </a:pPr>
            <a:r>
              <a:rPr lang="en-US" baseline="0" dirty="0" smtClean="0"/>
              <a:t>Can do </a:t>
            </a:r>
            <a:r>
              <a:rPr lang="en-US" b="1" baseline="0" dirty="0" smtClean="0"/>
              <a:t>foliar application </a:t>
            </a:r>
            <a:r>
              <a:rPr lang="en-US" baseline="0" dirty="0" smtClean="0"/>
              <a:t>with 2% </a:t>
            </a:r>
            <a:r>
              <a:rPr lang="en-US" baseline="0" dirty="0" err="1" smtClean="0"/>
              <a:t>triclopyr</a:t>
            </a:r>
            <a:r>
              <a:rPr lang="en-US" baseline="0" dirty="0" smtClean="0"/>
              <a:t> ester with adjuvant/surfactant (</a:t>
            </a:r>
            <a:r>
              <a:rPr lang="en-US" baseline="0" dirty="0" err="1" smtClean="0"/>
              <a:t>eg</a:t>
            </a:r>
            <a:r>
              <a:rPr lang="en-US" baseline="0" dirty="0" smtClean="0"/>
              <a:t> </a:t>
            </a:r>
            <a:r>
              <a:rPr lang="en-US" baseline="0" dirty="0" err="1" smtClean="0"/>
              <a:t>Garlon</a:t>
            </a:r>
            <a:r>
              <a:rPr lang="en-US" baseline="0" dirty="0" smtClean="0"/>
              <a:t> 4 Ultra) (may be more effective in spring, per Ron </a:t>
            </a:r>
            <a:r>
              <a:rPr lang="en-US" baseline="0" dirty="0" err="1" smtClean="0"/>
              <a:t>Lemin</a:t>
            </a:r>
            <a:r>
              <a:rPr lang="en-US" baseline="0" dirty="0" smtClean="0"/>
              <a:t>), or glyphosate.</a:t>
            </a:r>
          </a:p>
          <a:p>
            <a:pPr marL="0" lvl="1" defTabSz="931774">
              <a:defRPr/>
            </a:pPr>
            <a:endParaRPr lang="en-US" baseline="0" dirty="0" smtClean="0"/>
          </a:p>
          <a:p>
            <a:pPr marL="0" lvl="1" defTabSz="931774">
              <a:defRPr/>
            </a:pPr>
            <a:r>
              <a:rPr lang="en-US" baseline="0" dirty="0" smtClean="0"/>
              <a:t>Careful with </a:t>
            </a:r>
            <a:r>
              <a:rPr lang="en-US" baseline="0" dirty="0" err="1" smtClean="0"/>
              <a:t>triclopyr</a:t>
            </a:r>
            <a:r>
              <a:rPr lang="en-US" baseline="0" dirty="0" smtClean="0"/>
              <a:t> near valuable plants b/c it stays active in soil so neighboring plants may be affected thru roots – glyphosate can be used in those situations, e.g., in a cut stump application.  </a:t>
            </a:r>
          </a:p>
          <a:p>
            <a:pPr marL="0" lvl="1" defTabSz="931774">
              <a:defRPr/>
            </a:pPr>
            <a:endParaRPr lang="en-US" baseline="0" dirty="0" smtClean="0"/>
          </a:p>
          <a:p>
            <a:pPr marL="0" lvl="1" defTabSz="931774">
              <a:defRPr/>
            </a:pPr>
            <a:r>
              <a:rPr lang="en-US" dirty="0" smtClean="0"/>
              <a:t>Remember that cut-stem treatments should be done IMMEDIATELY after cutting to be effective</a:t>
            </a:r>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21</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a:t>
            </a:r>
            <a:r>
              <a:rPr lang="en-US" baseline="0" dirty="0" smtClean="0"/>
              <a:t> have a native honeysuckle, but it’s less robust, not hairy on the leaves, flowers are radially symmetrical, pith solid-white</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22</a:t>
            </a:fld>
            <a:endParaRPr lang="en-US"/>
          </a:p>
        </p:txBody>
      </p:sp>
    </p:spTree>
    <p:extLst>
      <p:ext uri="{BB962C8B-B14F-4D97-AF65-F5344CB8AC3E}">
        <p14:creationId xmlns:p14="http://schemas.microsoft.com/office/powerpoint/2010/main" val="274162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a:t>
            </a:r>
            <a:r>
              <a:rPr lang="en-US" baseline="0" dirty="0" smtClean="0"/>
              <a:t> have a native honeysuckle, but it’s less robust, not hairy on the leaves, flowers are radially symmetrical, pith solid-white</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23</a:t>
            </a:fld>
            <a:endParaRPr lang="en-US"/>
          </a:p>
        </p:txBody>
      </p:sp>
    </p:spTree>
    <p:extLst>
      <p:ext uri="{BB962C8B-B14F-4D97-AF65-F5344CB8AC3E}">
        <p14:creationId xmlns:p14="http://schemas.microsoft.com/office/powerpoint/2010/main" val="27416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aseline="0" dirty="0" smtClean="0"/>
              <a:t>Herbicide</a:t>
            </a:r>
          </a:p>
          <a:p>
            <a:pPr marL="0" lvl="1" defTabSz="931774">
              <a:defRPr/>
            </a:pPr>
            <a:r>
              <a:rPr lang="en-US" dirty="0" smtClean="0"/>
              <a:t>Remember that cut-stem treatments should be done IMMEDIATELY after cutting to be effective</a:t>
            </a:r>
          </a:p>
          <a:p>
            <a:pPr marL="0" lvl="1" defTabSz="931774">
              <a:defRPr/>
            </a:pPr>
            <a:endParaRPr lang="en-US" dirty="0" smtClean="0"/>
          </a:p>
          <a:p>
            <a:pPr marL="0" lvl="1" defTabSz="931774">
              <a:defRPr/>
            </a:pPr>
            <a:r>
              <a:rPr lang="en-US" dirty="0" smtClean="0"/>
              <a:t>Basal bark treatment not as good on large honeysuckles b/c of flaky, shaggy bark</a:t>
            </a:r>
            <a:r>
              <a:rPr lang="en-US" baseline="0" dirty="0" smtClean="0"/>
              <a:t> on mature shrubs</a:t>
            </a:r>
            <a:endParaRPr lang="en-US" dirty="0" smtClean="0"/>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24</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leaf-out</a:t>
            </a:r>
          </a:p>
          <a:p>
            <a:r>
              <a:rPr lang="en-US" dirty="0" smtClean="0"/>
              <a:t>50% germination rate</a:t>
            </a:r>
          </a:p>
          <a:p>
            <a:r>
              <a:rPr lang="en-US" dirty="0" smtClean="0"/>
              <a:t>Dispersed by mammals</a:t>
            </a:r>
            <a:r>
              <a:rPr lang="en-US" baseline="0" dirty="0" smtClean="0"/>
              <a:t> and songbirds</a:t>
            </a:r>
          </a:p>
          <a:p>
            <a:r>
              <a:rPr lang="en-US" dirty="0" smtClean="0"/>
              <a:t>Mice like the barberry thickets, and ticks are found there in higher densities than in</a:t>
            </a:r>
            <a:r>
              <a:rPr lang="en-US" baseline="0" dirty="0" smtClean="0"/>
              <a:t> the surrounding, </a:t>
            </a:r>
            <a:r>
              <a:rPr lang="en-US" baseline="0" dirty="0" err="1" smtClean="0"/>
              <a:t>uninfested</a:t>
            </a:r>
            <a:r>
              <a:rPr lang="en-US" baseline="0" dirty="0" smtClean="0"/>
              <a:t> forest, leading to more TICKS!!!</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25</a:t>
            </a:fld>
            <a:endParaRPr lang="en-US"/>
          </a:p>
        </p:txBody>
      </p:sp>
    </p:spTree>
    <p:extLst>
      <p:ext uri="{BB962C8B-B14F-4D97-AF65-F5344CB8AC3E}">
        <p14:creationId xmlns:p14="http://schemas.microsoft.com/office/powerpoint/2010/main" val="4036035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leaf-out</a:t>
            </a:r>
          </a:p>
          <a:p>
            <a:r>
              <a:rPr lang="en-US" dirty="0" smtClean="0"/>
              <a:t>50% germination rate</a:t>
            </a:r>
          </a:p>
          <a:p>
            <a:r>
              <a:rPr lang="en-US" dirty="0" smtClean="0"/>
              <a:t>Dispersed by mammals</a:t>
            </a:r>
            <a:r>
              <a:rPr lang="en-US" baseline="0" dirty="0" smtClean="0"/>
              <a:t> and songbirds</a:t>
            </a:r>
          </a:p>
          <a:p>
            <a:r>
              <a:rPr lang="en-US" dirty="0" smtClean="0"/>
              <a:t>Mice like the barberry thickets, and ticks are found there in higher densities than in</a:t>
            </a:r>
            <a:r>
              <a:rPr lang="en-US" baseline="0" dirty="0" smtClean="0"/>
              <a:t> the surrounding, </a:t>
            </a:r>
            <a:r>
              <a:rPr lang="en-US" baseline="0" dirty="0" err="1" smtClean="0"/>
              <a:t>uninfested</a:t>
            </a:r>
            <a:r>
              <a:rPr lang="en-US" baseline="0" dirty="0" smtClean="0"/>
              <a:t> forest, leading to more TICKS!!!</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26</a:t>
            </a:fld>
            <a:endParaRPr lang="en-US"/>
          </a:p>
        </p:txBody>
      </p:sp>
    </p:spTree>
    <p:extLst>
      <p:ext uri="{BB962C8B-B14F-4D97-AF65-F5344CB8AC3E}">
        <p14:creationId xmlns:p14="http://schemas.microsoft.com/office/powerpoint/2010/main" val="4036035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aseline="0" dirty="0" smtClean="0"/>
              <a:t>Manual</a:t>
            </a:r>
          </a:p>
          <a:p>
            <a:pPr marL="0" lvl="1" defTabSz="931774">
              <a:defRPr/>
            </a:pPr>
            <a:r>
              <a:rPr lang="en-US" baseline="0" dirty="0" smtClean="0"/>
              <a:t>This one you can kill fairly effectively by pulling/digging/cutting roots</a:t>
            </a:r>
          </a:p>
          <a:p>
            <a:pPr marL="0" lvl="1" defTabSz="931774">
              <a:defRPr/>
            </a:pPr>
            <a:r>
              <a:rPr lang="en-US" baseline="0" dirty="0" err="1" smtClean="0"/>
              <a:t>Uconn</a:t>
            </a:r>
            <a:r>
              <a:rPr lang="en-US" baseline="0" dirty="0" smtClean="0"/>
              <a:t> Coop Ext has also pioneered the use of propane torch as part of a combination treatment – google FMI</a:t>
            </a:r>
          </a:p>
          <a:p>
            <a:pPr marL="0" lvl="1" defTabSz="931774">
              <a:defRPr/>
            </a:pPr>
            <a:endParaRPr lang="en-US" baseline="0" dirty="0" smtClean="0"/>
          </a:p>
          <a:p>
            <a:pPr marL="0" lvl="1" defTabSz="931774">
              <a:defRPr/>
            </a:pPr>
            <a:r>
              <a:rPr lang="en-US" baseline="0" dirty="0" smtClean="0"/>
              <a:t>Herbicide</a:t>
            </a:r>
          </a:p>
          <a:p>
            <a:pPr marL="0" lvl="1" defTabSz="931774">
              <a:defRPr/>
            </a:pPr>
            <a:r>
              <a:rPr lang="en-US" baseline="0" dirty="0" smtClean="0"/>
              <a:t>Basal bark can also work, use 25% </a:t>
            </a:r>
            <a:r>
              <a:rPr lang="en-US" baseline="0" dirty="0" err="1" smtClean="0"/>
              <a:t>triclopyr</a:t>
            </a:r>
            <a:r>
              <a:rPr lang="en-US" baseline="0" dirty="0" smtClean="0"/>
              <a:t> in oil – But note that most barberry has a multi-trunked stem, hard to access, so this may cause soil contamination via overspray</a:t>
            </a:r>
          </a:p>
        </p:txBody>
      </p:sp>
      <p:sp>
        <p:nvSpPr>
          <p:cNvPr id="4" name="Slide Number Placeholder 3"/>
          <p:cNvSpPr>
            <a:spLocks noGrp="1"/>
          </p:cNvSpPr>
          <p:nvPr>
            <p:ph type="sldNum" sz="quarter" idx="10"/>
          </p:nvPr>
        </p:nvSpPr>
        <p:spPr/>
        <p:txBody>
          <a:bodyPr/>
          <a:lstStyle/>
          <a:p>
            <a:fld id="{8B1DC2C2-FD59-41A2-A46B-F82FB3C83B99}" type="slidenum">
              <a:rPr lang="en-US" smtClean="0"/>
              <a:t>27</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28</a:t>
            </a:fld>
            <a:endParaRPr lang="en-US"/>
          </a:p>
        </p:txBody>
      </p:sp>
    </p:spTree>
    <p:extLst>
      <p:ext uri="{BB962C8B-B14F-4D97-AF65-F5344CB8AC3E}">
        <p14:creationId xmlns:p14="http://schemas.microsoft.com/office/powerpoint/2010/main" val="3816011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29</a:t>
            </a:fld>
            <a:endParaRPr lang="en-US"/>
          </a:p>
        </p:txBody>
      </p:sp>
    </p:spTree>
    <p:extLst>
      <p:ext uri="{BB962C8B-B14F-4D97-AF65-F5344CB8AC3E}">
        <p14:creationId xmlns:p14="http://schemas.microsoft.com/office/powerpoint/2010/main" val="381601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cause habitats to change in structure or function, so that they no longer meet</a:t>
            </a:r>
            <a:r>
              <a:rPr lang="en-US" baseline="0" dirty="0" smtClean="0"/>
              <a:t> the needs of native species.  E.g., dense thickets of shrubs like honeysuckles can cause decreased survival of native tree seedlings.  </a:t>
            </a:r>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3</a:t>
            </a:fld>
            <a:endParaRPr lang="en-US"/>
          </a:p>
        </p:txBody>
      </p:sp>
    </p:spTree>
    <p:extLst>
      <p:ext uri="{BB962C8B-B14F-4D97-AF65-F5344CB8AC3E}">
        <p14:creationId xmlns:p14="http://schemas.microsoft.com/office/powerpoint/2010/main" val="2909100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aseline="0" dirty="0" smtClean="0"/>
              <a:t>Another VERY DIFFICULT plant – if you see a patch, get on it immediately!!</a:t>
            </a:r>
          </a:p>
          <a:p>
            <a:pPr marL="0" lvl="1" defTabSz="931774">
              <a:defRPr/>
            </a:pPr>
            <a:r>
              <a:rPr lang="en-US" baseline="0" dirty="0" smtClean="0"/>
              <a:t>This plant has huge underground rhizomes so it may take YEARS to kill a large/old patch</a:t>
            </a:r>
          </a:p>
          <a:p>
            <a:pPr marL="0" lvl="1" defTabSz="931774">
              <a:defRPr/>
            </a:pPr>
            <a:endParaRPr lang="en-US" baseline="0" dirty="0" smtClean="0"/>
          </a:p>
          <a:p>
            <a:pPr marL="0" lvl="1" defTabSz="931774">
              <a:defRPr/>
            </a:pPr>
            <a:r>
              <a:rPr lang="en-US" baseline="0" dirty="0" smtClean="0"/>
              <a:t>Manual</a:t>
            </a:r>
          </a:p>
          <a:p>
            <a:pPr marL="0" lvl="1" defTabSz="931774">
              <a:defRPr/>
            </a:pPr>
            <a:r>
              <a:rPr lang="en-US" baseline="0" dirty="0" smtClean="0"/>
              <a:t>ANY FRAGMENT can root, so you have to be VERY CAREFUL with pulled/cut material</a:t>
            </a:r>
          </a:p>
          <a:p>
            <a:pPr marL="0" lvl="1" defTabSz="931774">
              <a:defRPr/>
            </a:pPr>
            <a:r>
              <a:rPr lang="en-US" dirty="0" smtClean="0"/>
              <a:t>Use extreme caution if mowing – all fragments can sprout!</a:t>
            </a:r>
          </a:p>
          <a:p>
            <a:pPr marL="0" lvl="1" defTabSz="931774">
              <a:defRPr/>
            </a:pPr>
            <a:endParaRPr lang="en-US" baseline="0" dirty="0" smtClean="0"/>
          </a:p>
          <a:p>
            <a:pPr marL="0" lvl="1" defTabSz="931774">
              <a:defRPr/>
            </a:pPr>
            <a:r>
              <a:rPr lang="en-US" baseline="0" dirty="0" smtClean="0"/>
              <a:t>Herbicide</a:t>
            </a:r>
          </a:p>
          <a:p>
            <a:pPr marL="0" lvl="1" defTabSz="931774">
              <a:defRPr/>
            </a:pPr>
            <a:r>
              <a:rPr lang="en-US" baseline="0" dirty="0" smtClean="0"/>
              <a:t>Can do foliar spray alone but less kill and more chance of re-sprout</a:t>
            </a:r>
          </a:p>
          <a:p>
            <a:pPr marL="0" lvl="1" defTabSz="931774">
              <a:defRPr/>
            </a:pPr>
            <a:endParaRPr lang="en-US" baseline="0" dirty="0" smtClean="0"/>
          </a:p>
          <a:p>
            <a:pPr marL="0" lvl="1" defTabSz="931774">
              <a:defRPr/>
            </a:pPr>
            <a:r>
              <a:rPr lang="en-US" baseline="0" dirty="0" err="1" smtClean="0"/>
              <a:t>Imazapyr</a:t>
            </a:r>
            <a:r>
              <a:rPr lang="en-US" baseline="0" dirty="0" smtClean="0"/>
              <a:t> has also been used but it is significantly more expensive and is long-lasting in the soil (&gt;1yr), so it’s not good for sites where there are mixtures with native species</a:t>
            </a:r>
          </a:p>
        </p:txBody>
      </p:sp>
      <p:sp>
        <p:nvSpPr>
          <p:cNvPr id="4" name="Slide Number Placeholder 3"/>
          <p:cNvSpPr>
            <a:spLocks noGrp="1"/>
          </p:cNvSpPr>
          <p:nvPr>
            <p:ph type="sldNum" sz="quarter" idx="10"/>
          </p:nvPr>
        </p:nvSpPr>
        <p:spPr/>
        <p:txBody>
          <a:bodyPr/>
          <a:lstStyle/>
          <a:p>
            <a:fld id="{8B1DC2C2-FD59-41A2-A46B-F82FB3C83B99}" type="slidenum">
              <a:rPr lang="en-US" smtClean="0"/>
              <a:t>30</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31</a:t>
            </a:fld>
            <a:endParaRPr lang="en-US"/>
          </a:p>
        </p:txBody>
      </p:sp>
    </p:spTree>
    <p:extLst>
      <p:ext uri="{BB962C8B-B14F-4D97-AF65-F5344CB8AC3E}">
        <p14:creationId xmlns:p14="http://schemas.microsoft.com/office/powerpoint/2010/main" val="1044897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32</a:t>
            </a:fld>
            <a:endParaRPr lang="en-US"/>
          </a:p>
        </p:txBody>
      </p:sp>
    </p:spTree>
    <p:extLst>
      <p:ext uri="{BB962C8B-B14F-4D97-AF65-F5344CB8AC3E}">
        <p14:creationId xmlns:p14="http://schemas.microsoft.com/office/powerpoint/2010/main" val="1044897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aseline="0" dirty="0" smtClean="0"/>
              <a:t>Manual</a:t>
            </a:r>
          </a:p>
          <a:p>
            <a:pPr marL="0" lvl="1" defTabSz="931774">
              <a:defRPr/>
            </a:pPr>
            <a:r>
              <a:rPr lang="en-US" baseline="0" dirty="0" smtClean="0"/>
              <a:t>People talk about using bulldozers to get rid of this stuff!</a:t>
            </a:r>
          </a:p>
          <a:p>
            <a:pPr marL="0" lvl="1" defTabSz="931774">
              <a:defRPr/>
            </a:pPr>
            <a:endParaRPr lang="en-US" baseline="0" dirty="0" smtClean="0"/>
          </a:p>
          <a:p>
            <a:pPr marL="0" lvl="1" defTabSz="931774">
              <a:defRPr/>
            </a:pPr>
            <a:r>
              <a:rPr lang="en-US" baseline="0" dirty="0" smtClean="0"/>
              <a:t>Herbicide</a:t>
            </a:r>
          </a:p>
          <a:p>
            <a:pPr marL="0" lvl="1" defTabSz="931774">
              <a:defRPr/>
            </a:pPr>
            <a:r>
              <a:rPr lang="en-US" baseline="0" dirty="0" smtClean="0"/>
              <a:t>Multiflora responds pretty well to foliar spray</a:t>
            </a:r>
          </a:p>
        </p:txBody>
      </p:sp>
      <p:sp>
        <p:nvSpPr>
          <p:cNvPr id="4" name="Slide Number Placeholder 3"/>
          <p:cNvSpPr>
            <a:spLocks noGrp="1"/>
          </p:cNvSpPr>
          <p:nvPr>
            <p:ph type="sldNum" sz="quarter" idx="10"/>
          </p:nvPr>
        </p:nvSpPr>
        <p:spPr/>
        <p:txBody>
          <a:bodyPr/>
          <a:lstStyle/>
          <a:p>
            <a:fld id="{8B1DC2C2-FD59-41A2-A46B-F82FB3C83B99}" type="slidenum">
              <a:rPr lang="en-US" smtClean="0"/>
              <a:t>33</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34</a:t>
            </a:fld>
            <a:endParaRPr lang="en-US"/>
          </a:p>
        </p:txBody>
      </p:sp>
    </p:spTree>
    <p:extLst>
      <p:ext uri="{BB962C8B-B14F-4D97-AF65-F5344CB8AC3E}">
        <p14:creationId xmlns:p14="http://schemas.microsoft.com/office/powerpoint/2010/main" val="3855876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35</a:t>
            </a:fld>
            <a:endParaRPr lang="en-US"/>
          </a:p>
        </p:txBody>
      </p:sp>
    </p:spTree>
    <p:extLst>
      <p:ext uri="{BB962C8B-B14F-4D97-AF65-F5344CB8AC3E}">
        <p14:creationId xmlns:p14="http://schemas.microsoft.com/office/powerpoint/2010/main" val="834881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endParaRPr lang="en-US" baseline="0" dirty="0" smtClean="0"/>
          </a:p>
        </p:txBody>
      </p:sp>
      <p:sp>
        <p:nvSpPr>
          <p:cNvPr id="4" name="Slide Number Placeholder 3"/>
          <p:cNvSpPr>
            <a:spLocks noGrp="1"/>
          </p:cNvSpPr>
          <p:nvPr>
            <p:ph type="sldNum" sz="quarter" idx="10"/>
          </p:nvPr>
        </p:nvSpPr>
        <p:spPr/>
        <p:txBody>
          <a:bodyPr/>
          <a:lstStyle/>
          <a:p>
            <a:fld id="{8B1DC2C2-FD59-41A2-A46B-F82FB3C83B99}" type="slidenum">
              <a:rPr lang="en-US" smtClean="0"/>
              <a:t>36</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37</a:t>
            </a:fld>
            <a:endParaRPr lang="en-US"/>
          </a:p>
        </p:txBody>
      </p:sp>
    </p:spTree>
    <p:extLst>
      <p:ext uri="{BB962C8B-B14F-4D97-AF65-F5344CB8AC3E}">
        <p14:creationId xmlns:p14="http://schemas.microsoft.com/office/powerpoint/2010/main" val="220588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38</a:t>
            </a:fld>
            <a:endParaRPr lang="en-US"/>
          </a:p>
        </p:txBody>
      </p:sp>
    </p:spTree>
    <p:extLst>
      <p:ext uri="{BB962C8B-B14F-4D97-AF65-F5344CB8AC3E}">
        <p14:creationId xmlns:p14="http://schemas.microsoft.com/office/powerpoint/2010/main" val="712341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endParaRPr lang="en-US" baseline="0" dirty="0" smtClean="0"/>
          </a:p>
        </p:txBody>
      </p:sp>
      <p:sp>
        <p:nvSpPr>
          <p:cNvPr id="4" name="Slide Number Placeholder 3"/>
          <p:cNvSpPr>
            <a:spLocks noGrp="1"/>
          </p:cNvSpPr>
          <p:nvPr>
            <p:ph type="sldNum" sz="quarter" idx="10"/>
          </p:nvPr>
        </p:nvSpPr>
        <p:spPr/>
        <p:txBody>
          <a:bodyPr/>
          <a:lstStyle/>
          <a:p>
            <a:fld id="{8B1DC2C2-FD59-41A2-A46B-F82FB3C83B99}" type="slidenum">
              <a:rPr lang="en-US" smtClean="0"/>
              <a:t>39</a:t>
            </a:fld>
            <a:endParaRPr lang="en-US"/>
          </a:p>
        </p:txBody>
      </p:sp>
    </p:spTree>
    <p:extLst>
      <p:ext uri="{BB962C8B-B14F-4D97-AF65-F5344CB8AC3E}">
        <p14:creationId xmlns:p14="http://schemas.microsoft.com/office/powerpoint/2010/main" val="165672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4</a:t>
            </a:fld>
            <a:endParaRPr lang="en-US"/>
          </a:p>
        </p:txBody>
      </p:sp>
    </p:spTree>
    <p:extLst>
      <p:ext uri="{BB962C8B-B14F-4D97-AF65-F5344CB8AC3E}">
        <p14:creationId xmlns:p14="http://schemas.microsoft.com/office/powerpoint/2010/main" val="1229928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Rugosa</a:t>
            </a:r>
            <a:r>
              <a:rPr lang="en-US" dirty="0" smtClean="0"/>
              <a:t> rose is</a:t>
            </a:r>
            <a:r>
              <a:rPr lang="en-US" baseline="0" dirty="0" smtClean="0"/>
              <a:t> mostly a problem in coastal areas</a:t>
            </a:r>
          </a:p>
          <a:p>
            <a:r>
              <a:rPr lang="en-US" baseline="0" dirty="0" smtClean="0"/>
              <a:t>Thorny shrub</a:t>
            </a:r>
          </a:p>
          <a:p>
            <a:r>
              <a:rPr lang="en-US" baseline="0" dirty="0" smtClean="0"/>
              <a:t>Popular planting</a:t>
            </a:r>
          </a:p>
          <a:p>
            <a:r>
              <a:rPr lang="en-US" baseline="0" dirty="0" smtClean="0"/>
              <a:t>Not native and very invasive in sandy areas</a:t>
            </a:r>
          </a:p>
          <a:p>
            <a:endParaRPr lang="en-US" baseline="0" dirty="0" smtClean="0"/>
          </a:p>
          <a:p>
            <a:r>
              <a:rPr lang="en-US" baseline="0" dirty="0" smtClean="0"/>
              <a:t>Black swallowwort is an herbaceous vine – dies back to ground in winter</a:t>
            </a:r>
          </a:p>
          <a:p>
            <a:r>
              <a:rPr lang="en-US" baseline="0" dirty="0" smtClean="0"/>
              <a:t>Found mostly in open areas</a:t>
            </a:r>
          </a:p>
          <a:p>
            <a:r>
              <a:rPr lang="en-US" baseline="0" dirty="0" smtClean="0"/>
              <a:t>Climbs and over-tops all kinds of vegetation</a:t>
            </a:r>
          </a:p>
          <a:p>
            <a:r>
              <a:rPr lang="en-US" baseline="0" dirty="0" smtClean="0"/>
              <a:t>Small (&lt;1’’ flowers), star-shaped</a:t>
            </a:r>
          </a:p>
          <a:p>
            <a:r>
              <a:rPr lang="en-US" baseline="0" dirty="0" smtClean="0"/>
              <a:t>Milkweed-like pods disperse seeds in early fall</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40</a:t>
            </a:fld>
            <a:endParaRPr lang="en-US"/>
          </a:p>
        </p:txBody>
      </p:sp>
    </p:spTree>
    <p:extLst>
      <p:ext uri="{BB962C8B-B14F-4D97-AF65-F5344CB8AC3E}">
        <p14:creationId xmlns:p14="http://schemas.microsoft.com/office/powerpoint/2010/main" val="2298318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41</a:t>
            </a:fld>
            <a:endParaRPr lang="en-US"/>
          </a:p>
        </p:txBody>
      </p:sp>
    </p:spTree>
    <p:extLst>
      <p:ext uri="{BB962C8B-B14F-4D97-AF65-F5344CB8AC3E}">
        <p14:creationId xmlns:p14="http://schemas.microsoft.com/office/powerpoint/2010/main" val="104956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Ones with stars</a:t>
            </a:r>
            <a:r>
              <a:rPr lang="en-US" baseline="0" dirty="0" smtClean="0"/>
              <a:t> are known in Maine; these are the ones I think we have a chance of keeping at bay, really preventing from becoming widespread</a:t>
            </a:r>
          </a:p>
          <a:p>
            <a:endParaRPr lang="en-US" baseline="0" dirty="0" smtClean="0"/>
          </a:p>
          <a:p>
            <a:r>
              <a:rPr lang="en-US" baseline="0" dirty="0" smtClean="0"/>
              <a:t>Species we should attack with a lot of effort now (or “attack” with vigilant patrolling in places where they do not yet exist) while they are still small in extent and more easily contained. </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42</a:t>
            </a:fld>
            <a:endParaRPr lang="en-US"/>
          </a:p>
        </p:txBody>
      </p:sp>
    </p:spTree>
    <p:extLst>
      <p:ext uri="{BB962C8B-B14F-4D97-AF65-F5344CB8AC3E}">
        <p14:creationId xmlns:p14="http://schemas.microsoft.com/office/powerpoint/2010/main" val="2104595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43</a:t>
            </a:fld>
            <a:endParaRPr lang="en-US"/>
          </a:p>
        </p:txBody>
      </p:sp>
    </p:spTree>
    <p:extLst>
      <p:ext uri="{BB962C8B-B14F-4D97-AF65-F5344CB8AC3E}">
        <p14:creationId xmlns:p14="http://schemas.microsoft.com/office/powerpoint/2010/main" val="3200849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44</a:t>
            </a:fld>
            <a:endParaRPr lang="en-US"/>
          </a:p>
        </p:txBody>
      </p:sp>
    </p:spTree>
    <p:extLst>
      <p:ext uri="{BB962C8B-B14F-4D97-AF65-F5344CB8AC3E}">
        <p14:creationId xmlns:p14="http://schemas.microsoft.com/office/powerpoint/2010/main" val="33373319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45</a:t>
            </a:fld>
            <a:endParaRPr lang="en-US"/>
          </a:p>
        </p:txBody>
      </p:sp>
    </p:spTree>
    <p:extLst>
      <p:ext uri="{BB962C8B-B14F-4D97-AF65-F5344CB8AC3E}">
        <p14:creationId xmlns:p14="http://schemas.microsoft.com/office/powerpoint/2010/main" val="2482542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46</a:t>
            </a:fld>
            <a:endParaRPr lang="en-US"/>
          </a:p>
        </p:txBody>
      </p:sp>
    </p:spTree>
    <p:extLst>
      <p:ext uri="{BB962C8B-B14F-4D97-AF65-F5344CB8AC3E}">
        <p14:creationId xmlns:p14="http://schemas.microsoft.com/office/powerpoint/2010/main" val="2001447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47</a:t>
            </a:fld>
            <a:endParaRPr lang="en-US"/>
          </a:p>
        </p:txBody>
      </p:sp>
    </p:spTree>
    <p:extLst>
      <p:ext uri="{BB962C8B-B14F-4D97-AF65-F5344CB8AC3E}">
        <p14:creationId xmlns:p14="http://schemas.microsoft.com/office/powerpoint/2010/main" val="4234199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strong</a:t>
            </a:r>
            <a:r>
              <a:rPr lang="en-US" baseline="0" dirty="0" smtClean="0"/>
              <a:t> photo-toxins</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48</a:t>
            </a:fld>
            <a:endParaRPr lang="en-US"/>
          </a:p>
        </p:txBody>
      </p:sp>
    </p:spTree>
    <p:extLst>
      <p:ext uri="{BB962C8B-B14F-4D97-AF65-F5344CB8AC3E}">
        <p14:creationId xmlns:p14="http://schemas.microsoft.com/office/powerpoint/2010/main" val="12739992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DC2C2-FD59-41A2-A46B-F82FB3C83B99}" type="slidenum">
              <a:rPr lang="en-US" smtClean="0"/>
              <a:t>49</a:t>
            </a:fld>
            <a:endParaRPr lang="en-US"/>
          </a:p>
        </p:txBody>
      </p:sp>
    </p:spTree>
    <p:extLst>
      <p:ext uri="{BB962C8B-B14F-4D97-AF65-F5344CB8AC3E}">
        <p14:creationId xmlns:p14="http://schemas.microsoft.com/office/powerpoint/2010/main" val="185805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a friend or family member help you learn these!  </a:t>
            </a:r>
            <a:endParaRPr lang="en-US" dirty="0" smtClean="0"/>
          </a:p>
        </p:txBody>
      </p:sp>
      <p:sp>
        <p:nvSpPr>
          <p:cNvPr id="4" name="Slide Number Placeholder 3"/>
          <p:cNvSpPr>
            <a:spLocks noGrp="1"/>
          </p:cNvSpPr>
          <p:nvPr>
            <p:ph type="sldNum" sz="quarter" idx="10"/>
          </p:nvPr>
        </p:nvSpPr>
        <p:spPr/>
        <p:txBody>
          <a:bodyPr/>
          <a:lstStyle/>
          <a:p>
            <a:fld id="{8B1DC2C2-FD59-41A2-A46B-F82FB3C83B99}" type="slidenum">
              <a:rPr lang="en-US" smtClean="0"/>
              <a:t>5</a:t>
            </a:fld>
            <a:endParaRPr lang="en-US"/>
          </a:p>
        </p:txBody>
      </p:sp>
    </p:spTree>
    <p:extLst>
      <p:ext uri="{BB962C8B-B14F-4D97-AF65-F5344CB8AC3E}">
        <p14:creationId xmlns:p14="http://schemas.microsoft.com/office/powerpoint/2010/main" val="1328292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where monitoring important. Seeds</a:t>
            </a:r>
            <a:r>
              <a:rPr lang="en-US" baseline="0" dirty="0" smtClean="0"/>
              <a:t> cast in June buy lie dormant for 18-20 months then emerge and form basal rosettes – a stalk and flowers grow the second year. And seeds viable for 4-7 years.  So even after you pull it a year later it may be back full force.  Also reproduces exclusively by seed, seeds easily moved along trails and waterways by people and animals (monitoring again).</a:t>
            </a:r>
          </a:p>
          <a:p>
            <a:r>
              <a:rPr lang="en-US" baseline="0" dirty="0" smtClean="0"/>
              <a:t>Pesto anyone?</a:t>
            </a:r>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50</a:t>
            </a:fld>
            <a:endParaRPr lang="en-US"/>
          </a:p>
        </p:txBody>
      </p:sp>
    </p:spTree>
    <p:extLst>
      <p:ext uri="{BB962C8B-B14F-4D97-AF65-F5344CB8AC3E}">
        <p14:creationId xmlns:p14="http://schemas.microsoft.com/office/powerpoint/2010/main" val="786374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3399"/>
                </a:solidFill>
              </a:rPr>
              <a:t>Herbaceous vine</a:t>
            </a:r>
          </a:p>
          <a:p>
            <a:r>
              <a:rPr lang="en-US" dirty="0" smtClean="0">
                <a:solidFill>
                  <a:srgbClr val="003399"/>
                </a:solidFill>
              </a:rPr>
              <a:t>Primarily wind dispersed, toxic to wildlife and livestock, </a:t>
            </a:r>
            <a:r>
              <a:rPr lang="en-US" dirty="0" err="1" smtClean="0">
                <a:solidFill>
                  <a:srgbClr val="003399"/>
                </a:solidFill>
              </a:rPr>
              <a:t>allelopathic</a:t>
            </a:r>
            <a:endParaRPr lang="en-US" dirty="0" smtClean="0">
              <a:solidFill>
                <a:srgbClr val="003399"/>
              </a:solidFill>
            </a:endParaRPr>
          </a:p>
          <a:p>
            <a:r>
              <a:rPr lang="en-US" dirty="0" smtClean="0">
                <a:solidFill>
                  <a:srgbClr val="003399"/>
                </a:solidFill>
              </a:rPr>
              <a:t>Common and aggressive</a:t>
            </a:r>
            <a:r>
              <a:rPr lang="en-US" baseline="0" dirty="0" smtClean="0">
                <a:solidFill>
                  <a:srgbClr val="003399"/>
                </a:solidFill>
              </a:rPr>
              <a:t> </a:t>
            </a:r>
            <a:r>
              <a:rPr lang="en-US" dirty="0" smtClean="0">
                <a:solidFill>
                  <a:srgbClr val="003399"/>
                </a:solidFill>
              </a:rPr>
              <a:t>in immediate</a:t>
            </a:r>
            <a:r>
              <a:rPr lang="en-US" baseline="0" dirty="0" smtClean="0">
                <a:solidFill>
                  <a:srgbClr val="003399"/>
                </a:solidFill>
              </a:rPr>
              <a:t> coastal areas, prefers full sun</a:t>
            </a:r>
            <a:endParaRPr lang="en-US" dirty="0" smtClean="0">
              <a:solidFill>
                <a:srgbClr val="003399"/>
              </a:solidFill>
            </a:endParaRPr>
          </a:p>
          <a:p>
            <a:endParaRPr lang="en-US" dirty="0"/>
          </a:p>
        </p:txBody>
      </p:sp>
      <p:sp>
        <p:nvSpPr>
          <p:cNvPr id="4" name="Slide Number Placeholder 3"/>
          <p:cNvSpPr>
            <a:spLocks noGrp="1"/>
          </p:cNvSpPr>
          <p:nvPr>
            <p:ph type="sldNum" sz="quarter" idx="10"/>
          </p:nvPr>
        </p:nvSpPr>
        <p:spPr/>
        <p:txBody>
          <a:bodyPr/>
          <a:lstStyle/>
          <a:p>
            <a:pPr>
              <a:defRPr/>
            </a:pPr>
            <a:fld id="{A9BA2B29-8E42-4580-B20E-388F1D3BD269}" type="slidenum">
              <a:rPr lang="en-US" smtClean="0"/>
              <a:pPr>
                <a:defRPr/>
              </a:pPr>
              <a:t>51</a:t>
            </a:fld>
            <a:endParaRPr lang="en-US"/>
          </a:p>
        </p:txBody>
      </p:sp>
    </p:spTree>
    <p:extLst>
      <p:ext uri="{BB962C8B-B14F-4D97-AF65-F5344CB8AC3E}">
        <p14:creationId xmlns:p14="http://schemas.microsoft.com/office/powerpoint/2010/main" val="258559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Threat to salt marshes </a:t>
            </a:r>
          </a:p>
          <a:p>
            <a:pPr defTabSz="931774">
              <a:defRPr/>
            </a:pPr>
            <a:r>
              <a:rPr lang="en-US" dirty="0"/>
              <a:t>Annual herb</a:t>
            </a:r>
          </a:p>
          <a:p>
            <a:pPr defTabSz="931774">
              <a:defRPr/>
            </a:pPr>
            <a:r>
              <a:rPr lang="en-US" dirty="0"/>
              <a:t>Coastal New England (NH and MA), found on riverbanks, floodplains, coastal wetlands, and marshes and will grow in hay meadows, rangelands and along roadsides</a:t>
            </a:r>
          </a:p>
          <a:p>
            <a:pPr defTabSz="931774">
              <a:defRPr/>
            </a:pPr>
            <a:r>
              <a:rPr lang="en-US" dirty="0"/>
              <a:t>Several detections in Maine in the past 2 years – latest was just this summer</a:t>
            </a:r>
          </a:p>
          <a:p>
            <a:pPr defTabSz="931774">
              <a:defRPr/>
            </a:pPr>
            <a:endParaRPr lang="en-US" dirty="0"/>
          </a:p>
          <a:p>
            <a:pPr defTabSz="931774">
              <a:defRPr/>
            </a:pPr>
            <a:r>
              <a:rPr lang="en-US" dirty="0"/>
              <a:t>Infestation – Photo: Sarah </a:t>
            </a:r>
            <a:r>
              <a:rPr lang="en-US" dirty="0" err="1"/>
              <a:t>Janson</a:t>
            </a:r>
            <a:r>
              <a:rPr lang="en-US" dirty="0"/>
              <a:t>, Parker River National Wildlife Refuge, Newburyport, MA, US FWS, DOI</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52</a:t>
            </a:fld>
            <a:endParaRPr lang="en-US"/>
          </a:p>
        </p:txBody>
      </p:sp>
    </p:spTree>
    <p:extLst>
      <p:ext uri="{BB962C8B-B14F-4D97-AF65-F5344CB8AC3E}">
        <p14:creationId xmlns:p14="http://schemas.microsoft.com/office/powerpoint/2010/main" val="3675622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Grows</a:t>
            </a:r>
            <a:r>
              <a:rPr lang="en-US" baseline="0" dirty="0" smtClean="0"/>
              <a:t> in wet areas, can form dense stands that crowd out native vegetation</a:t>
            </a:r>
            <a:br>
              <a:rPr lang="en-US" baseline="0" dirty="0" smtClean="0"/>
            </a:br>
            <a:r>
              <a:rPr lang="en-US" baseline="0" dirty="0" smtClean="0"/>
              <a:t>Can be a very tall plant, up to 2m</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53</a:t>
            </a:fld>
            <a:endParaRPr lang="en-US"/>
          </a:p>
        </p:txBody>
      </p:sp>
    </p:spTree>
    <p:extLst>
      <p:ext uri="{BB962C8B-B14F-4D97-AF65-F5344CB8AC3E}">
        <p14:creationId xmlns:p14="http://schemas.microsoft.com/office/powerpoint/2010/main" val="33602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is a seed bank, you will have to keep</a:t>
            </a:r>
            <a:r>
              <a:rPr lang="en-US" baseline="0" dirty="0" smtClean="0"/>
              <a:t> at it until it is exhausted – can take years!!</a:t>
            </a:r>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6</a:t>
            </a:fld>
            <a:endParaRPr lang="en-US"/>
          </a:p>
        </p:txBody>
      </p:sp>
    </p:spTree>
    <p:extLst>
      <p:ext uri="{BB962C8B-B14F-4D97-AF65-F5344CB8AC3E}">
        <p14:creationId xmlns:p14="http://schemas.microsoft.com/office/powerpoint/2010/main" val="3444343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4. Timing – </a:t>
            </a:r>
            <a:r>
              <a:rPr lang="en-US" dirty="0" err="1" smtClean="0"/>
              <a:t>eg</a:t>
            </a:r>
            <a:r>
              <a:rPr lang="en-US" dirty="0" smtClean="0"/>
              <a:t>, if you can apply in the</a:t>
            </a:r>
            <a:r>
              <a:rPr lang="en-US" baseline="0" dirty="0" smtClean="0"/>
              <a:t> late fall when other plants have already lost leaves; AVOID spring sap flow for almost all treatment types.  </a:t>
            </a:r>
          </a:p>
          <a:p>
            <a:pPr defTabSz="931774">
              <a:defRPr/>
            </a:pPr>
            <a:r>
              <a:rPr lang="en-US" baseline="0" dirty="0" smtClean="0"/>
              <a:t>    Conditions – most herbicides are designed to work on HEALTHY plants, so won’t be as effective in drought or other stressful conditions.</a:t>
            </a:r>
          </a:p>
          <a:p>
            <a:pPr defTabSz="931774">
              <a:defRPr/>
            </a:pPr>
            <a:endParaRPr lang="en-US" baseline="0" dirty="0" smtClean="0"/>
          </a:p>
          <a:p>
            <a:pPr defTabSz="931774">
              <a:defRPr/>
            </a:pPr>
            <a:r>
              <a:rPr lang="en-US" dirty="0" smtClean="0"/>
              <a:t>7. If there is a seed bank, you will have to keep</a:t>
            </a:r>
            <a:r>
              <a:rPr lang="en-US" baseline="0" dirty="0" smtClean="0"/>
              <a:t> at it until it is exhausted – can take years!!  Herbicide does not kill seeds.  </a:t>
            </a:r>
            <a:endParaRPr lang="en-US" dirty="0" smtClean="0"/>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7</a:t>
            </a:fld>
            <a:endParaRPr lang="en-US"/>
          </a:p>
        </p:txBody>
      </p:sp>
    </p:spTree>
    <p:extLst>
      <p:ext uri="{BB962C8B-B14F-4D97-AF65-F5344CB8AC3E}">
        <p14:creationId xmlns:p14="http://schemas.microsoft.com/office/powerpoint/2010/main" val="172423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u="sng" dirty="0" smtClean="0"/>
              <a:t>Foliar spray: </a:t>
            </a:r>
            <a:r>
              <a:rPr lang="en-US" dirty="0" smtClean="0"/>
              <a:t>uses less herbicide, a very dilute mix (~2-5%), usually with a surfactant, can inflict collateral damage unless you are careful, or apply on the shoulder season – when invasive plants have leaves and other plants do not!</a:t>
            </a:r>
          </a:p>
          <a:p>
            <a:pPr marL="0" lvl="2"/>
            <a:r>
              <a:rPr lang="en-US" u="sng" dirty="0" smtClean="0"/>
              <a:t>Basal </a:t>
            </a:r>
            <a:r>
              <a:rPr lang="en-US" u="sng" dirty="0" smtClean="0"/>
              <a:t>bark: </a:t>
            </a:r>
            <a:r>
              <a:rPr lang="en-US" dirty="0" smtClean="0"/>
              <a:t>uses concentrated herbicide, applied to bottom ~12-18” of DRY stem, all the way around.  Not during spring sap flow.  For stems &lt;6” diameter.  Need penetrating oil.</a:t>
            </a:r>
          </a:p>
          <a:p>
            <a:pPr marL="0" lvl="2"/>
            <a:r>
              <a:rPr lang="en-US" u="sng" dirty="0" smtClean="0"/>
              <a:t>Cut-stem </a:t>
            </a:r>
            <a:r>
              <a:rPr lang="en-US" u="sng" dirty="0" smtClean="0"/>
              <a:t>or cut-stump: </a:t>
            </a:r>
            <a:r>
              <a:rPr lang="en-US" dirty="0" smtClean="0"/>
              <a:t>apply concentrated herbicide to cut stem surface, mostly at the cambium (the growing cells in outer ring of the stump, just inside the bark.  Must be done quickly after cutting.  Not during spring sap flow.</a:t>
            </a:r>
          </a:p>
          <a:p>
            <a:pPr marL="0" lvl="2"/>
            <a:endParaRPr lang="en-US" dirty="0" smtClean="0"/>
          </a:p>
          <a:p>
            <a:pPr marL="0" lvl="2"/>
            <a:r>
              <a:rPr lang="en-US" dirty="0" smtClean="0"/>
              <a:t>Glyphosate – </a:t>
            </a:r>
            <a:r>
              <a:rPr lang="en-US" dirty="0" smtClean="0"/>
              <a:t>sold as Round-Up</a:t>
            </a:r>
            <a:r>
              <a:rPr lang="en-US" baseline="0" dirty="0" smtClean="0"/>
              <a:t> and other names</a:t>
            </a:r>
            <a:br>
              <a:rPr lang="en-US" baseline="0" dirty="0" smtClean="0"/>
            </a:br>
            <a:r>
              <a:rPr lang="en-US" baseline="0" dirty="0" smtClean="0"/>
              <a:t>	</a:t>
            </a:r>
            <a:r>
              <a:rPr lang="en-US" dirty="0" smtClean="0"/>
              <a:t>systematic</a:t>
            </a:r>
            <a:r>
              <a:rPr lang="en-US" dirty="0" smtClean="0"/>
              <a:t>, non-selective, works by</a:t>
            </a:r>
            <a:r>
              <a:rPr lang="en-US" baseline="0" dirty="0" smtClean="0"/>
              <a:t> inhibiting a plant amino acid enzyme (and may inhibit other plant enzymes) so all plants are affected</a:t>
            </a:r>
          </a:p>
          <a:p>
            <a:pPr marL="0" lvl="2"/>
            <a:r>
              <a:rPr lang="en-US" baseline="0" dirty="0" smtClean="0"/>
              <a:t>	</a:t>
            </a:r>
            <a:r>
              <a:rPr lang="en-US" dirty="0" smtClean="0"/>
              <a:t>not soil-active</a:t>
            </a:r>
            <a:r>
              <a:rPr lang="en-US" baseline="0" dirty="0" smtClean="0"/>
              <a:t> (meaning it doesn’t affect other plants once it gets down into the roots</a:t>
            </a:r>
          </a:p>
          <a:p>
            <a:pPr marL="0" lvl="2"/>
            <a:endParaRPr lang="en-US" baseline="0" dirty="0" smtClean="0"/>
          </a:p>
          <a:p>
            <a:pPr marL="0" lvl="2"/>
            <a:r>
              <a:rPr lang="en-US" baseline="0" dirty="0" err="1" smtClean="0"/>
              <a:t>Triclopyr</a:t>
            </a:r>
            <a:r>
              <a:rPr lang="en-US" baseline="0" dirty="0" smtClean="0"/>
              <a:t> – </a:t>
            </a:r>
            <a:r>
              <a:rPr lang="en-US" baseline="0" dirty="0" smtClean="0"/>
              <a:t>sold as </a:t>
            </a:r>
            <a:r>
              <a:rPr lang="en-US" baseline="0" dirty="0" err="1" smtClean="0"/>
              <a:t>Garlon</a:t>
            </a:r>
            <a:r>
              <a:rPr lang="en-US" baseline="0" dirty="0" smtClean="0"/>
              <a:t> and other names</a:t>
            </a:r>
          </a:p>
          <a:p>
            <a:pPr marL="0" lvl="2"/>
            <a:r>
              <a:rPr lang="en-US" baseline="0" dirty="0" smtClean="0"/>
              <a:t>	systematic</a:t>
            </a:r>
            <a:r>
              <a:rPr lang="en-US" baseline="0" dirty="0" smtClean="0"/>
              <a:t>, “selective” for broad-leaf plants (does not work on grasses or conifers) </a:t>
            </a:r>
          </a:p>
          <a:p>
            <a:pPr marL="0" lvl="2"/>
            <a:r>
              <a:rPr lang="en-US" baseline="0" dirty="0" smtClean="0"/>
              <a:t>	growth inhibitor, soil-active for 30-90 days at least, so can affect other plants in the area even once it’s in the soil</a:t>
            </a:r>
            <a:r>
              <a:rPr lang="en-US" baseline="0" smtClean="0"/>
              <a:t>.  </a:t>
            </a:r>
            <a:endParaRPr lang="en-US" dirty="0" smtClean="0"/>
          </a:p>
          <a:p>
            <a:pPr marL="0" lvl="2"/>
            <a:endParaRPr lang="en-US" dirty="0" smtClean="0"/>
          </a:p>
        </p:txBody>
      </p:sp>
      <p:sp>
        <p:nvSpPr>
          <p:cNvPr id="4" name="Slide Number Placeholder 3"/>
          <p:cNvSpPr>
            <a:spLocks noGrp="1"/>
          </p:cNvSpPr>
          <p:nvPr>
            <p:ph type="sldNum" sz="quarter" idx="10"/>
          </p:nvPr>
        </p:nvSpPr>
        <p:spPr/>
        <p:txBody>
          <a:bodyPr/>
          <a:lstStyle/>
          <a:p>
            <a:fld id="{8B1DC2C2-FD59-41A2-A46B-F82FB3C83B99}" type="slidenum">
              <a:rPr lang="en-US" smtClean="0"/>
              <a:t>8</a:t>
            </a:fld>
            <a:endParaRPr lang="en-US"/>
          </a:p>
        </p:txBody>
      </p:sp>
    </p:spTree>
    <p:extLst>
      <p:ext uri="{BB962C8B-B14F-4D97-AF65-F5344CB8AC3E}">
        <p14:creationId xmlns:p14="http://schemas.microsoft.com/office/powerpoint/2010/main" val="172423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ones I judge that you will come across most often – subjective</a:t>
            </a:r>
            <a:r>
              <a:rPr lang="en-US" baseline="0" dirty="0" smtClean="0"/>
              <a:t> based on my own experience, mostly in the southern part of the state.</a:t>
            </a:r>
          </a:p>
          <a:p>
            <a:endParaRPr lang="en-US" baseline="0" dirty="0" smtClean="0"/>
          </a:p>
          <a:p>
            <a:r>
              <a:rPr lang="en-US" dirty="0" smtClean="0"/>
              <a:t>Please raise your hand if:</a:t>
            </a:r>
          </a:p>
          <a:p>
            <a:r>
              <a:rPr lang="en-US" dirty="0" smtClean="0"/>
              <a:t>	-You are already using manual controls or pesticides to control invasive plants</a:t>
            </a:r>
          </a:p>
          <a:p>
            <a:r>
              <a:rPr lang="en-US" dirty="0" smtClean="0"/>
              <a:t>	-You have a good sense of what invasive plants look like and you see them if they are there</a:t>
            </a:r>
          </a:p>
          <a:p>
            <a:endParaRPr lang="en-US" dirty="0"/>
          </a:p>
        </p:txBody>
      </p:sp>
      <p:sp>
        <p:nvSpPr>
          <p:cNvPr id="4" name="Slide Number Placeholder 3"/>
          <p:cNvSpPr>
            <a:spLocks noGrp="1"/>
          </p:cNvSpPr>
          <p:nvPr>
            <p:ph type="sldNum" sz="quarter" idx="10"/>
          </p:nvPr>
        </p:nvSpPr>
        <p:spPr/>
        <p:txBody>
          <a:bodyPr/>
          <a:lstStyle/>
          <a:p>
            <a:fld id="{8B1DC2C2-FD59-41A2-A46B-F82FB3C83B99}" type="slidenum">
              <a:rPr lang="en-US" smtClean="0"/>
              <a:t>9</a:t>
            </a:fld>
            <a:endParaRPr lang="en-US"/>
          </a:p>
        </p:txBody>
      </p:sp>
    </p:spTree>
    <p:extLst>
      <p:ext uri="{BB962C8B-B14F-4D97-AF65-F5344CB8AC3E}">
        <p14:creationId xmlns:p14="http://schemas.microsoft.com/office/powerpoint/2010/main" val="388799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2BFB27-0D9A-437F-BE16-78CD2805EC69}" type="datetime1">
              <a:rPr lang="en-US" smtClean="0"/>
              <a:t>2015-01-14</a:t>
            </a:fld>
            <a:endParaRPr lang="en-US"/>
          </a:p>
        </p:txBody>
      </p:sp>
      <p:sp>
        <p:nvSpPr>
          <p:cNvPr id="5" name="Footer Placeholder 4"/>
          <p:cNvSpPr>
            <a:spLocks noGrp="1"/>
          </p:cNvSpPr>
          <p:nvPr>
            <p:ph type="ftr" sz="quarter" idx="11"/>
          </p:nvPr>
        </p:nvSpPr>
        <p:spPr/>
        <p:txBody>
          <a:bodyPr/>
          <a:lstStyle/>
          <a:p>
            <a:r>
              <a:rPr lang="en-US" smtClean="0"/>
              <a:t>Maine Natural Areas Program, 2014</a:t>
            </a:r>
            <a:endParaRPr lang="en-US"/>
          </a:p>
        </p:txBody>
      </p:sp>
      <p:sp>
        <p:nvSpPr>
          <p:cNvPr id="6" name="Slide Number Placeholder 5"/>
          <p:cNvSpPr>
            <a:spLocks noGrp="1"/>
          </p:cNvSpPr>
          <p:nvPr>
            <p:ph type="sldNum" sz="quarter" idx="12"/>
          </p:nvPr>
        </p:nvSpPr>
        <p:spPr/>
        <p:txBody>
          <a:bodyPr/>
          <a:lstStyle/>
          <a:p>
            <a:fld id="{ADFD0124-407D-48BC-9030-0728750B5F60}" type="slidenum">
              <a:rPr lang="en-US" smtClean="0"/>
              <a:t>‹#›</a:t>
            </a:fld>
            <a:endParaRPr lang="en-US"/>
          </a:p>
        </p:txBody>
      </p:sp>
      <p:sp>
        <p:nvSpPr>
          <p:cNvPr id="7" name="Rectangle 6"/>
          <p:cNvSpPr/>
          <p:nvPr userDrawn="1"/>
        </p:nvSpPr>
        <p:spPr>
          <a:xfrm>
            <a:off x="0" y="0"/>
            <a:ext cx="9144000" cy="13716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83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8768D3-8CB3-4303-9943-BFB5E9F42069}" type="datetime1">
              <a:rPr lang="en-US" smtClean="0"/>
              <a:t>2015-01-14</a:t>
            </a:fld>
            <a:endParaRPr lang="en-US"/>
          </a:p>
        </p:txBody>
      </p:sp>
      <p:sp>
        <p:nvSpPr>
          <p:cNvPr id="5" name="Footer Placeholder 4"/>
          <p:cNvSpPr>
            <a:spLocks noGrp="1"/>
          </p:cNvSpPr>
          <p:nvPr>
            <p:ph type="ftr" sz="quarter" idx="11"/>
          </p:nvPr>
        </p:nvSpPr>
        <p:spPr/>
        <p:txBody>
          <a:bodyPr/>
          <a:lstStyle/>
          <a:p>
            <a:r>
              <a:rPr lang="en-US" smtClean="0"/>
              <a:t>Maine Natural Areas Program, 2014</a:t>
            </a:r>
            <a:endParaRPr lang="en-US"/>
          </a:p>
        </p:txBody>
      </p:sp>
      <p:sp>
        <p:nvSpPr>
          <p:cNvPr id="6" name="Slide Number Placeholder 5"/>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130206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E2465-9151-4624-BEF8-593D0ACC71F5}" type="datetime1">
              <a:rPr lang="en-US" smtClean="0"/>
              <a:t>2015-01-14</a:t>
            </a:fld>
            <a:endParaRPr lang="en-US"/>
          </a:p>
        </p:txBody>
      </p:sp>
      <p:sp>
        <p:nvSpPr>
          <p:cNvPr id="5" name="Footer Placeholder 4"/>
          <p:cNvSpPr>
            <a:spLocks noGrp="1"/>
          </p:cNvSpPr>
          <p:nvPr>
            <p:ph type="ftr" sz="quarter" idx="11"/>
          </p:nvPr>
        </p:nvSpPr>
        <p:spPr/>
        <p:txBody>
          <a:bodyPr/>
          <a:lstStyle/>
          <a:p>
            <a:r>
              <a:rPr lang="en-US" smtClean="0"/>
              <a:t>Maine Natural Areas Program, 2014</a:t>
            </a:r>
            <a:endParaRPr lang="en-US"/>
          </a:p>
        </p:txBody>
      </p:sp>
      <p:sp>
        <p:nvSpPr>
          <p:cNvPr id="6" name="Slide Number Placeholder 5"/>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1264202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F007243-8A58-409C-B433-55BB35D29F36}" type="datetime1">
              <a:rPr lang="en-US"/>
              <a:pPr>
                <a:defRPr/>
              </a:pPr>
              <a:t>2015-01-14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7D78E7-73A3-4803-9B45-40B23097DB77}" type="slidenum">
              <a:rPr lang="en-US"/>
              <a:pPr>
                <a:defRPr/>
              </a:pPr>
              <a:t>‹#›</a:t>
            </a:fld>
            <a:endParaRPr lang="en-US"/>
          </a:p>
        </p:txBody>
      </p:sp>
    </p:spTree>
    <p:extLst>
      <p:ext uri="{BB962C8B-B14F-4D97-AF65-F5344CB8AC3E}">
        <p14:creationId xmlns:p14="http://schemas.microsoft.com/office/powerpoint/2010/main" val="368100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B12663-6DB8-4BA9-8509-557D1B824BC6}" type="datetime1">
              <a:rPr lang="en-US" smtClean="0">
                <a:solidFill>
                  <a:prstClr val="black">
                    <a:tint val="75000"/>
                  </a:prstClr>
                </a:solidFill>
              </a:rPr>
              <a:pPr/>
              <a:t>2015-01-14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431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lvl1pPr>
              <a:defRPr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2439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Garamond" panose="02020404030301010803" pitchFamily="18" charset="0"/>
              </a:defRPr>
            </a:lvl1pPr>
          </a:lstStyle>
          <a:p>
            <a:fld id="{0DD46BFF-ED62-4F90-B68B-B12EAE607A68}" type="datetime1">
              <a:rPr lang="en-US" smtClean="0">
                <a:solidFill>
                  <a:prstClr val="black">
                    <a:tint val="75000"/>
                  </a:prstClr>
                </a:solidFill>
              </a:rPr>
              <a:pPr/>
              <a:t>2015-01-14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aramond" panose="02020404030301010803" pitchFamily="18"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aramond" panose="02020404030301010803" pitchFamily="18" charset="0"/>
              </a:defRPr>
            </a:lvl1p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DC7631-92AF-481D-BBDD-1DDD04741CF7}" type="datetime1">
              <a:rPr lang="en-US" smtClean="0">
                <a:solidFill>
                  <a:prstClr val="black">
                    <a:tint val="75000"/>
                  </a:prstClr>
                </a:solidFill>
              </a:rPr>
              <a:pPr/>
              <a:t>2015-01-14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924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49FA90-4039-4F56-A0A5-27FF1E7FD1BD}" type="datetime1">
              <a:rPr lang="en-US" smtClean="0">
                <a:solidFill>
                  <a:prstClr val="black">
                    <a:tint val="75000"/>
                  </a:prstClr>
                </a:solidFill>
              </a:rPr>
              <a:pPr/>
              <a:t>2015-01-14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552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B1D953-4B88-4F79-8638-99AC90CBF7D8}" type="datetime1">
              <a:rPr lang="en-US" smtClean="0">
                <a:solidFill>
                  <a:prstClr val="black">
                    <a:tint val="75000"/>
                  </a:prstClr>
                </a:solidFill>
              </a:rPr>
              <a:pPr/>
              <a:t>2015-01-14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707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147BB3-83D1-4587-BB6E-5D7C7E409CAF}" type="datetime1">
              <a:rPr lang="en-US" smtClean="0">
                <a:solidFill>
                  <a:prstClr val="black">
                    <a:tint val="75000"/>
                  </a:prstClr>
                </a:solidFill>
              </a:rPr>
              <a:pPr/>
              <a:t>2015-01-14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110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30E8B-2491-491F-AB97-A93887A5A860}" type="datetime1">
              <a:rPr lang="en-US" smtClean="0">
                <a:solidFill>
                  <a:prstClr val="black">
                    <a:tint val="75000"/>
                  </a:prstClr>
                </a:solidFill>
              </a:rPr>
              <a:pPr/>
              <a:t>2015-01-14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97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44562"/>
          </a:xfrm>
        </p:spPr>
        <p:txBody>
          <a:bodyPr/>
          <a:lstStyle>
            <a:lvl1pPr>
              <a:defRPr b="1">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2439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Garamond" panose="02020404030301010803" pitchFamily="18" charset="0"/>
              </a:defRPr>
            </a:lvl1pPr>
          </a:lstStyle>
          <a:p>
            <a:fld id="{1A913268-4639-4205-AB0E-06D848A2C3FD}" type="datetime1">
              <a:rPr lang="en-US" smtClean="0"/>
              <a:pPr/>
              <a:t>2015-01-14</a:t>
            </a:fld>
            <a:endParaRPr lang="en-US"/>
          </a:p>
        </p:txBody>
      </p:sp>
      <p:sp>
        <p:nvSpPr>
          <p:cNvPr id="5" name="Footer Placeholder 4"/>
          <p:cNvSpPr>
            <a:spLocks noGrp="1"/>
          </p:cNvSpPr>
          <p:nvPr>
            <p:ph type="ftr" sz="quarter" idx="11"/>
          </p:nvPr>
        </p:nvSpPr>
        <p:spPr/>
        <p:txBody>
          <a:bodyPr/>
          <a:lstStyle>
            <a:lvl1pPr>
              <a:defRPr>
                <a:latin typeface="Garamond" panose="02020404030301010803" pitchFamily="18" charset="0"/>
              </a:defRPr>
            </a:lvl1pPr>
          </a:lstStyle>
          <a:p>
            <a:r>
              <a:rPr lang="en-US" smtClean="0"/>
              <a:t>Maine Natural Areas Program, 2014</a:t>
            </a:r>
            <a:endParaRPr lang="en-US"/>
          </a:p>
        </p:txBody>
      </p:sp>
      <p:sp>
        <p:nvSpPr>
          <p:cNvPr id="6" name="Slide Number Placeholder 5"/>
          <p:cNvSpPr>
            <a:spLocks noGrp="1"/>
          </p:cNvSpPr>
          <p:nvPr>
            <p:ph type="sldNum" sz="quarter" idx="12"/>
          </p:nvPr>
        </p:nvSpPr>
        <p:spPr/>
        <p:txBody>
          <a:bodyPr/>
          <a:lstStyle>
            <a:lvl1pPr>
              <a:defRPr>
                <a:latin typeface="Garamond" panose="02020404030301010803" pitchFamily="18" charset="0"/>
              </a:defRPr>
            </a:lvl1pPr>
          </a:lstStyle>
          <a:p>
            <a:fld id="{ADFD0124-407D-48BC-9030-0728750B5F60}" type="slidenum">
              <a:rPr lang="en-US" smtClean="0"/>
              <a:pPr/>
              <a:t>‹#›</a:t>
            </a:fld>
            <a:endParaRPr lang="en-US"/>
          </a:p>
        </p:txBody>
      </p:sp>
    </p:spTree>
    <p:extLst>
      <p:ext uri="{BB962C8B-B14F-4D97-AF65-F5344CB8AC3E}">
        <p14:creationId xmlns:p14="http://schemas.microsoft.com/office/powerpoint/2010/main" val="3095247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C2DFEE-3D55-439B-8BB9-87523777F83F}" type="datetime1">
              <a:rPr lang="en-US" smtClean="0">
                <a:solidFill>
                  <a:prstClr val="black">
                    <a:tint val="75000"/>
                  </a:prstClr>
                </a:solidFill>
              </a:rPr>
              <a:pPr/>
              <a:t>2015-01-14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391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D7D28-DCB8-4049-B2DE-DF5D75B0A92E}" type="datetime1">
              <a:rPr lang="en-US" smtClean="0">
                <a:solidFill>
                  <a:prstClr val="black">
                    <a:tint val="75000"/>
                  </a:prstClr>
                </a:solidFill>
              </a:rPr>
              <a:pPr/>
              <a:t>2015-01-14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044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0DA43D-F9E6-4985-ABBD-361CCB6A4C1C}" type="datetime1">
              <a:rPr lang="en-US" smtClean="0">
                <a:solidFill>
                  <a:prstClr val="black">
                    <a:tint val="75000"/>
                  </a:prstClr>
                </a:solidFill>
              </a:rPr>
              <a:pPr/>
              <a:t>2015-01-14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692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C4AC9-CF6B-4925-8975-DFC8C8647DB6}" type="datetime1">
              <a:rPr lang="en-US" smtClean="0">
                <a:solidFill>
                  <a:prstClr val="black">
                    <a:tint val="75000"/>
                  </a:prstClr>
                </a:solidFill>
              </a:rPr>
              <a:pPr/>
              <a:t>2015-01-14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444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A524ABB3-59F7-46F6-8095-37995B3A7D72}" type="datetime1">
              <a:rPr lang="en-US" smtClean="0">
                <a:solidFill>
                  <a:prstClr val="black">
                    <a:tint val="75000"/>
                  </a:prstClr>
                </a:solidFill>
              </a:rPr>
              <a:pPr>
                <a:defRPr/>
              </a:pPr>
              <a:t>2015-01-14</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solidFill>
                  <a:prstClr val="black">
                    <a:tint val="75000"/>
                  </a:prstClr>
                </a:solidFill>
              </a:rPr>
              <a:t>Maine Natural Areas Program, 2014</a:t>
            </a: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304AED5-9817-418C-8B89-C98FD6B3E5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9796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BE352D-38DC-4907-AE6E-EA3BC36D37DD}" type="datetime1">
              <a:rPr lang="en-US" smtClean="0"/>
              <a:t>2015-01-14</a:t>
            </a:fld>
            <a:endParaRPr lang="en-US"/>
          </a:p>
        </p:txBody>
      </p:sp>
      <p:sp>
        <p:nvSpPr>
          <p:cNvPr id="5" name="Footer Placeholder 4"/>
          <p:cNvSpPr>
            <a:spLocks noGrp="1"/>
          </p:cNvSpPr>
          <p:nvPr>
            <p:ph type="ftr" sz="quarter" idx="11"/>
          </p:nvPr>
        </p:nvSpPr>
        <p:spPr/>
        <p:txBody>
          <a:bodyPr/>
          <a:lstStyle/>
          <a:p>
            <a:r>
              <a:rPr lang="en-US" smtClean="0"/>
              <a:t>Maine Natural Areas Program, 2014</a:t>
            </a:r>
            <a:endParaRPr lang="en-US"/>
          </a:p>
        </p:txBody>
      </p:sp>
      <p:sp>
        <p:nvSpPr>
          <p:cNvPr id="6" name="Slide Number Placeholder 5"/>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148154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0402C-D9E5-419F-A126-F41AA3DB99F0}" type="datetime1">
              <a:rPr lang="en-US" smtClean="0"/>
              <a:t>2015-01-14</a:t>
            </a:fld>
            <a:endParaRPr lang="en-US"/>
          </a:p>
        </p:txBody>
      </p:sp>
      <p:sp>
        <p:nvSpPr>
          <p:cNvPr id="6" name="Footer Placeholder 5"/>
          <p:cNvSpPr>
            <a:spLocks noGrp="1"/>
          </p:cNvSpPr>
          <p:nvPr>
            <p:ph type="ftr" sz="quarter" idx="11"/>
          </p:nvPr>
        </p:nvSpPr>
        <p:spPr/>
        <p:txBody>
          <a:bodyPr/>
          <a:lstStyle/>
          <a:p>
            <a:r>
              <a:rPr lang="en-US" smtClean="0"/>
              <a:t>Maine Natural Areas Program, 2014</a:t>
            </a:r>
            <a:endParaRPr lang="en-US"/>
          </a:p>
        </p:txBody>
      </p:sp>
      <p:sp>
        <p:nvSpPr>
          <p:cNvPr id="7" name="Slide Number Placeholder 6"/>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313220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ADB39A-67B6-47E8-AC20-EC6911D64C20}" type="datetime1">
              <a:rPr lang="en-US" smtClean="0"/>
              <a:t>2015-01-14</a:t>
            </a:fld>
            <a:endParaRPr lang="en-US"/>
          </a:p>
        </p:txBody>
      </p:sp>
      <p:sp>
        <p:nvSpPr>
          <p:cNvPr id="8" name="Footer Placeholder 7"/>
          <p:cNvSpPr>
            <a:spLocks noGrp="1"/>
          </p:cNvSpPr>
          <p:nvPr>
            <p:ph type="ftr" sz="quarter" idx="11"/>
          </p:nvPr>
        </p:nvSpPr>
        <p:spPr/>
        <p:txBody>
          <a:bodyPr/>
          <a:lstStyle/>
          <a:p>
            <a:r>
              <a:rPr lang="en-US" smtClean="0"/>
              <a:t>Maine Natural Areas Program, 2014</a:t>
            </a:r>
            <a:endParaRPr lang="en-US"/>
          </a:p>
        </p:txBody>
      </p:sp>
      <p:sp>
        <p:nvSpPr>
          <p:cNvPr id="9" name="Slide Number Placeholder 8"/>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353748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DBDDB8-0B41-4040-A105-887582C0CDB5}" type="datetime1">
              <a:rPr lang="en-US" smtClean="0"/>
              <a:t>2015-01-14</a:t>
            </a:fld>
            <a:endParaRPr lang="en-US"/>
          </a:p>
        </p:txBody>
      </p:sp>
      <p:sp>
        <p:nvSpPr>
          <p:cNvPr id="4" name="Footer Placeholder 3"/>
          <p:cNvSpPr>
            <a:spLocks noGrp="1"/>
          </p:cNvSpPr>
          <p:nvPr>
            <p:ph type="ftr" sz="quarter" idx="11"/>
          </p:nvPr>
        </p:nvSpPr>
        <p:spPr/>
        <p:txBody>
          <a:bodyPr/>
          <a:lstStyle/>
          <a:p>
            <a:r>
              <a:rPr lang="en-US" smtClean="0"/>
              <a:t>Maine Natural Areas Program, 2014</a:t>
            </a:r>
            <a:endParaRPr lang="en-US"/>
          </a:p>
        </p:txBody>
      </p:sp>
      <p:sp>
        <p:nvSpPr>
          <p:cNvPr id="5" name="Slide Number Placeholder 4"/>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185495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19F0B4-60E3-4AE2-A920-E98CC82E1187}" type="datetime1">
              <a:rPr lang="en-US" smtClean="0"/>
              <a:t>2015-01-14</a:t>
            </a:fld>
            <a:endParaRPr lang="en-US"/>
          </a:p>
        </p:txBody>
      </p:sp>
      <p:sp>
        <p:nvSpPr>
          <p:cNvPr id="3" name="Footer Placeholder 2"/>
          <p:cNvSpPr>
            <a:spLocks noGrp="1"/>
          </p:cNvSpPr>
          <p:nvPr>
            <p:ph type="ftr" sz="quarter" idx="11"/>
          </p:nvPr>
        </p:nvSpPr>
        <p:spPr/>
        <p:txBody>
          <a:bodyPr/>
          <a:lstStyle/>
          <a:p>
            <a:r>
              <a:rPr lang="en-US" smtClean="0"/>
              <a:t>Maine Natural Areas Program, 2014</a:t>
            </a:r>
            <a:endParaRPr lang="en-US"/>
          </a:p>
        </p:txBody>
      </p:sp>
      <p:sp>
        <p:nvSpPr>
          <p:cNvPr id="4" name="Slide Number Placeholder 3"/>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115550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A4A167-E2DC-4DA7-9C0A-FCD75992657B}" type="datetime1">
              <a:rPr lang="en-US" smtClean="0"/>
              <a:t>2015-01-14</a:t>
            </a:fld>
            <a:endParaRPr lang="en-US"/>
          </a:p>
        </p:txBody>
      </p:sp>
      <p:sp>
        <p:nvSpPr>
          <p:cNvPr id="6" name="Footer Placeholder 5"/>
          <p:cNvSpPr>
            <a:spLocks noGrp="1"/>
          </p:cNvSpPr>
          <p:nvPr>
            <p:ph type="ftr" sz="quarter" idx="11"/>
          </p:nvPr>
        </p:nvSpPr>
        <p:spPr/>
        <p:txBody>
          <a:bodyPr/>
          <a:lstStyle/>
          <a:p>
            <a:r>
              <a:rPr lang="en-US" smtClean="0"/>
              <a:t>Maine Natural Areas Program, 2014</a:t>
            </a:r>
            <a:endParaRPr lang="en-US"/>
          </a:p>
        </p:txBody>
      </p:sp>
      <p:sp>
        <p:nvSpPr>
          <p:cNvPr id="7" name="Slide Number Placeholder 6"/>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308220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A791E-AFA0-464E-96D5-8761FC922248}" type="datetime1">
              <a:rPr lang="en-US" smtClean="0"/>
              <a:t>2015-01-14</a:t>
            </a:fld>
            <a:endParaRPr lang="en-US"/>
          </a:p>
        </p:txBody>
      </p:sp>
      <p:sp>
        <p:nvSpPr>
          <p:cNvPr id="6" name="Footer Placeholder 5"/>
          <p:cNvSpPr>
            <a:spLocks noGrp="1"/>
          </p:cNvSpPr>
          <p:nvPr>
            <p:ph type="ftr" sz="quarter" idx="11"/>
          </p:nvPr>
        </p:nvSpPr>
        <p:spPr/>
        <p:txBody>
          <a:bodyPr/>
          <a:lstStyle/>
          <a:p>
            <a:r>
              <a:rPr lang="en-US" smtClean="0"/>
              <a:t>Maine Natural Areas Program, 2014</a:t>
            </a:r>
            <a:endParaRPr lang="en-US"/>
          </a:p>
        </p:txBody>
      </p:sp>
      <p:sp>
        <p:nvSpPr>
          <p:cNvPr id="7" name="Slide Number Placeholder 6"/>
          <p:cNvSpPr>
            <a:spLocks noGrp="1"/>
          </p:cNvSpPr>
          <p:nvPr>
            <p:ph type="sldNum" sz="quarter" idx="12"/>
          </p:nvPr>
        </p:nvSpPr>
        <p:spPr/>
        <p:txBody>
          <a:bodyPr/>
          <a:lstStyle/>
          <a:p>
            <a:fld id="{ADFD0124-407D-48BC-9030-0728750B5F60}" type="slidenum">
              <a:rPr lang="en-US" smtClean="0"/>
              <a:t>‹#›</a:t>
            </a:fld>
            <a:endParaRPr lang="en-US"/>
          </a:p>
        </p:txBody>
      </p:sp>
    </p:spTree>
    <p:extLst>
      <p:ext uri="{BB962C8B-B14F-4D97-AF65-F5344CB8AC3E}">
        <p14:creationId xmlns:p14="http://schemas.microsoft.com/office/powerpoint/2010/main" val="426491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DE001-C4C7-4CAF-877F-6CD272D24810}" type="datetime1">
              <a:rPr lang="en-US" smtClean="0"/>
              <a:t>2015-01-14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Maine Natural Areas Program, 2014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D0124-407D-48BC-9030-0728750B5F60}" type="slidenum">
              <a:rPr lang="en-US" smtClean="0"/>
              <a:t>‹#›</a:t>
            </a:fld>
            <a:endParaRPr lang="en-US"/>
          </a:p>
        </p:txBody>
      </p:sp>
    </p:spTree>
    <p:extLst>
      <p:ext uri="{BB962C8B-B14F-4D97-AF65-F5344CB8AC3E}">
        <p14:creationId xmlns:p14="http://schemas.microsoft.com/office/powerpoint/2010/main" val="3338379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D81A1-4302-46A2-BC5A-9F54115EC107}" type="datetime1">
              <a:rPr lang="en-US" smtClean="0">
                <a:solidFill>
                  <a:prstClr val="black">
                    <a:tint val="75000"/>
                  </a:prstClr>
                </a:solidFill>
              </a:rPr>
              <a:pPr/>
              <a:t>2015-01-14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Maine Natural Areas Program,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D0124-407D-48BC-9030-0728750B5F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198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tif"/><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www.imapinvasives.org/meimi"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Nancy.olmstead@maine.gov" TargetMode="External"/><Relationship Id="rId7" Type="http://schemas.openxmlformats.org/officeDocument/2006/relationships/image" Target="../media/image4.ti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144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02" name="Rectangle 6"/>
          <p:cNvSpPr>
            <a:spLocks noGrp="1" noChangeArrowheads="1"/>
          </p:cNvSpPr>
          <p:nvPr>
            <p:ph type="title"/>
          </p:nvPr>
        </p:nvSpPr>
        <p:spPr>
          <a:xfrm>
            <a:off x="0" y="0"/>
            <a:ext cx="9144000" cy="1447800"/>
          </a:xfrm>
        </p:spPr>
        <p:txBody>
          <a:bodyPr>
            <a:normAutofit/>
          </a:bodyPr>
          <a:lstStyle/>
          <a:p>
            <a:pPr eaLnBrk="1" hangingPunct="1">
              <a:defRPr/>
            </a:pPr>
            <a:r>
              <a:rPr lang="en-US" sz="3600" b="1" dirty="0" smtClean="0"/>
              <a:t>How to identify and control common </a:t>
            </a:r>
            <a:br>
              <a:rPr lang="en-US" sz="3600" b="1" dirty="0" smtClean="0"/>
            </a:br>
            <a:r>
              <a:rPr lang="en-US" sz="3600" b="1" dirty="0" smtClean="0"/>
              <a:t>invasive plants of Maine</a:t>
            </a:r>
            <a:endParaRPr lang="en-US" sz="3600" b="1" dirty="0" smtClean="0">
              <a:solidFill>
                <a:schemeClr val="tx1"/>
              </a:solidFill>
            </a:endParaRPr>
          </a:p>
        </p:txBody>
      </p:sp>
      <p:sp>
        <p:nvSpPr>
          <p:cNvPr id="8" name="Subtitle 2"/>
          <p:cNvSpPr txBox="1">
            <a:spLocks/>
          </p:cNvSpPr>
          <p:nvPr/>
        </p:nvSpPr>
        <p:spPr>
          <a:xfrm>
            <a:off x="1981200" y="5284297"/>
            <a:ext cx="5715000" cy="8117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i="1" dirty="0" smtClean="0">
                <a:solidFill>
                  <a:prstClr val="black"/>
                </a:solidFill>
              </a:rPr>
              <a:t>Ag Trade Show - BPC/Coop. Ext. workshop</a:t>
            </a:r>
            <a:br>
              <a:rPr lang="en-US" sz="2400" i="1" dirty="0" smtClean="0">
                <a:solidFill>
                  <a:prstClr val="black"/>
                </a:solidFill>
              </a:rPr>
            </a:br>
            <a:r>
              <a:rPr lang="en-US" sz="2400" i="1" dirty="0" smtClean="0">
                <a:solidFill>
                  <a:prstClr val="black"/>
                </a:solidFill>
              </a:rPr>
              <a:t>January 8, 2015</a:t>
            </a:r>
          </a:p>
          <a:p>
            <a:pPr marL="0" indent="0" algn="ctr">
              <a:buFont typeface="Arial" panose="020B0604020202020204" pitchFamily="34" charset="0"/>
              <a:buNone/>
            </a:pPr>
            <a:endParaRPr lang="en-US" sz="2400" i="1" dirty="0">
              <a:solidFill>
                <a:prstClr val="black"/>
              </a:solidFill>
            </a:endParaRPr>
          </a:p>
        </p:txBody>
      </p:sp>
      <p:sp>
        <p:nvSpPr>
          <p:cNvPr id="9" name="TextBox 8"/>
          <p:cNvSpPr txBox="1"/>
          <p:nvPr/>
        </p:nvSpPr>
        <p:spPr>
          <a:xfrm>
            <a:off x="0" y="4343400"/>
            <a:ext cx="9143999" cy="954107"/>
          </a:xfrm>
          <a:prstGeom prst="rect">
            <a:avLst/>
          </a:prstGeom>
          <a:noFill/>
        </p:spPr>
        <p:txBody>
          <a:bodyPr wrap="square" rtlCol="0">
            <a:spAutoFit/>
          </a:bodyPr>
          <a:lstStyle/>
          <a:p>
            <a:pPr algn="ctr"/>
            <a:r>
              <a:rPr lang="en-US" sz="2800" b="1" dirty="0" smtClean="0">
                <a:solidFill>
                  <a:prstClr val="black"/>
                </a:solidFill>
              </a:rPr>
              <a:t>Nancy Olmstead, Invasive Plant Biologist</a:t>
            </a:r>
          </a:p>
          <a:p>
            <a:pPr algn="ctr"/>
            <a:r>
              <a:rPr lang="en-US" sz="2800" b="1" dirty="0" smtClean="0">
                <a:solidFill>
                  <a:prstClr val="black"/>
                </a:solidFill>
              </a:rPr>
              <a:t>Maine Natural Areas Program</a:t>
            </a:r>
            <a:endParaRPr lang="en-US" sz="2800" b="1"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4" y="4997510"/>
            <a:ext cx="2001231" cy="124076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22606" b="48042"/>
          <a:stretch/>
        </p:blipFill>
        <p:spPr>
          <a:xfrm>
            <a:off x="-1" y="6038948"/>
            <a:ext cx="5732629" cy="766831"/>
          </a:xfrm>
          <a:prstGeom prst="rect">
            <a:avLst/>
          </a:prstGeom>
        </p:spPr>
      </p:pic>
      <p:pic>
        <p:nvPicPr>
          <p:cNvPr id="12" name="Picture 11"/>
          <p:cNvPicPr/>
          <p:nvPr/>
        </p:nvPicPr>
        <p:blipFill rotWithShape="1">
          <a:blip r:embed="rId5"/>
          <a:srcRect l="57750" t="20042" r="30723" b="65308"/>
          <a:stretch/>
        </p:blipFill>
        <p:spPr bwMode="auto">
          <a:xfrm>
            <a:off x="6629400" y="5721612"/>
            <a:ext cx="2514600" cy="1135596"/>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53409" b="53788"/>
          <a:stretch/>
        </p:blipFill>
        <p:spPr>
          <a:xfrm>
            <a:off x="7973372" y="4446503"/>
            <a:ext cx="1180990" cy="117138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8670" y="1297529"/>
            <a:ext cx="4061161" cy="3045871"/>
          </a:xfrm>
          <a:prstGeom prst="rect">
            <a:avLst/>
          </a:prstGeom>
          <a:ln>
            <a:solidFill>
              <a:schemeClr val="tx1"/>
            </a:solidFill>
          </a:ln>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b="14635"/>
          <a:stretch/>
        </p:blipFill>
        <p:spPr>
          <a:xfrm>
            <a:off x="43207" y="1297528"/>
            <a:ext cx="4757393" cy="3045871"/>
          </a:xfrm>
          <a:prstGeom prst="rect">
            <a:avLst/>
          </a:prstGeom>
        </p:spPr>
      </p:pic>
    </p:spTree>
    <p:extLst>
      <p:ext uri="{BB962C8B-B14F-4D97-AF65-F5344CB8AC3E}">
        <p14:creationId xmlns:p14="http://schemas.microsoft.com/office/powerpoint/2010/main" val="2730756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290" y="152400"/>
            <a:ext cx="4495800" cy="1077218"/>
          </a:xfrm>
          <a:prstGeom prst="rect">
            <a:avLst/>
          </a:prstGeom>
          <a:noFill/>
        </p:spPr>
        <p:txBody>
          <a:bodyPr wrap="square" rtlCol="0">
            <a:spAutoFit/>
          </a:bodyPr>
          <a:lstStyle/>
          <a:p>
            <a:r>
              <a:rPr lang="en-US" sz="3200" dirty="0" smtClean="0"/>
              <a:t>Asiatic bittersweet</a:t>
            </a:r>
          </a:p>
          <a:p>
            <a:r>
              <a:rPr lang="en-US" sz="3200" dirty="0" smtClean="0"/>
              <a:t>(</a:t>
            </a:r>
            <a:r>
              <a:rPr lang="en-US" sz="3200" i="1" dirty="0" err="1" smtClean="0"/>
              <a:t>Celastrus</a:t>
            </a:r>
            <a:r>
              <a:rPr lang="en-US" sz="3200" i="1" dirty="0" smtClean="0"/>
              <a:t> </a:t>
            </a:r>
            <a:r>
              <a:rPr lang="en-US" sz="3200" i="1" dirty="0" err="1" smtClean="0"/>
              <a:t>orbiculatus</a:t>
            </a:r>
            <a:r>
              <a:rPr lang="en-US" sz="3200" dirty="0" smtClean="0"/>
              <a:t>)</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03068"/>
            <a:ext cx="4191001" cy="7025378"/>
          </a:xfrm>
          <a:prstGeom prst="rect">
            <a:avLst/>
          </a:prstGeom>
        </p:spPr>
      </p:pic>
      <p:pic>
        <p:nvPicPr>
          <p:cNvPr id="24582" name="Picture 15" descr="Celastrus Lenox"/>
          <p:cNvPicPr>
            <a:picLocks noGrp="1" noChangeAspect="1" noChangeArrowheads="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a:xfrm>
            <a:off x="697624" y="3696789"/>
            <a:ext cx="3689131" cy="31392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ontent Placeholder 4"/>
          <p:cNvSpPr>
            <a:spLocks noGrp="1"/>
          </p:cNvSpPr>
          <p:nvPr>
            <p:ph sz="quarter" idx="3"/>
          </p:nvPr>
        </p:nvSpPr>
        <p:spPr>
          <a:xfrm>
            <a:off x="294290" y="1229618"/>
            <a:ext cx="4577255" cy="2504182"/>
          </a:xfrm>
        </p:spPr>
        <p:txBody>
          <a:bodyPr>
            <a:noAutofit/>
          </a:bodyPr>
          <a:lstStyle/>
          <a:p>
            <a:r>
              <a:rPr lang="en-US" sz="2400" dirty="0" smtClean="0"/>
              <a:t>Woody vine that climbs other plants</a:t>
            </a:r>
          </a:p>
          <a:p>
            <a:r>
              <a:rPr lang="en-US" sz="2400" dirty="0" smtClean="0"/>
              <a:t>Can strangle or weigh down a mature tree</a:t>
            </a:r>
          </a:p>
          <a:p>
            <a:r>
              <a:rPr lang="en-US" sz="2400" dirty="0" smtClean="0"/>
              <a:t>Favors open areas but will survive under forest canopy</a:t>
            </a:r>
            <a:endParaRPr lang="en-US" sz="2400" dirty="0"/>
          </a:p>
        </p:txBody>
      </p:sp>
    </p:spTree>
    <p:extLst>
      <p:ext uri="{BB962C8B-B14F-4D97-AF65-F5344CB8AC3E}">
        <p14:creationId xmlns:p14="http://schemas.microsoft.com/office/powerpoint/2010/main" val="1131833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3"/>
          </p:nvPr>
        </p:nvSpPr>
        <p:spPr>
          <a:xfrm>
            <a:off x="457200" y="1676400"/>
            <a:ext cx="4038600" cy="4954862"/>
          </a:xfrm>
        </p:spPr>
        <p:txBody>
          <a:bodyPr>
            <a:normAutofit/>
          </a:bodyPr>
          <a:lstStyle/>
          <a:p>
            <a:r>
              <a:rPr lang="en-US" sz="2800" dirty="0" smtClean="0"/>
              <a:t>Red fall fruits with yellow covers</a:t>
            </a:r>
          </a:p>
          <a:p>
            <a:r>
              <a:rPr lang="en-US" sz="2800" dirty="0" smtClean="0"/>
              <a:t>Dense </a:t>
            </a:r>
            <a:r>
              <a:rPr lang="en-US" sz="2800" dirty="0"/>
              <a:t>clusters of fruit all along the vine in the axils (where the leaf meets the stem)</a:t>
            </a:r>
          </a:p>
          <a:p>
            <a:r>
              <a:rPr lang="en-US" sz="2800" dirty="0" smtClean="0"/>
              <a:t>Leaves alternate, round to elliptical</a:t>
            </a:r>
          </a:p>
          <a:p>
            <a:r>
              <a:rPr lang="en-US" sz="2800" dirty="0" smtClean="0"/>
              <a:t>Leaves turn yellow in fall</a:t>
            </a:r>
          </a:p>
        </p:txBody>
      </p:sp>
      <p:pic>
        <p:nvPicPr>
          <p:cNvPr id="8" name="Picture 4" descr="Celastrus fru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800600" y="180964"/>
            <a:ext cx="4343400" cy="32507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elastrus Palmer talus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4712498" y="3431730"/>
            <a:ext cx="4568360" cy="34262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304800" y="304800"/>
            <a:ext cx="4495800" cy="1077218"/>
          </a:xfrm>
          <a:prstGeom prst="rect">
            <a:avLst/>
          </a:prstGeom>
          <a:noFill/>
        </p:spPr>
        <p:txBody>
          <a:bodyPr wrap="square" rtlCol="0">
            <a:spAutoFit/>
          </a:bodyPr>
          <a:lstStyle/>
          <a:p>
            <a:r>
              <a:rPr lang="en-US" sz="3200" dirty="0" smtClean="0"/>
              <a:t>Asiatic bittersweet</a:t>
            </a:r>
          </a:p>
          <a:p>
            <a:r>
              <a:rPr lang="en-US" sz="3200" dirty="0" smtClean="0"/>
              <a:t>(</a:t>
            </a:r>
            <a:r>
              <a:rPr lang="en-US" sz="3200" i="1" dirty="0" err="1" smtClean="0"/>
              <a:t>Celastrus</a:t>
            </a:r>
            <a:r>
              <a:rPr lang="en-US" sz="3200" i="1" dirty="0" smtClean="0"/>
              <a:t> </a:t>
            </a:r>
            <a:r>
              <a:rPr lang="en-US" sz="3200" i="1" dirty="0" err="1" smtClean="0"/>
              <a:t>orbiculatus</a:t>
            </a:r>
            <a:r>
              <a:rPr lang="en-US" sz="3200" dirty="0" smtClean="0"/>
              <a:t>)</a:t>
            </a:r>
            <a:endParaRPr lang="en-US" sz="3200" dirty="0"/>
          </a:p>
        </p:txBody>
      </p:sp>
      <p:sp>
        <p:nvSpPr>
          <p:cNvPr id="2" name="TextBox 1"/>
          <p:cNvSpPr txBox="1"/>
          <p:nvPr/>
        </p:nvSpPr>
        <p:spPr>
          <a:xfrm>
            <a:off x="3505200" y="6096000"/>
            <a:ext cx="838200" cy="584775"/>
          </a:xfrm>
          <a:prstGeom prst="rect">
            <a:avLst/>
          </a:prstGeom>
          <a:noFill/>
        </p:spPr>
        <p:txBody>
          <a:bodyPr wrap="square" rtlCol="0">
            <a:spAutoFit/>
          </a:bodyPr>
          <a:lstStyle/>
          <a:p>
            <a:r>
              <a:rPr lang="en-US" sz="3200" b="1" dirty="0" smtClean="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1152496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944562"/>
          </a:xfrm>
        </p:spPr>
        <p:txBody>
          <a:bodyPr/>
          <a:lstStyle/>
          <a:p>
            <a:pPr lvl="0">
              <a:spcBef>
                <a:spcPts val="0"/>
              </a:spcBef>
            </a:pPr>
            <a:r>
              <a:rPr lang="en-US" sz="3200" b="1" dirty="0">
                <a:solidFill>
                  <a:prstClr val="black"/>
                </a:solidFill>
                <a:latin typeface="Cambria"/>
                <a:ea typeface="+mn-ea"/>
                <a:cs typeface="+mn-cs"/>
              </a:rPr>
              <a:t>Asiatic </a:t>
            </a:r>
            <a:r>
              <a:rPr lang="en-US" sz="3200" b="1" dirty="0" smtClean="0">
                <a:solidFill>
                  <a:prstClr val="black"/>
                </a:solidFill>
                <a:latin typeface="Cambria"/>
                <a:ea typeface="+mn-ea"/>
                <a:cs typeface="+mn-cs"/>
              </a:rPr>
              <a:t>bittersweet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1371600"/>
            <a:ext cx="4038600" cy="5029200"/>
          </a:xfrm>
        </p:spPr>
        <p:txBody>
          <a:bodyPr>
            <a:normAutofit/>
          </a:bodyPr>
          <a:lstStyle/>
          <a:p>
            <a:r>
              <a:rPr lang="en-US" u="sng" dirty="0" smtClean="0"/>
              <a:t>Manual </a:t>
            </a:r>
          </a:p>
          <a:p>
            <a:pPr lvl="1"/>
            <a:r>
              <a:rPr lang="en-US" b="1" dirty="0" smtClean="0"/>
              <a:t>Cut</a:t>
            </a:r>
            <a:r>
              <a:rPr lang="en-US" dirty="0" smtClean="0"/>
              <a:t> vines at knee height, leave them in trees so you don’t damage the tree </a:t>
            </a:r>
          </a:p>
          <a:p>
            <a:pPr lvl="1"/>
            <a:r>
              <a:rPr lang="en-US" dirty="0" smtClean="0"/>
              <a:t>For sprouts and low growth, </a:t>
            </a:r>
            <a:r>
              <a:rPr lang="en-US" b="1" dirty="0" smtClean="0"/>
              <a:t>pull</a:t>
            </a:r>
            <a:r>
              <a:rPr lang="en-US" dirty="0" smtClean="0"/>
              <a:t>, pull, pull or </a:t>
            </a:r>
            <a:r>
              <a:rPr lang="en-US" b="1" dirty="0" smtClean="0"/>
              <a:t>mow</a:t>
            </a:r>
            <a:r>
              <a:rPr lang="en-US" dirty="0" smtClean="0"/>
              <a:t>, mow, mow, 2x/month or as needed</a:t>
            </a:r>
          </a:p>
          <a:p>
            <a:pPr lvl="1"/>
            <a:r>
              <a:rPr lang="en-US" b="1" dirty="0"/>
              <a:t>Repeat</a:t>
            </a:r>
            <a:r>
              <a:rPr lang="en-US" dirty="0"/>
              <a:t> as </a:t>
            </a:r>
            <a:r>
              <a:rPr lang="en-US" dirty="0" smtClean="0"/>
              <a:t>long as it keeps </a:t>
            </a:r>
            <a:r>
              <a:rPr lang="en-US" dirty="0" err="1" smtClean="0"/>
              <a:t>resprouting</a:t>
            </a:r>
            <a:r>
              <a:rPr lang="en-US" dirty="0" smtClean="0"/>
              <a:t>, may take years</a:t>
            </a:r>
            <a:endParaRPr lang="en-US" dirty="0"/>
          </a:p>
        </p:txBody>
      </p:sp>
      <p:sp>
        <p:nvSpPr>
          <p:cNvPr id="10" name="Content Placeholder 9"/>
          <p:cNvSpPr>
            <a:spLocks noGrp="1"/>
          </p:cNvSpPr>
          <p:nvPr>
            <p:ph sz="half" idx="2"/>
          </p:nvPr>
        </p:nvSpPr>
        <p:spPr>
          <a:xfrm>
            <a:off x="4648200" y="1371600"/>
            <a:ext cx="4038600" cy="5029200"/>
          </a:xfrm>
        </p:spPr>
        <p:txBody>
          <a:bodyPr>
            <a:normAutofit/>
          </a:bodyPr>
          <a:lstStyle/>
          <a:p>
            <a:r>
              <a:rPr lang="en-US" u="sng" dirty="0" smtClean="0"/>
              <a:t>Herbicide</a:t>
            </a:r>
          </a:p>
          <a:p>
            <a:pPr lvl="1"/>
            <a:r>
              <a:rPr lang="en-US" dirty="0" smtClean="0"/>
              <a:t>For large vines, </a:t>
            </a:r>
            <a:r>
              <a:rPr lang="en-US" b="1" dirty="0" smtClean="0"/>
              <a:t>cut-stem </a:t>
            </a:r>
            <a:r>
              <a:rPr lang="en-US" dirty="0" smtClean="0"/>
              <a:t>treatment with concentrated (25%) </a:t>
            </a:r>
            <a:r>
              <a:rPr lang="en-US" dirty="0" err="1" smtClean="0"/>
              <a:t>triclopyr</a:t>
            </a:r>
            <a:r>
              <a:rPr lang="en-US" dirty="0" smtClean="0"/>
              <a:t>, leave vines in trees; </a:t>
            </a:r>
            <a:r>
              <a:rPr lang="en-US" dirty="0" smtClean="0"/>
              <a:t>growing season after spring </a:t>
            </a:r>
            <a:r>
              <a:rPr lang="en-US" dirty="0" smtClean="0"/>
              <a:t>sap flow</a:t>
            </a:r>
          </a:p>
          <a:p>
            <a:pPr lvl="1"/>
            <a:r>
              <a:rPr lang="en-US" dirty="0" smtClean="0"/>
              <a:t> For sprouts and low growth, </a:t>
            </a:r>
            <a:r>
              <a:rPr lang="en-US" b="1" dirty="0" smtClean="0"/>
              <a:t>foliar spray</a:t>
            </a:r>
            <a:r>
              <a:rPr lang="en-US" dirty="0" smtClean="0"/>
              <a:t> with 2% </a:t>
            </a:r>
            <a:r>
              <a:rPr lang="en-US" dirty="0" err="1" smtClean="0"/>
              <a:t>triclopyr</a:t>
            </a:r>
            <a:r>
              <a:rPr lang="en-US" dirty="0"/>
              <a:t> </a:t>
            </a:r>
            <a:r>
              <a:rPr lang="en-US" dirty="0" smtClean="0"/>
              <a:t>anytime during active growing season</a:t>
            </a:r>
          </a:p>
        </p:txBody>
      </p:sp>
    </p:spTree>
    <p:extLst>
      <p:ext uri="{BB962C8B-B14F-4D97-AF65-F5344CB8AC3E}">
        <p14:creationId xmlns:p14="http://schemas.microsoft.com/office/powerpoint/2010/main" val="1893239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943" y="152400"/>
            <a:ext cx="3771900" cy="1077218"/>
          </a:xfrm>
          <a:prstGeom prst="rect">
            <a:avLst/>
          </a:prstGeom>
          <a:noFill/>
        </p:spPr>
        <p:txBody>
          <a:bodyPr wrap="square" rtlCol="0">
            <a:spAutoFit/>
          </a:bodyPr>
          <a:lstStyle/>
          <a:p>
            <a:pPr algn="l"/>
            <a:r>
              <a:rPr lang="en-US" sz="3200" dirty="0" smtClean="0"/>
              <a:t>Autumn olive</a:t>
            </a:r>
          </a:p>
          <a:p>
            <a:pPr algn="l"/>
            <a:r>
              <a:rPr lang="en-US" sz="3200" i="1" dirty="0" err="1" smtClean="0"/>
              <a:t>Eleagnus</a:t>
            </a:r>
            <a:r>
              <a:rPr lang="en-US" sz="3200" i="1" dirty="0" smtClean="0"/>
              <a:t> </a:t>
            </a:r>
            <a:r>
              <a:rPr lang="en-US" sz="3200" i="1" dirty="0" err="1" smtClean="0"/>
              <a:t>umbellata</a:t>
            </a:r>
            <a:endParaRPr lang="en-US" sz="3200" i="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6249" y="36786"/>
            <a:ext cx="4827752" cy="3620814"/>
          </a:xfrm>
          <a:prstGeom prst="rect">
            <a:avLst/>
          </a:prstGeom>
        </p:spPr>
      </p:pic>
      <p:pic>
        <p:nvPicPr>
          <p:cNvPr id="9" name="Picture 12" descr="Euonymus leaves"/>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4317510" y="3602634"/>
            <a:ext cx="4826490" cy="32553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95943" y="1447800"/>
            <a:ext cx="3771900" cy="646331"/>
          </a:xfrm>
          <a:prstGeom prst="rect">
            <a:avLst/>
          </a:prstGeom>
          <a:noFill/>
        </p:spPr>
        <p:txBody>
          <a:bodyPr wrap="square" rtlCol="0">
            <a:spAutoFit/>
          </a:bodyPr>
          <a:lstStyle/>
          <a:p>
            <a:endParaRPr lang="en-US" dirty="0" smtClean="0"/>
          </a:p>
          <a:p>
            <a:endParaRPr lang="en-US" dirty="0"/>
          </a:p>
        </p:txBody>
      </p:sp>
      <p:sp>
        <p:nvSpPr>
          <p:cNvPr id="10" name="Content Placeholder 4"/>
          <p:cNvSpPr txBox="1">
            <a:spLocks/>
          </p:cNvSpPr>
          <p:nvPr/>
        </p:nvSpPr>
        <p:spPr>
          <a:xfrm>
            <a:off x="195943" y="1447800"/>
            <a:ext cx="4038600" cy="50292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Woody </a:t>
            </a:r>
            <a:r>
              <a:rPr lang="en-US" sz="2800" dirty="0" smtClean="0"/>
              <a:t>shrub can grow to ~15’ tall </a:t>
            </a:r>
          </a:p>
          <a:p>
            <a:r>
              <a:rPr lang="en-US" sz="2800" dirty="0" smtClean="0"/>
              <a:t>Found in open </a:t>
            </a:r>
            <a:r>
              <a:rPr lang="en-US" sz="2800" dirty="0"/>
              <a:t>areas and </a:t>
            </a:r>
            <a:r>
              <a:rPr lang="en-US" sz="2800" dirty="0" smtClean="0"/>
              <a:t>forest edges</a:t>
            </a:r>
            <a:endParaRPr lang="en-US" sz="2800" dirty="0"/>
          </a:p>
          <a:p>
            <a:r>
              <a:rPr lang="en-US" sz="2800" dirty="0"/>
              <a:t>Alternate leaves with </a:t>
            </a:r>
            <a:r>
              <a:rPr lang="en-US" sz="2800" dirty="0" smtClean="0"/>
              <a:t>tiny brown </a:t>
            </a:r>
            <a:r>
              <a:rPr lang="en-US" sz="2800" dirty="0"/>
              <a:t>and/or silver </a:t>
            </a:r>
            <a:r>
              <a:rPr lang="en-US" sz="2800" dirty="0" smtClean="0"/>
              <a:t>scales</a:t>
            </a:r>
          </a:p>
          <a:p>
            <a:r>
              <a:rPr lang="en-US" sz="2800" dirty="0" smtClean="0"/>
              <a:t>Leaf edges are smooth</a:t>
            </a:r>
            <a:endParaRPr lang="en-US" sz="2800" dirty="0"/>
          </a:p>
        </p:txBody>
      </p:sp>
    </p:spTree>
    <p:extLst>
      <p:ext uri="{BB962C8B-B14F-4D97-AF65-F5344CB8AC3E}">
        <p14:creationId xmlns:p14="http://schemas.microsoft.com/office/powerpoint/2010/main" val="215325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943" y="152400"/>
            <a:ext cx="3771900" cy="1077218"/>
          </a:xfrm>
          <a:prstGeom prst="rect">
            <a:avLst/>
          </a:prstGeom>
          <a:noFill/>
        </p:spPr>
        <p:txBody>
          <a:bodyPr wrap="square" rtlCol="0">
            <a:spAutoFit/>
          </a:bodyPr>
          <a:lstStyle/>
          <a:p>
            <a:pPr algn="l"/>
            <a:r>
              <a:rPr lang="en-US" sz="3200" dirty="0" smtClean="0"/>
              <a:t>Autumn olive</a:t>
            </a:r>
          </a:p>
          <a:p>
            <a:pPr algn="l"/>
            <a:r>
              <a:rPr lang="en-US" sz="3200" i="1" dirty="0" err="1" smtClean="0"/>
              <a:t>Eleagnus</a:t>
            </a:r>
            <a:r>
              <a:rPr lang="en-US" sz="3200" i="1" dirty="0" smtClean="0"/>
              <a:t> </a:t>
            </a:r>
            <a:r>
              <a:rPr lang="en-US" sz="3200" i="1" dirty="0" err="1" smtClean="0"/>
              <a:t>umbellata</a:t>
            </a:r>
            <a:endParaRPr lang="en-US" sz="3200"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426" y="3334819"/>
            <a:ext cx="4697574" cy="352318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762" b="10596"/>
          <a:stretch/>
        </p:blipFill>
        <p:spPr>
          <a:xfrm>
            <a:off x="4446426" y="65314"/>
            <a:ext cx="4679433" cy="3516086"/>
          </a:xfrm>
          <a:prstGeom prst="rect">
            <a:avLst/>
          </a:prstGeom>
        </p:spPr>
      </p:pic>
      <p:sp>
        <p:nvSpPr>
          <p:cNvPr id="2" name="Content Placeholder 1"/>
          <p:cNvSpPr>
            <a:spLocks noGrp="1"/>
          </p:cNvSpPr>
          <p:nvPr>
            <p:ph idx="1"/>
          </p:nvPr>
        </p:nvSpPr>
        <p:spPr>
          <a:xfrm>
            <a:off x="457200" y="1371600"/>
            <a:ext cx="3733800" cy="5181600"/>
          </a:xfrm>
        </p:spPr>
        <p:txBody>
          <a:bodyPr>
            <a:normAutofit/>
          </a:bodyPr>
          <a:lstStyle/>
          <a:p>
            <a:r>
              <a:rPr lang="en-US" sz="2800" dirty="0" smtClean="0">
                <a:latin typeface="+mn-lt"/>
              </a:rPr>
              <a:t>Tiny scales also found on twigs</a:t>
            </a:r>
          </a:p>
          <a:p>
            <a:r>
              <a:rPr lang="en-US" sz="2800" dirty="0" smtClean="0">
                <a:latin typeface="+mn-lt"/>
              </a:rPr>
              <a:t>Clusters of tubular, white-yellow flowers</a:t>
            </a:r>
          </a:p>
          <a:p>
            <a:r>
              <a:rPr lang="en-US" sz="2800" dirty="0" smtClean="0">
                <a:latin typeface="+mn-lt"/>
              </a:rPr>
              <a:t>Fruits start out brown, mature to deep orange-red</a:t>
            </a:r>
          </a:p>
          <a:p>
            <a:r>
              <a:rPr lang="en-US" sz="2800" dirty="0" smtClean="0">
                <a:latin typeface="+mn-lt"/>
              </a:rPr>
              <a:t>Russian olive is a sister species, much less common, very similar</a:t>
            </a:r>
          </a:p>
          <a:p>
            <a:endParaRPr lang="en-US" sz="2800" dirty="0">
              <a:latin typeface="+mn-lt"/>
            </a:endParaRPr>
          </a:p>
        </p:txBody>
      </p:sp>
    </p:spTree>
    <p:extLst>
      <p:ext uri="{BB962C8B-B14F-4D97-AF65-F5344CB8AC3E}">
        <p14:creationId xmlns:p14="http://schemas.microsoft.com/office/powerpoint/2010/main" val="651989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944562"/>
          </a:xfrm>
        </p:spPr>
        <p:txBody>
          <a:bodyPr/>
          <a:lstStyle/>
          <a:p>
            <a:pPr lvl="0">
              <a:spcBef>
                <a:spcPts val="0"/>
              </a:spcBef>
            </a:pPr>
            <a:r>
              <a:rPr lang="en-US" sz="3200" b="1" dirty="0" smtClean="0">
                <a:solidFill>
                  <a:prstClr val="black"/>
                </a:solidFill>
                <a:latin typeface="Cambria"/>
                <a:ea typeface="+mn-ea"/>
                <a:cs typeface="+mn-cs"/>
              </a:rPr>
              <a:t>Autumn olive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1371600"/>
            <a:ext cx="4038600" cy="5029200"/>
          </a:xfrm>
        </p:spPr>
        <p:txBody>
          <a:bodyPr>
            <a:normAutofit/>
          </a:bodyPr>
          <a:lstStyle/>
          <a:p>
            <a:r>
              <a:rPr lang="en-US" u="sng" dirty="0" smtClean="0"/>
              <a:t>Manual </a:t>
            </a:r>
            <a:r>
              <a:rPr lang="en-US" sz="2400" u="sng" dirty="0" smtClean="0"/>
              <a:t>(smaller plants)</a:t>
            </a:r>
          </a:p>
          <a:p>
            <a:pPr lvl="1"/>
            <a:r>
              <a:rPr lang="en-US" b="1" dirty="0" smtClean="0"/>
              <a:t>Pull/dig</a:t>
            </a:r>
            <a:r>
              <a:rPr lang="en-US" dirty="0" smtClean="0"/>
              <a:t> small plants when soil is damp</a:t>
            </a:r>
          </a:p>
          <a:p>
            <a:pPr lvl="1"/>
            <a:r>
              <a:rPr lang="en-US" dirty="0" smtClean="0"/>
              <a:t>Only effective with small plants/early in an invasion</a:t>
            </a:r>
          </a:p>
          <a:p>
            <a:pPr lvl="1"/>
            <a:r>
              <a:rPr lang="en-US" dirty="0" smtClean="0"/>
              <a:t>Mowing/cutting stimulates sprouting so would have to be done </a:t>
            </a:r>
            <a:r>
              <a:rPr lang="en-US" i="1" dirty="0" smtClean="0"/>
              <a:t>repeatedly </a:t>
            </a:r>
            <a:r>
              <a:rPr lang="en-US" dirty="0" smtClean="0"/>
              <a:t> or in combination with herbicide</a:t>
            </a:r>
            <a:endParaRPr lang="en-US" i="1" dirty="0"/>
          </a:p>
        </p:txBody>
      </p:sp>
      <p:sp>
        <p:nvSpPr>
          <p:cNvPr id="10" name="Content Placeholder 9"/>
          <p:cNvSpPr>
            <a:spLocks noGrp="1"/>
          </p:cNvSpPr>
          <p:nvPr>
            <p:ph sz="half" idx="2"/>
          </p:nvPr>
        </p:nvSpPr>
        <p:spPr>
          <a:xfrm>
            <a:off x="4648200" y="1371600"/>
            <a:ext cx="4191000" cy="5029200"/>
          </a:xfrm>
        </p:spPr>
        <p:txBody>
          <a:bodyPr>
            <a:normAutofit/>
          </a:bodyPr>
          <a:lstStyle/>
          <a:p>
            <a:r>
              <a:rPr lang="en-US" u="sng" dirty="0" smtClean="0"/>
              <a:t>Herbicide </a:t>
            </a:r>
            <a:r>
              <a:rPr lang="en-US" sz="2400" u="sng" dirty="0" smtClean="0"/>
              <a:t>(larger plants)</a:t>
            </a:r>
          </a:p>
          <a:p>
            <a:pPr lvl="1"/>
            <a:r>
              <a:rPr lang="en-US" b="1" dirty="0"/>
              <a:t>Basal-bark</a:t>
            </a:r>
            <a:r>
              <a:rPr lang="en-US" dirty="0"/>
              <a:t> treatment with </a:t>
            </a:r>
            <a:r>
              <a:rPr lang="en-US" dirty="0" smtClean="0"/>
              <a:t>20% </a:t>
            </a:r>
            <a:r>
              <a:rPr lang="en-US" dirty="0" err="1"/>
              <a:t>triclopyr</a:t>
            </a:r>
            <a:r>
              <a:rPr lang="en-US" dirty="0"/>
              <a:t>, ester formulation, with penetrating oil; </a:t>
            </a:r>
            <a:r>
              <a:rPr lang="en-US" dirty="0" smtClean="0"/>
              <a:t>year-round but must have access to dry, bottom 18”</a:t>
            </a:r>
            <a:endParaRPr lang="en-US" dirty="0"/>
          </a:p>
          <a:p>
            <a:pPr lvl="1"/>
            <a:r>
              <a:rPr lang="en-US" b="1" dirty="0" smtClean="0"/>
              <a:t>Cut-stem </a:t>
            </a:r>
            <a:r>
              <a:rPr lang="en-US" dirty="0" smtClean="0"/>
              <a:t>treatment </a:t>
            </a:r>
            <a:r>
              <a:rPr lang="en-US" dirty="0"/>
              <a:t>with 20% </a:t>
            </a:r>
            <a:r>
              <a:rPr lang="en-US" dirty="0" err="1"/>
              <a:t>triclopyr</a:t>
            </a:r>
            <a:r>
              <a:rPr lang="en-US" dirty="0"/>
              <a:t>; </a:t>
            </a:r>
            <a:r>
              <a:rPr lang="en-US" dirty="0" smtClean="0"/>
              <a:t>growing season after </a:t>
            </a:r>
            <a:r>
              <a:rPr lang="en-US" dirty="0" smtClean="0"/>
              <a:t>spring sap flow</a:t>
            </a:r>
          </a:p>
          <a:p>
            <a:endParaRPr lang="en-US" dirty="0"/>
          </a:p>
          <a:p>
            <a:pPr lvl="1"/>
            <a:endParaRPr lang="en-US" dirty="0" smtClean="0"/>
          </a:p>
        </p:txBody>
      </p:sp>
    </p:spTree>
    <p:extLst>
      <p:ext uri="{BB962C8B-B14F-4D97-AF65-F5344CB8AC3E}">
        <p14:creationId xmlns:p14="http://schemas.microsoft.com/office/powerpoint/2010/main" val="6384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4495800" cy="1077218"/>
          </a:xfrm>
          <a:prstGeom prst="rect">
            <a:avLst/>
          </a:prstGeom>
          <a:noFill/>
        </p:spPr>
        <p:txBody>
          <a:bodyPr wrap="square" rtlCol="0">
            <a:spAutoFit/>
          </a:bodyPr>
          <a:lstStyle/>
          <a:p>
            <a:r>
              <a:rPr lang="en-US" sz="3200" dirty="0" smtClean="0"/>
              <a:t>Common buckthorn</a:t>
            </a:r>
          </a:p>
          <a:p>
            <a:r>
              <a:rPr lang="en-US" sz="3200" dirty="0" smtClean="0"/>
              <a:t>(</a:t>
            </a:r>
            <a:r>
              <a:rPr lang="en-US" sz="3200" i="1" dirty="0" err="1" smtClean="0"/>
              <a:t>Rhamnus</a:t>
            </a:r>
            <a:r>
              <a:rPr lang="en-US" sz="3200" i="1" dirty="0" smtClean="0"/>
              <a:t> </a:t>
            </a:r>
            <a:r>
              <a:rPr lang="en-US" sz="3200" i="1" dirty="0" err="1" smtClean="0"/>
              <a:t>cathartica</a:t>
            </a:r>
            <a:r>
              <a:rPr lang="en-US" sz="3200" dirty="0" smtClean="0"/>
              <a:t>)</a:t>
            </a:r>
            <a:endParaRPr lang="en-US" sz="3200" dirty="0"/>
          </a:p>
        </p:txBody>
      </p:sp>
      <p:sp>
        <p:nvSpPr>
          <p:cNvPr id="8" name="Content Placeholder 1"/>
          <p:cNvSpPr>
            <a:spLocks noGrp="1"/>
          </p:cNvSpPr>
          <p:nvPr>
            <p:ph idx="1"/>
          </p:nvPr>
        </p:nvSpPr>
        <p:spPr>
          <a:xfrm>
            <a:off x="457200" y="1371600"/>
            <a:ext cx="4114800" cy="5181600"/>
          </a:xfrm>
        </p:spPr>
        <p:txBody>
          <a:bodyPr>
            <a:normAutofit/>
          </a:bodyPr>
          <a:lstStyle/>
          <a:p>
            <a:r>
              <a:rPr lang="en-US" sz="2800" dirty="0" smtClean="0">
                <a:latin typeface="+mn-lt"/>
              </a:rPr>
              <a:t>Upright shrub or small </a:t>
            </a:r>
            <a:r>
              <a:rPr lang="en-US" sz="2800" dirty="0" smtClean="0">
                <a:latin typeface="+mn-lt"/>
              </a:rPr>
              <a:t>tree (to 25’)</a:t>
            </a:r>
            <a:endParaRPr lang="en-US" sz="2800" dirty="0" smtClean="0">
              <a:latin typeface="+mn-lt"/>
            </a:endParaRPr>
          </a:p>
          <a:p>
            <a:r>
              <a:rPr lang="en-US" sz="2800" dirty="0" smtClean="0">
                <a:latin typeface="+mn-lt"/>
              </a:rPr>
              <a:t>Does fine in full shade</a:t>
            </a:r>
          </a:p>
          <a:p>
            <a:r>
              <a:rPr lang="en-US" sz="2800" dirty="0" smtClean="0">
                <a:latin typeface="+mn-lt"/>
              </a:rPr>
              <a:t>~1/4 in. “thorns” at the end of twigs – easy to miss, not like </a:t>
            </a:r>
            <a:r>
              <a:rPr lang="en-US" sz="2800" dirty="0" smtClean="0">
                <a:latin typeface="+mn-lt"/>
              </a:rPr>
              <a:t>rose </a:t>
            </a:r>
            <a:r>
              <a:rPr lang="en-US" sz="2800" dirty="0" smtClean="0">
                <a:latin typeface="+mn-lt"/>
              </a:rPr>
              <a:t>or </a:t>
            </a:r>
            <a:r>
              <a:rPr lang="en-US" sz="2800" dirty="0" smtClean="0">
                <a:latin typeface="+mn-lt"/>
              </a:rPr>
              <a:t>raspberry thorns</a:t>
            </a:r>
            <a:endParaRPr lang="en-US" sz="2800" dirty="0" smtClean="0">
              <a:latin typeface="+mn-lt"/>
            </a:endParaRPr>
          </a:p>
          <a:p>
            <a:r>
              <a:rPr lang="en-US" sz="2800" dirty="0" smtClean="0">
                <a:latin typeface="+mn-lt"/>
              </a:rPr>
              <a:t>Bark of larger buckthorns has scaly appearance similar to black cherry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200400"/>
            <a:ext cx="4876800" cy="3657600"/>
          </a:xfrm>
          <a:prstGeom prst="rect">
            <a:avLst/>
          </a:prstGeom>
        </p:spPr>
      </p:pic>
      <p:pic>
        <p:nvPicPr>
          <p:cNvPr id="1026"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683" y="0"/>
            <a:ext cx="3989103"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656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4495800" cy="1077218"/>
          </a:xfrm>
          <a:prstGeom prst="rect">
            <a:avLst/>
          </a:prstGeom>
          <a:noFill/>
        </p:spPr>
        <p:txBody>
          <a:bodyPr wrap="square" rtlCol="0">
            <a:spAutoFit/>
          </a:bodyPr>
          <a:lstStyle/>
          <a:p>
            <a:r>
              <a:rPr lang="en-US" sz="3200" dirty="0" smtClean="0"/>
              <a:t>Common buckthorn</a:t>
            </a:r>
          </a:p>
          <a:p>
            <a:r>
              <a:rPr lang="en-US" sz="3200" dirty="0" smtClean="0"/>
              <a:t>(</a:t>
            </a:r>
            <a:r>
              <a:rPr lang="en-US" sz="3200" i="1" dirty="0" err="1" smtClean="0"/>
              <a:t>Rhamnus</a:t>
            </a:r>
            <a:r>
              <a:rPr lang="en-US" sz="3200" i="1" dirty="0" smtClean="0"/>
              <a:t> </a:t>
            </a:r>
            <a:r>
              <a:rPr lang="en-US" sz="3200" i="1" dirty="0" err="1" smtClean="0"/>
              <a:t>cathartica</a:t>
            </a:r>
            <a:r>
              <a:rPr lang="en-US" sz="3200" dirty="0" smtClean="0"/>
              <a:t>)</a:t>
            </a:r>
            <a:endParaRPr lang="en-US" sz="3200" dirty="0"/>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l="8076" r="8892"/>
          <a:stretch/>
        </p:blipFill>
        <p:spPr>
          <a:xfrm>
            <a:off x="4335517" y="2565838"/>
            <a:ext cx="4808483" cy="4343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0000" y="0"/>
            <a:ext cx="4064000" cy="3048000"/>
          </a:xfrm>
          <a:prstGeom prst="rect">
            <a:avLst/>
          </a:prstGeom>
        </p:spPr>
      </p:pic>
      <p:sp>
        <p:nvSpPr>
          <p:cNvPr id="8" name="Content Placeholder 1"/>
          <p:cNvSpPr>
            <a:spLocks noGrp="1"/>
          </p:cNvSpPr>
          <p:nvPr>
            <p:ph idx="1"/>
          </p:nvPr>
        </p:nvSpPr>
        <p:spPr>
          <a:xfrm>
            <a:off x="457200" y="1371600"/>
            <a:ext cx="3733800" cy="5181600"/>
          </a:xfrm>
        </p:spPr>
        <p:txBody>
          <a:bodyPr>
            <a:normAutofit/>
          </a:bodyPr>
          <a:lstStyle/>
          <a:p>
            <a:r>
              <a:rPr lang="en-US" sz="2800" dirty="0" smtClean="0">
                <a:latin typeface="+mn-lt"/>
              </a:rPr>
              <a:t>Opposite to </a:t>
            </a:r>
            <a:r>
              <a:rPr lang="en-US" sz="2800" dirty="0" err="1" smtClean="0">
                <a:latin typeface="+mn-lt"/>
              </a:rPr>
              <a:t>subopposite</a:t>
            </a:r>
            <a:r>
              <a:rPr lang="en-US" sz="2800" dirty="0" smtClean="0">
                <a:latin typeface="+mn-lt"/>
              </a:rPr>
              <a:t>  to alternate leaves</a:t>
            </a:r>
          </a:p>
          <a:p>
            <a:r>
              <a:rPr lang="en-US" sz="2800" dirty="0" smtClean="0">
                <a:latin typeface="+mn-lt"/>
              </a:rPr>
              <a:t>Leaves egg-shaped with pointed tips</a:t>
            </a:r>
          </a:p>
          <a:p>
            <a:r>
              <a:rPr lang="en-US" sz="2800" dirty="0" smtClean="0">
                <a:latin typeface="+mn-lt"/>
              </a:rPr>
              <a:t>Toothed leaf edges</a:t>
            </a:r>
          </a:p>
          <a:p>
            <a:r>
              <a:rPr lang="en-US" sz="2800" dirty="0" smtClean="0">
                <a:latin typeface="+mn-lt"/>
              </a:rPr>
              <a:t>Clusters of little green flowers</a:t>
            </a:r>
          </a:p>
          <a:p>
            <a:r>
              <a:rPr lang="en-US" sz="2800" dirty="0" smtClean="0">
                <a:latin typeface="+mn-lt"/>
              </a:rPr>
              <a:t>Fruits mature to black</a:t>
            </a:r>
            <a:r>
              <a:rPr lang="en-US" sz="2800" dirty="0">
                <a:latin typeface="+mn-lt"/>
              </a:rPr>
              <a:t> </a:t>
            </a:r>
            <a:r>
              <a:rPr lang="en-US" sz="2800" dirty="0" smtClean="0">
                <a:latin typeface="+mn-lt"/>
              </a:rPr>
              <a:t>color</a:t>
            </a:r>
          </a:p>
        </p:txBody>
      </p:sp>
      <p:sp>
        <p:nvSpPr>
          <p:cNvPr id="9" name="TextBox 8"/>
          <p:cNvSpPr txBox="1"/>
          <p:nvPr/>
        </p:nvSpPr>
        <p:spPr>
          <a:xfrm>
            <a:off x="3505200" y="6096000"/>
            <a:ext cx="838200" cy="584775"/>
          </a:xfrm>
          <a:prstGeom prst="rect">
            <a:avLst/>
          </a:prstGeom>
          <a:noFill/>
        </p:spPr>
        <p:txBody>
          <a:bodyPr wrap="square" rtlCol="0">
            <a:spAutoFit/>
          </a:bodyPr>
          <a:lstStyle/>
          <a:p>
            <a:r>
              <a:rPr lang="en-US" sz="3200" b="1" dirty="0" smtClean="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2760626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944562"/>
          </a:xfrm>
        </p:spPr>
        <p:txBody>
          <a:bodyPr/>
          <a:lstStyle/>
          <a:p>
            <a:pPr lvl="0">
              <a:spcBef>
                <a:spcPts val="0"/>
              </a:spcBef>
            </a:pPr>
            <a:r>
              <a:rPr lang="en-US" sz="3200" b="1" dirty="0" smtClean="0">
                <a:solidFill>
                  <a:prstClr val="black"/>
                </a:solidFill>
                <a:latin typeface="Cambria"/>
                <a:ea typeface="+mn-ea"/>
                <a:cs typeface="+mn-cs"/>
              </a:rPr>
              <a:t>Common buckthorn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1143000"/>
            <a:ext cx="4038600" cy="5486400"/>
          </a:xfrm>
        </p:spPr>
        <p:txBody>
          <a:bodyPr>
            <a:normAutofit/>
          </a:bodyPr>
          <a:lstStyle/>
          <a:p>
            <a:r>
              <a:rPr lang="en-US" u="sng" dirty="0" smtClean="0"/>
              <a:t>Manual </a:t>
            </a:r>
            <a:endParaRPr lang="en-US" sz="2400" u="sng" dirty="0" smtClean="0"/>
          </a:p>
          <a:p>
            <a:pPr lvl="1"/>
            <a:r>
              <a:rPr lang="en-US" b="1" dirty="0" smtClean="0"/>
              <a:t>Pull/dig</a:t>
            </a:r>
            <a:r>
              <a:rPr lang="en-US" dirty="0" smtClean="0"/>
              <a:t> small plants when soil is damp</a:t>
            </a:r>
          </a:p>
          <a:p>
            <a:pPr lvl="1"/>
            <a:r>
              <a:rPr lang="en-US" dirty="0" smtClean="0"/>
              <a:t>Only effective with small plants/early in an invasion</a:t>
            </a:r>
          </a:p>
          <a:p>
            <a:pPr lvl="1"/>
            <a:r>
              <a:rPr lang="en-US" dirty="0" smtClean="0"/>
              <a:t>Mowing/cutting stimulates sprouting so would have to be done </a:t>
            </a:r>
            <a:r>
              <a:rPr lang="en-US" i="1" dirty="0" smtClean="0"/>
              <a:t>repeatedly </a:t>
            </a:r>
            <a:r>
              <a:rPr lang="en-US" dirty="0" smtClean="0"/>
              <a:t> or</a:t>
            </a:r>
            <a:r>
              <a:rPr lang="en-US" b="1" dirty="0" smtClean="0"/>
              <a:t> in combination </a:t>
            </a:r>
            <a:r>
              <a:rPr lang="en-US" dirty="0" smtClean="0"/>
              <a:t>with herbicide</a:t>
            </a:r>
          </a:p>
        </p:txBody>
      </p:sp>
      <p:sp>
        <p:nvSpPr>
          <p:cNvPr id="10" name="Content Placeholder 9"/>
          <p:cNvSpPr>
            <a:spLocks noGrp="1"/>
          </p:cNvSpPr>
          <p:nvPr>
            <p:ph sz="half" idx="2"/>
          </p:nvPr>
        </p:nvSpPr>
        <p:spPr>
          <a:xfrm>
            <a:off x="4648200" y="1143000"/>
            <a:ext cx="4191000" cy="5029200"/>
          </a:xfrm>
        </p:spPr>
        <p:txBody>
          <a:bodyPr>
            <a:normAutofit/>
          </a:bodyPr>
          <a:lstStyle/>
          <a:p>
            <a:r>
              <a:rPr lang="en-US" u="sng" dirty="0" smtClean="0"/>
              <a:t>Herbicide </a:t>
            </a:r>
            <a:endParaRPr lang="en-US" sz="2400" u="sng" dirty="0" smtClean="0"/>
          </a:p>
          <a:p>
            <a:pPr lvl="1"/>
            <a:r>
              <a:rPr lang="en-US" b="1" dirty="0" smtClean="0"/>
              <a:t>Basal-bark</a:t>
            </a:r>
            <a:r>
              <a:rPr lang="en-US" dirty="0" smtClean="0"/>
              <a:t> </a:t>
            </a:r>
            <a:r>
              <a:rPr lang="en-US" dirty="0"/>
              <a:t>treatment with </a:t>
            </a:r>
            <a:r>
              <a:rPr lang="en-US" dirty="0" smtClean="0"/>
              <a:t>20% </a:t>
            </a:r>
            <a:r>
              <a:rPr lang="en-US" dirty="0" err="1" smtClean="0"/>
              <a:t>triclopyr</a:t>
            </a:r>
            <a:r>
              <a:rPr lang="en-US" dirty="0" smtClean="0"/>
              <a:t> </a:t>
            </a:r>
            <a:r>
              <a:rPr lang="en-US" dirty="0"/>
              <a:t>ester formulation, with penetrating oil; </a:t>
            </a:r>
            <a:r>
              <a:rPr lang="en-US" dirty="0" smtClean="0"/>
              <a:t>year-round but must have access to dry, bottom 18”</a:t>
            </a:r>
            <a:endParaRPr lang="en-US" dirty="0"/>
          </a:p>
          <a:p>
            <a:pPr lvl="1"/>
            <a:r>
              <a:rPr lang="en-US" b="1" dirty="0" smtClean="0"/>
              <a:t>Cut-stem </a:t>
            </a:r>
            <a:r>
              <a:rPr lang="en-US" dirty="0" smtClean="0"/>
              <a:t>treatment </a:t>
            </a:r>
            <a:r>
              <a:rPr lang="en-US" dirty="0"/>
              <a:t>with 20% </a:t>
            </a:r>
            <a:r>
              <a:rPr lang="en-US" dirty="0" err="1" smtClean="0"/>
              <a:t>triclopyr</a:t>
            </a:r>
            <a:r>
              <a:rPr lang="en-US" dirty="0" smtClean="0"/>
              <a:t> ester; </a:t>
            </a:r>
            <a:r>
              <a:rPr lang="en-US" dirty="0" smtClean="0"/>
              <a:t>growing season after spring </a:t>
            </a:r>
            <a:r>
              <a:rPr lang="en-US" dirty="0" smtClean="0"/>
              <a:t>sap flow</a:t>
            </a:r>
          </a:p>
          <a:p>
            <a:endParaRPr lang="en-US" dirty="0"/>
          </a:p>
          <a:p>
            <a:pPr lvl="1"/>
            <a:endParaRPr lang="en-US" dirty="0" smtClean="0"/>
          </a:p>
        </p:txBody>
      </p:sp>
    </p:spTree>
    <p:extLst>
      <p:ext uri="{BB962C8B-B14F-4D97-AF65-F5344CB8AC3E}">
        <p14:creationId xmlns:p14="http://schemas.microsoft.com/office/powerpoint/2010/main" val="418943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276745"/>
            <a:ext cx="4191000" cy="1077218"/>
          </a:xfrm>
          <a:prstGeom prst="rect">
            <a:avLst/>
          </a:prstGeom>
          <a:noFill/>
        </p:spPr>
        <p:txBody>
          <a:bodyPr wrap="square" rtlCol="0">
            <a:spAutoFit/>
          </a:bodyPr>
          <a:lstStyle/>
          <a:p>
            <a:r>
              <a:rPr lang="en-US" sz="3200" dirty="0" smtClean="0"/>
              <a:t>Glossy false buckthorn </a:t>
            </a:r>
            <a:br>
              <a:rPr lang="en-US" sz="3200" dirty="0" smtClean="0"/>
            </a:br>
            <a:r>
              <a:rPr lang="en-US" sz="3200" dirty="0" smtClean="0"/>
              <a:t>(</a:t>
            </a:r>
            <a:r>
              <a:rPr lang="en-US" sz="3200" i="1" dirty="0" err="1" smtClean="0"/>
              <a:t>Frangula</a:t>
            </a:r>
            <a:r>
              <a:rPr lang="en-US" sz="3200" i="1" dirty="0" smtClean="0"/>
              <a:t> </a:t>
            </a:r>
            <a:r>
              <a:rPr lang="en-US" sz="3200" i="1" dirty="0" err="1" smtClean="0"/>
              <a:t>alnus</a:t>
            </a:r>
            <a:r>
              <a:rPr lang="en-US" sz="3200" dirty="0"/>
              <a:t>)</a:t>
            </a:r>
          </a:p>
        </p:txBody>
      </p:sp>
      <p:sp>
        <p:nvSpPr>
          <p:cNvPr id="8" name="Content Placeholder 1"/>
          <p:cNvSpPr txBox="1">
            <a:spLocks/>
          </p:cNvSpPr>
          <p:nvPr/>
        </p:nvSpPr>
        <p:spPr>
          <a:xfrm>
            <a:off x="228600" y="1447800"/>
            <a:ext cx="3962400" cy="5181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latin typeface="+mn-lt"/>
              </a:rPr>
              <a:t>Shrub or small tree </a:t>
            </a:r>
            <a:r>
              <a:rPr lang="en-US" sz="2800" dirty="0">
                <a:latin typeface="+mn-lt"/>
              </a:rPr>
              <a:t/>
            </a:r>
            <a:br>
              <a:rPr lang="en-US" sz="2800" dirty="0">
                <a:latin typeface="+mn-lt"/>
              </a:rPr>
            </a:br>
            <a:r>
              <a:rPr lang="en-US" sz="2800" dirty="0" smtClean="0">
                <a:latin typeface="+mn-lt"/>
              </a:rPr>
              <a:t>(to 20’)</a:t>
            </a:r>
          </a:p>
          <a:p>
            <a:r>
              <a:rPr lang="en-US" sz="2800" dirty="0" smtClean="0">
                <a:latin typeface="+mn-lt"/>
              </a:rPr>
              <a:t>Can grow in uplands or wetlands, in shade or sun</a:t>
            </a:r>
          </a:p>
          <a:p>
            <a:r>
              <a:rPr lang="en-US" sz="2800" dirty="0" smtClean="0">
                <a:latin typeface="+mn-lt"/>
              </a:rPr>
              <a:t>Twigs/bark with small, white, horizontal marks</a:t>
            </a:r>
          </a:p>
          <a:p>
            <a:r>
              <a:rPr lang="en-US" sz="2800" dirty="0">
                <a:latin typeface="+mn-lt"/>
              </a:rPr>
              <a:t>Alternate </a:t>
            </a:r>
            <a:r>
              <a:rPr lang="en-US" sz="2800" dirty="0" smtClean="0">
                <a:latin typeface="+mn-lt"/>
              </a:rPr>
              <a:t>leaves</a:t>
            </a:r>
          </a:p>
          <a:p>
            <a:r>
              <a:rPr lang="en-US" sz="2800" dirty="0" smtClean="0">
                <a:latin typeface="+mn-lt"/>
              </a:rPr>
              <a:t>Smooth leaf edges</a:t>
            </a:r>
          </a:p>
          <a:p>
            <a:r>
              <a:rPr lang="en-US" sz="2800" dirty="0" smtClean="0">
                <a:latin typeface="+mn-lt"/>
              </a:rPr>
              <a:t>Leaf veins mostly parallel to each other</a:t>
            </a:r>
            <a:endParaRPr lang="en-US" sz="2800" dirty="0">
              <a:latin typeface="+mn-lt"/>
            </a:endParaRPr>
          </a:p>
          <a:p>
            <a:endParaRPr lang="en-US" sz="2800" dirty="0" smtClean="0">
              <a:latin typeface="+mn-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218" t="15286" r="10465"/>
          <a:stretch/>
        </p:blipFill>
        <p:spPr>
          <a:xfrm>
            <a:off x="4339369" y="1066800"/>
            <a:ext cx="4802003" cy="4671046"/>
          </a:xfrm>
          <a:prstGeom prst="rect">
            <a:avLst/>
          </a:prstGeom>
        </p:spPr>
      </p:pic>
    </p:spTree>
    <p:extLst>
      <p:ext uri="{BB962C8B-B14F-4D97-AF65-F5344CB8AC3E}">
        <p14:creationId xmlns:p14="http://schemas.microsoft.com/office/powerpoint/2010/main" val="3949751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ChangeArrowheads="1"/>
          </p:cNvSpPr>
          <p:nvPr/>
        </p:nvSpPr>
        <p:spPr bwMode="auto">
          <a:xfrm>
            <a:off x="212724" y="977205"/>
            <a:ext cx="8737599" cy="1384995"/>
          </a:xfrm>
          <a:prstGeom prst="rect">
            <a:avLst/>
          </a:prstGeom>
          <a:noFill/>
          <a:ln>
            <a:noFill/>
          </a:ln>
          <a:effectLst/>
          <a:extLst/>
        </p:spPr>
        <p:txBody>
          <a:bodyPr wrap="square">
            <a:spAutoFit/>
          </a:bodyPr>
          <a:lstStyle/>
          <a:p>
            <a:r>
              <a:rPr lang="en-US" altLang="en-US" sz="2800" b="0" dirty="0"/>
              <a:t>An alien or non-native species whose introduction does or is likely to cause economic or environmental harm or harm to human health</a:t>
            </a:r>
            <a:r>
              <a:rPr lang="en-US" altLang="en-US" sz="2800" b="0" dirty="0" smtClean="0"/>
              <a:t>.  </a:t>
            </a:r>
            <a:r>
              <a:rPr lang="en-US" altLang="en-US" sz="2800" dirty="0" smtClean="0"/>
              <a:t>(ME Dept. of Ag, 2011)</a:t>
            </a:r>
            <a:endParaRPr lang="en-US" altLang="en-US" sz="2800" b="0" dirty="0"/>
          </a:p>
        </p:txBody>
      </p:sp>
      <p:sp>
        <p:nvSpPr>
          <p:cNvPr id="6151" name="Text Box 7"/>
          <p:cNvSpPr txBox="1">
            <a:spLocks noChangeArrowheads="1"/>
          </p:cNvSpPr>
          <p:nvPr/>
        </p:nvSpPr>
        <p:spPr bwMode="auto">
          <a:xfrm>
            <a:off x="228600" y="228600"/>
            <a:ext cx="5568127" cy="646331"/>
          </a:xfrm>
          <a:prstGeom prst="rect">
            <a:avLst/>
          </a:prstGeom>
          <a:noFill/>
          <a:ln>
            <a:noFill/>
          </a:ln>
          <a:effectLst/>
        </p:spPr>
        <p:txBody>
          <a:bodyPr wrap="none">
            <a:spAutoFit/>
          </a:bodyPr>
          <a:lstStyle/>
          <a:p>
            <a:r>
              <a:rPr lang="en-US" altLang="en-US" sz="3600" b="1" dirty="0"/>
              <a:t>What is an invasive species?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 y="2605070"/>
            <a:ext cx="4596384" cy="34564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282" y="2605070"/>
            <a:ext cx="4608576" cy="3456432"/>
          </a:xfrm>
          <a:prstGeom prst="rect">
            <a:avLst/>
          </a:prstGeom>
        </p:spPr>
      </p:pic>
      <p:sp>
        <p:nvSpPr>
          <p:cNvPr id="9" name="Rectangle 6"/>
          <p:cNvSpPr>
            <a:spLocks noChangeArrowheads="1"/>
          </p:cNvSpPr>
          <p:nvPr/>
        </p:nvSpPr>
        <p:spPr bwMode="auto">
          <a:xfrm>
            <a:off x="2628" y="6061502"/>
            <a:ext cx="9141372" cy="415498"/>
          </a:xfrm>
          <a:prstGeom prst="rect">
            <a:avLst/>
          </a:prstGeom>
          <a:noFill/>
          <a:ln>
            <a:noFill/>
          </a:ln>
          <a:effectLst/>
          <a:extLst/>
        </p:spPr>
        <p:txBody>
          <a:bodyPr wrap="square">
            <a:spAutoFit/>
          </a:bodyPr>
          <a:lstStyle/>
          <a:p>
            <a:pPr algn="ctr"/>
            <a:r>
              <a:rPr lang="en-US" altLang="en-US" sz="2100" b="0" dirty="0" smtClean="0"/>
              <a:t>Japanese knotweed (aka bamboo) and burning bush (aka winged euonymus)</a:t>
            </a:r>
            <a:endParaRPr lang="en-US" altLang="en-US" sz="2100" b="0" dirty="0"/>
          </a:p>
        </p:txBody>
      </p:sp>
    </p:spTree>
    <p:extLst>
      <p:ext uri="{BB962C8B-B14F-4D97-AF65-F5344CB8AC3E}">
        <p14:creationId xmlns:p14="http://schemas.microsoft.com/office/powerpoint/2010/main" val="1326763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IMG_0946"/>
          <p:cNvPicPr>
            <a:picLocks noGrp="1" noChangeAspect="1" noChangeArrowheads="1"/>
          </p:cNvPicPr>
          <p:nvPr>
            <p:ph idx="1"/>
          </p:nvPr>
        </p:nvPicPr>
        <p:blipFill>
          <a:blip r:embed="rId3" cstate="email">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a:ext>
            </a:extLst>
          </a:blip>
          <a:srcRect/>
          <a:stretch>
            <a:fillRect/>
          </a:stretch>
        </p:blipFill>
        <p:spPr>
          <a:xfrm>
            <a:off x="4064000" y="1371600"/>
            <a:ext cx="50800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28600" y="276745"/>
            <a:ext cx="4191000" cy="1077218"/>
          </a:xfrm>
          <a:prstGeom prst="rect">
            <a:avLst/>
          </a:prstGeom>
          <a:noFill/>
        </p:spPr>
        <p:txBody>
          <a:bodyPr wrap="square" rtlCol="0">
            <a:spAutoFit/>
          </a:bodyPr>
          <a:lstStyle/>
          <a:p>
            <a:r>
              <a:rPr lang="en-US" sz="3200" dirty="0" smtClean="0"/>
              <a:t>Glossy false buckthorn </a:t>
            </a:r>
            <a:br>
              <a:rPr lang="en-US" sz="3200" dirty="0" smtClean="0"/>
            </a:br>
            <a:r>
              <a:rPr lang="en-US" sz="3200" dirty="0" smtClean="0"/>
              <a:t>(</a:t>
            </a:r>
            <a:r>
              <a:rPr lang="en-US" sz="3200" i="1" dirty="0" err="1" smtClean="0"/>
              <a:t>Frangula</a:t>
            </a:r>
            <a:r>
              <a:rPr lang="en-US" sz="3200" i="1" dirty="0" smtClean="0"/>
              <a:t> </a:t>
            </a:r>
            <a:r>
              <a:rPr lang="en-US" sz="3200" i="1" dirty="0" err="1" smtClean="0"/>
              <a:t>alnus</a:t>
            </a:r>
            <a:r>
              <a:rPr lang="en-US" sz="3200" dirty="0"/>
              <a:t>)</a:t>
            </a:r>
          </a:p>
        </p:txBody>
      </p:sp>
      <p:sp>
        <p:nvSpPr>
          <p:cNvPr id="8" name="Content Placeholder 1"/>
          <p:cNvSpPr txBox="1">
            <a:spLocks/>
          </p:cNvSpPr>
          <p:nvPr/>
        </p:nvSpPr>
        <p:spPr>
          <a:xfrm>
            <a:off x="228600" y="1524000"/>
            <a:ext cx="3962400" cy="4572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latin typeface="+mn-lt"/>
              </a:rPr>
              <a:t>Leaves egg-shaped with pointed tips, widest above the middle</a:t>
            </a:r>
          </a:p>
          <a:p>
            <a:r>
              <a:rPr lang="en-US" sz="2800" dirty="0" smtClean="0">
                <a:latin typeface="+mn-lt"/>
              </a:rPr>
              <a:t>Leaves can be glossy or not</a:t>
            </a:r>
          </a:p>
          <a:p>
            <a:r>
              <a:rPr lang="en-US" sz="2800" dirty="0" smtClean="0">
                <a:latin typeface="+mn-lt"/>
              </a:rPr>
              <a:t>Inconspicuous white flowers</a:t>
            </a:r>
          </a:p>
          <a:p>
            <a:r>
              <a:rPr lang="en-US" sz="2800" dirty="0" smtClean="0">
                <a:latin typeface="+mn-lt"/>
              </a:rPr>
              <a:t>Fruits are first green, then red, mature to purple-black</a:t>
            </a:r>
          </a:p>
        </p:txBody>
      </p:sp>
      <p:sp>
        <p:nvSpPr>
          <p:cNvPr id="7" name="TextBox 6"/>
          <p:cNvSpPr txBox="1"/>
          <p:nvPr/>
        </p:nvSpPr>
        <p:spPr>
          <a:xfrm>
            <a:off x="3505200" y="6096000"/>
            <a:ext cx="838200" cy="584775"/>
          </a:xfrm>
          <a:prstGeom prst="rect">
            <a:avLst/>
          </a:prstGeom>
          <a:noFill/>
        </p:spPr>
        <p:txBody>
          <a:bodyPr wrap="square" rtlCol="0">
            <a:spAutoFit/>
          </a:bodyPr>
          <a:lstStyle/>
          <a:p>
            <a:r>
              <a:rPr lang="en-US" sz="3200" b="1" dirty="0" smtClean="0">
                <a:solidFill>
                  <a:srgbClr val="C00000"/>
                </a:solidFill>
              </a:rPr>
              <a:t>??</a:t>
            </a:r>
            <a:endParaRPr lang="en-US" sz="3200" b="1" dirty="0">
              <a:solidFill>
                <a:srgbClr val="C00000"/>
              </a:solidFill>
            </a:endParaRPr>
          </a:p>
        </p:txBody>
      </p:sp>
    </p:spTree>
    <p:extLst>
      <p:ext uri="{BB962C8B-B14F-4D97-AF65-F5344CB8AC3E}">
        <p14:creationId xmlns:p14="http://schemas.microsoft.com/office/powerpoint/2010/main" val="4086792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944562"/>
          </a:xfrm>
        </p:spPr>
        <p:txBody>
          <a:bodyPr/>
          <a:lstStyle/>
          <a:p>
            <a:pPr lvl="0">
              <a:spcBef>
                <a:spcPts val="0"/>
              </a:spcBef>
            </a:pPr>
            <a:r>
              <a:rPr lang="en-US" sz="3200" b="1" dirty="0" smtClean="0">
                <a:solidFill>
                  <a:prstClr val="black"/>
                </a:solidFill>
                <a:latin typeface="Cambria"/>
                <a:ea typeface="+mn-ea"/>
                <a:cs typeface="+mn-cs"/>
              </a:rPr>
              <a:t>Glossy buckthorn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1143000"/>
            <a:ext cx="4038600" cy="5486400"/>
          </a:xfrm>
        </p:spPr>
        <p:txBody>
          <a:bodyPr>
            <a:normAutofit lnSpcReduction="10000"/>
          </a:bodyPr>
          <a:lstStyle/>
          <a:p>
            <a:r>
              <a:rPr lang="en-US" u="sng" dirty="0" smtClean="0"/>
              <a:t>Manual </a:t>
            </a:r>
            <a:endParaRPr lang="en-US" sz="2400" u="sng" dirty="0" smtClean="0"/>
          </a:p>
          <a:p>
            <a:pPr lvl="1"/>
            <a:r>
              <a:rPr lang="en-US" b="1" dirty="0" smtClean="0"/>
              <a:t>Pull/dig</a:t>
            </a:r>
            <a:r>
              <a:rPr lang="en-US" dirty="0" smtClean="0"/>
              <a:t> small plants when soil is damp</a:t>
            </a:r>
          </a:p>
          <a:p>
            <a:pPr lvl="1"/>
            <a:r>
              <a:rPr lang="en-US" dirty="0" smtClean="0"/>
              <a:t>Only effective with small plants/early in an invasion/in looser soils</a:t>
            </a:r>
          </a:p>
          <a:p>
            <a:pPr lvl="1"/>
            <a:r>
              <a:rPr lang="en-US" dirty="0" smtClean="0"/>
              <a:t>Mowing/cutting stimulates sprouting so would have to be done </a:t>
            </a:r>
            <a:r>
              <a:rPr lang="en-US" i="1" dirty="0" smtClean="0"/>
              <a:t>repeatedly </a:t>
            </a:r>
            <a:r>
              <a:rPr lang="en-US" dirty="0" smtClean="0"/>
              <a:t> or in combination with herbicide</a:t>
            </a:r>
          </a:p>
          <a:p>
            <a:pPr lvl="1"/>
            <a:r>
              <a:rPr lang="en-US" b="1" dirty="0" smtClean="0"/>
              <a:t>Girdle</a:t>
            </a:r>
            <a:r>
              <a:rPr lang="en-US" dirty="0" smtClean="0"/>
              <a:t> with ~2” tall cut completely around stem (remove bark)</a:t>
            </a:r>
            <a:endParaRPr lang="en-US" dirty="0"/>
          </a:p>
        </p:txBody>
      </p:sp>
      <p:sp>
        <p:nvSpPr>
          <p:cNvPr id="10" name="Content Placeholder 9"/>
          <p:cNvSpPr>
            <a:spLocks noGrp="1"/>
          </p:cNvSpPr>
          <p:nvPr>
            <p:ph sz="half" idx="2"/>
          </p:nvPr>
        </p:nvSpPr>
        <p:spPr>
          <a:xfrm>
            <a:off x="4648200" y="1143000"/>
            <a:ext cx="4191000" cy="5029200"/>
          </a:xfrm>
        </p:spPr>
        <p:txBody>
          <a:bodyPr>
            <a:normAutofit lnSpcReduction="10000"/>
          </a:bodyPr>
          <a:lstStyle/>
          <a:p>
            <a:r>
              <a:rPr lang="en-US" u="sng" dirty="0" smtClean="0"/>
              <a:t>Herbicide </a:t>
            </a:r>
            <a:endParaRPr lang="en-US" sz="2400" u="sng" dirty="0" smtClean="0"/>
          </a:p>
          <a:p>
            <a:pPr lvl="1"/>
            <a:r>
              <a:rPr lang="en-US" dirty="0" smtClean="0"/>
              <a:t>For stems &lt;4-6” in diameter, </a:t>
            </a:r>
            <a:r>
              <a:rPr lang="en-US" b="1" dirty="0" smtClean="0"/>
              <a:t>basal-bark</a:t>
            </a:r>
            <a:r>
              <a:rPr lang="en-US" dirty="0" smtClean="0"/>
              <a:t> </a:t>
            </a:r>
            <a:r>
              <a:rPr lang="en-US" dirty="0"/>
              <a:t>treatment with </a:t>
            </a:r>
            <a:r>
              <a:rPr lang="en-US" dirty="0" smtClean="0"/>
              <a:t>20% </a:t>
            </a:r>
            <a:r>
              <a:rPr lang="en-US" dirty="0" err="1" smtClean="0"/>
              <a:t>triclopyr</a:t>
            </a:r>
            <a:r>
              <a:rPr lang="en-US" dirty="0" smtClean="0"/>
              <a:t> </a:t>
            </a:r>
            <a:r>
              <a:rPr lang="en-US" dirty="0"/>
              <a:t>ester formulation, with penetrating oil; </a:t>
            </a:r>
            <a:r>
              <a:rPr lang="en-US" dirty="0" smtClean="0"/>
              <a:t>year-round but must have access to dry, bottom 18”</a:t>
            </a:r>
            <a:endParaRPr lang="en-US" dirty="0"/>
          </a:p>
          <a:p>
            <a:pPr lvl="1"/>
            <a:r>
              <a:rPr lang="en-US" b="1" dirty="0" smtClean="0"/>
              <a:t>Cut-stem </a:t>
            </a:r>
            <a:r>
              <a:rPr lang="en-US" dirty="0" smtClean="0"/>
              <a:t>treatment </a:t>
            </a:r>
            <a:r>
              <a:rPr lang="en-US" dirty="0"/>
              <a:t>with 20% </a:t>
            </a:r>
            <a:r>
              <a:rPr lang="en-US" dirty="0" err="1" smtClean="0"/>
              <a:t>triclopyr</a:t>
            </a:r>
            <a:r>
              <a:rPr lang="en-US" dirty="0" smtClean="0"/>
              <a:t> ester; </a:t>
            </a:r>
            <a:r>
              <a:rPr lang="en-US" dirty="0" smtClean="0"/>
              <a:t>growing season after spring </a:t>
            </a:r>
            <a:r>
              <a:rPr lang="en-US" dirty="0" smtClean="0"/>
              <a:t>sap flow</a:t>
            </a:r>
          </a:p>
          <a:p>
            <a:endParaRPr lang="en-US" dirty="0"/>
          </a:p>
          <a:p>
            <a:pPr lvl="1"/>
            <a:endParaRPr lang="en-US" dirty="0" smtClean="0"/>
          </a:p>
        </p:txBody>
      </p:sp>
    </p:spTree>
    <p:extLst>
      <p:ext uri="{BB962C8B-B14F-4D97-AF65-F5344CB8AC3E}">
        <p14:creationId xmlns:p14="http://schemas.microsoft.com/office/powerpoint/2010/main" val="1060075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5943" y="152400"/>
            <a:ext cx="7543800" cy="1077218"/>
          </a:xfrm>
          <a:prstGeom prst="rect">
            <a:avLst/>
          </a:prstGeom>
          <a:noFill/>
        </p:spPr>
        <p:txBody>
          <a:bodyPr wrap="square" rtlCol="0">
            <a:spAutoFit/>
          </a:bodyPr>
          <a:lstStyle/>
          <a:p>
            <a:pPr algn="l"/>
            <a:r>
              <a:rPr lang="en-US" sz="3200" dirty="0" smtClean="0"/>
              <a:t>Honeysuckle shrubs</a:t>
            </a:r>
          </a:p>
          <a:p>
            <a:pPr algn="l"/>
            <a:r>
              <a:rPr lang="en-US" sz="3200" i="1" dirty="0" err="1" smtClean="0"/>
              <a:t>Lonicera</a:t>
            </a:r>
            <a:r>
              <a:rPr lang="en-US" sz="3200" i="1" dirty="0" smtClean="0"/>
              <a:t> </a:t>
            </a:r>
            <a:r>
              <a:rPr lang="en-US" sz="3200" i="1" dirty="0" err="1" smtClean="0"/>
              <a:t>morrowii</a:t>
            </a:r>
            <a:r>
              <a:rPr lang="en-US" sz="3200" i="1" dirty="0" smtClean="0"/>
              <a:t>, L. </a:t>
            </a:r>
            <a:r>
              <a:rPr lang="en-US" sz="3200" i="1" dirty="0" err="1" smtClean="0"/>
              <a:t>tatarica</a:t>
            </a:r>
            <a:endParaRPr lang="en-US" sz="3200" i="1" dirty="0"/>
          </a:p>
        </p:txBody>
      </p:sp>
      <p:pic>
        <p:nvPicPr>
          <p:cNvPr id="1026" name="Picture 2" descr="http://www.vtinvasives.org/sites/default/files/Honeysuckle.JPG"/>
          <p:cNvPicPr>
            <a:picLocks noChangeAspect="1" noChangeArrowheads="1"/>
          </p:cNvPicPr>
          <p:nvPr/>
        </p:nvPicPr>
        <p:blipFill rotWithShape="1">
          <a:blip r:embed="rId3">
            <a:extLst>
              <a:ext uri="{28A0092B-C50C-407E-A947-70E740481C1C}">
                <a14:useLocalDpi xmlns:a14="http://schemas.microsoft.com/office/drawing/2010/main" val="0"/>
              </a:ext>
            </a:extLst>
          </a:blip>
          <a:srcRect l="3126" t="58442" r="64249" b="2598"/>
          <a:stretch/>
        </p:blipFill>
        <p:spPr bwMode="auto">
          <a:xfrm>
            <a:off x="6096000" y="34159"/>
            <a:ext cx="2209800" cy="33742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549" y="3408401"/>
            <a:ext cx="4585452" cy="3439089"/>
          </a:xfrm>
          <a:prstGeom prst="rect">
            <a:avLst/>
          </a:prstGeom>
        </p:spPr>
      </p:pic>
      <p:sp>
        <p:nvSpPr>
          <p:cNvPr id="10" name="Content Placeholder 1"/>
          <p:cNvSpPr txBox="1">
            <a:spLocks/>
          </p:cNvSpPr>
          <p:nvPr/>
        </p:nvSpPr>
        <p:spPr>
          <a:xfrm>
            <a:off x="228600" y="1371600"/>
            <a:ext cx="3962400" cy="53234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latin typeface="+mn-lt"/>
              </a:rPr>
              <a:t>Arching shrubs of open to shaded areas</a:t>
            </a:r>
          </a:p>
          <a:p>
            <a:r>
              <a:rPr lang="en-US" sz="2800" dirty="0" smtClean="0">
                <a:latin typeface="+mn-lt"/>
              </a:rPr>
              <a:t>Older shrubs can reach 10’ tall and 10’ wide</a:t>
            </a:r>
          </a:p>
          <a:p>
            <a:r>
              <a:rPr lang="en-US" sz="2800" dirty="0" smtClean="0">
                <a:latin typeface="+mn-lt"/>
              </a:rPr>
              <a:t>Bark on larger trucks peels in strips</a:t>
            </a:r>
          </a:p>
          <a:p>
            <a:r>
              <a:rPr lang="en-US" sz="2800" dirty="0" smtClean="0">
                <a:latin typeface="+mn-lt"/>
              </a:rPr>
              <a:t>Hollow stem pith distinguishes invasive spp.  from our one native species</a:t>
            </a:r>
            <a:endParaRPr lang="en-US" sz="2800" dirty="0">
              <a:latin typeface="+mn-lt"/>
            </a:endParaRPr>
          </a:p>
        </p:txBody>
      </p:sp>
    </p:spTree>
    <p:extLst>
      <p:ext uri="{BB962C8B-B14F-4D97-AF65-F5344CB8AC3E}">
        <p14:creationId xmlns:p14="http://schemas.microsoft.com/office/powerpoint/2010/main" val="4216216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6" descr="LoniceramorrowiNY"/>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481348" y="0"/>
            <a:ext cx="46863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3" descr="IMG_0924"/>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4572000" y="3429000"/>
            <a:ext cx="4572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195943" y="152400"/>
            <a:ext cx="4071257" cy="1569660"/>
          </a:xfrm>
          <a:prstGeom prst="rect">
            <a:avLst/>
          </a:prstGeom>
          <a:noFill/>
        </p:spPr>
        <p:txBody>
          <a:bodyPr wrap="square" rtlCol="0">
            <a:spAutoFit/>
          </a:bodyPr>
          <a:lstStyle/>
          <a:p>
            <a:pPr algn="l"/>
            <a:r>
              <a:rPr lang="en-US" sz="3200" dirty="0" smtClean="0"/>
              <a:t>Honeysuckle shrubs</a:t>
            </a:r>
          </a:p>
          <a:p>
            <a:pPr algn="l"/>
            <a:r>
              <a:rPr lang="en-US" sz="3200" i="1" dirty="0" err="1" smtClean="0"/>
              <a:t>Lonicera</a:t>
            </a:r>
            <a:r>
              <a:rPr lang="en-US" sz="3200" i="1" dirty="0" smtClean="0"/>
              <a:t> </a:t>
            </a:r>
            <a:r>
              <a:rPr lang="en-US" sz="3200" i="1" dirty="0" err="1" smtClean="0"/>
              <a:t>morrowii</a:t>
            </a:r>
            <a:r>
              <a:rPr lang="en-US" sz="3200" i="1" dirty="0" smtClean="0"/>
              <a:t>, </a:t>
            </a:r>
            <a:br>
              <a:rPr lang="en-US" sz="3200" i="1" dirty="0" smtClean="0"/>
            </a:br>
            <a:r>
              <a:rPr lang="en-US" sz="3200" i="1" dirty="0" smtClean="0"/>
              <a:t>L. </a:t>
            </a:r>
            <a:r>
              <a:rPr lang="en-US" sz="3200" i="1" dirty="0" err="1" smtClean="0"/>
              <a:t>tatarica</a:t>
            </a:r>
            <a:endParaRPr lang="en-US" sz="3200" i="1" dirty="0"/>
          </a:p>
        </p:txBody>
      </p:sp>
      <p:sp>
        <p:nvSpPr>
          <p:cNvPr id="9" name="Content Placeholder 1"/>
          <p:cNvSpPr txBox="1">
            <a:spLocks/>
          </p:cNvSpPr>
          <p:nvPr/>
        </p:nvSpPr>
        <p:spPr>
          <a:xfrm>
            <a:off x="228600" y="1828800"/>
            <a:ext cx="3962400" cy="47138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latin typeface="+mn-lt"/>
              </a:rPr>
              <a:t>Leaves longer than wide, smooth edges</a:t>
            </a:r>
          </a:p>
          <a:p>
            <a:r>
              <a:rPr lang="en-US" sz="2800" dirty="0" smtClean="0">
                <a:latin typeface="+mn-lt"/>
              </a:rPr>
              <a:t>Leaves usually hairy, at least on underside</a:t>
            </a:r>
          </a:p>
          <a:p>
            <a:r>
              <a:rPr lang="en-US" sz="2800" dirty="0" smtClean="0">
                <a:latin typeface="+mn-lt"/>
              </a:rPr>
              <a:t>Flowers in pairs usually yellow, occasional shrubs with pink flowers</a:t>
            </a:r>
          </a:p>
          <a:p>
            <a:r>
              <a:rPr lang="en-US" sz="2800" dirty="0" smtClean="0">
                <a:latin typeface="+mn-lt"/>
              </a:rPr>
              <a:t>Fruit mature to juicy red berries</a:t>
            </a:r>
          </a:p>
          <a:p>
            <a:endParaRPr lang="en-US" sz="2800" dirty="0">
              <a:latin typeface="+mn-lt"/>
            </a:endParaRPr>
          </a:p>
        </p:txBody>
      </p:sp>
    </p:spTree>
    <p:extLst>
      <p:ext uri="{BB962C8B-B14F-4D97-AF65-F5344CB8AC3E}">
        <p14:creationId xmlns:p14="http://schemas.microsoft.com/office/powerpoint/2010/main" val="1367817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944562"/>
          </a:xfrm>
        </p:spPr>
        <p:txBody>
          <a:bodyPr/>
          <a:lstStyle/>
          <a:p>
            <a:pPr lvl="0">
              <a:spcBef>
                <a:spcPts val="0"/>
              </a:spcBef>
            </a:pPr>
            <a:r>
              <a:rPr lang="en-US" sz="3200" b="1" dirty="0" smtClean="0">
                <a:solidFill>
                  <a:prstClr val="black"/>
                </a:solidFill>
                <a:latin typeface="Cambria"/>
                <a:ea typeface="+mn-ea"/>
                <a:cs typeface="+mn-cs"/>
              </a:rPr>
              <a:t>Shrubby honeysuckle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1143000"/>
            <a:ext cx="4038600" cy="5486400"/>
          </a:xfrm>
        </p:spPr>
        <p:txBody>
          <a:bodyPr>
            <a:normAutofit fontScale="92500"/>
          </a:bodyPr>
          <a:lstStyle/>
          <a:p>
            <a:r>
              <a:rPr lang="en-US" u="sng" dirty="0" smtClean="0"/>
              <a:t>Manual </a:t>
            </a:r>
            <a:endParaRPr lang="en-US" sz="2400" u="sng" dirty="0" smtClean="0"/>
          </a:p>
          <a:p>
            <a:pPr lvl="1"/>
            <a:r>
              <a:rPr lang="en-US" b="1" dirty="0" smtClean="0"/>
              <a:t>Pull/dig</a:t>
            </a:r>
            <a:r>
              <a:rPr lang="en-US" dirty="0" smtClean="0"/>
              <a:t> small plants when soil is damp</a:t>
            </a:r>
          </a:p>
          <a:p>
            <a:pPr lvl="1"/>
            <a:r>
              <a:rPr lang="en-US" dirty="0" smtClean="0"/>
              <a:t>Only effective with small plants/early in an invasion/in looser soils</a:t>
            </a:r>
          </a:p>
          <a:p>
            <a:pPr lvl="1"/>
            <a:r>
              <a:rPr lang="en-US" dirty="0" smtClean="0"/>
              <a:t>Mowing/cutting stimulates sprouting so would have to be done </a:t>
            </a:r>
            <a:r>
              <a:rPr lang="en-US" i="1" dirty="0" smtClean="0"/>
              <a:t>repeatedly </a:t>
            </a:r>
            <a:r>
              <a:rPr lang="en-US" dirty="0" smtClean="0"/>
              <a:t> or in combination with herbicide</a:t>
            </a:r>
          </a:p>
        </p:txBody>
      </p:sp>
      <p:sp>
        <p:nvSpPr>
          <p:cNvPr id="10" name="Content Placeholder 9"/>
          <p:cNvSpPr>
            <a:spLocks noGrp="1"/>
          </p:cNvSpPr>
          <p:nvPr>
            <p:ph sz="half" idx="2"/>
          </p:nvPr>
        </p:nvSpPr>
        <p:spPr>
          <a:xfrm>
            <a:off x="4648200" y="1143000"/>
            <a:ext cx="4191000" cy="5562600"/>
          </a:xfrm>
        </p:spPr>
        <p:txBody>
          <a:bodyPr>
            <a:normAutofit fontScale="92500"/>
          </a:bodyPr>
          <a:lstStyle/>
          <a:p>
            <a:r>
              <a:rPr lang="en-US" u="sng" dirty="0" smtClean="0"/>
              <a:t>Herbicide </a:t>
            </a:r>
            <a:endParaRPr lang="en-US" sz="2400" u="sng" dirty="0" smtClean="0"/>
          </a:p>
          <a:p>
            <a:pPr lvl="1"/>
            <a:r>
              <a:rPr lang="en-US" b="1" dirty="0" smtClean="0"/>
              <a:t>Cut-stem </a:t>
            </a:r>
            <a:r>
              <a:rPr lang="en-US" dirty="0" smtClean="0"/>
              <a:t>treatment </a:t>
            </a:r>
            <a:r>
              <a:rPr lang="en-US" dirty="0"/>
              <a:t>with </a:t>
            </a:r>
            <a:r>
              <a:rPr lang="en-US" dirty="0" smtClean="0"/>
              <a:t>25% glyphosate or </a:t>
            </a:r>
            <a:r>
              <a:rPr lang="en-US" dirty="0" err="1" smtClean="0"/>
              <a:t>triclopyr</a:t>
            </a:r>
            <a:r>
              <a:rPr lang="en-US" dirty="0" smtClean="0"/>
              <a:t>; late in growing season </a:t>
            </a:r>
          </a:p>
          <a:p>
            <a:pPr lvl="1"/>
            <a:r>
              <a:rPr lang="en-US" dirty="0" smtClean="0"/>
              <a:t>For </a:t>
            </a:r>
            <a:r>
              <a:rPr lang="en-US" dirty="0"/>
              <a:t>smaller, smooth-trunked </a:t>
            </a:r>
            <a:r>
              <a:rPr lang="en-US" dirty="0" smtClean="0"/>
              <a:t>ones, </a:t>
            </a:r>
            <a:r>
              <a:rPr lang="en-US" b="1" dirty="0"/>
              <a:t>basal bark</a:t>
            </a:r>
            <a:r>
              <a:rPr lang="en-US" dirty="0"/>
              <a:t> spray with 12% </a:t>
            </a:r>
            <a:r>
              <a:rPr lang="en-US" dirty="0" err="1"/>
              <a:t>triclopyr</a:t>
            </a:r>
            <a:r>
              <a:rPr lang="en-US" dirty="0"/>
              <a:t> ester with </a:t>
            </a:r>
            <a:r>
              <a:rPr lang="en-US" dirty="0" smtClean="0"/>
              <a:t>oil; </a:t>
            </a:r>
            <a:r>
              <a:rPr lang="en-US" dirty="0" smtClean="0"/>
              <a:t>anytime except spring </a:t>
            </a:r>
            <a:r>
              <a:rPr lang="en-US" dirty="0" smtClean="0"/>
              <a:t>sap flow</a:t>
            </a:r>
            <a:endParaRPr lang="en-US" dirty="0"/>
          </a:p>
          <a:p>
            <a:pPr lvl="1"/>
            <a:r>
              <a:rPr lang="en-US" b="1" dirty="0" smtClean="0"/>
              <a:t>Foliar spray </a:t>
            </a:r>
            <a:r>
              <a:rPr lang="en-US" dirty="0" smtClean="0"/>
              <a:t>with 2% glyphosate, add surfactant if not included; do in fall to avoid natives and maximize effectiveness</a:t>
            </a:r>
          </a:p>
          <a:p>
            <a:endParaRPr lang="en-US" dirty="0"/>
          </a:p>
          <a:p>
            <a:pPr lvl="1"/>
            <a:endParaRPr lang="en-US" dirty="0" smtClean="0"/>
          </a:p>
        </p:txBody>
      </p:sp>
    </p:spTree>
    <p:extLst>
      <p:ext uri="{BB962C8B-B14F-4D97-AF65-F5344CB8AC3E}">
        <p14:creationId xmlns:p14="http://schemas.microsoft.com/office/powerpoint/2010/main" val="3798447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7" descr="Berberis2RI"/>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024792" y="0"/>
            <a:ext cx="5119208" cy="363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195943" y="152400"/>
            <a:ext cx="7543800" cy="1077218"/>
          </a:xfrm>
          <a:prstGeom prst="rect">
            <a:avLst/>
          </a:prstGeom>
          <a:noFill/>
        </p:spPr>
        <p:txBody>
          <a:bodyPr wrap="square" rtlCol="0">
            <a:spAutoFit/>
          </a:bodyPr>
          <a:lstStyle/>
          <a:p>
            <a:pPr algn="l"/>
            <a:r>
              <a:rPr lang="en-US" sz="3200" dirty="0" smtClean="0"/>
              <a:t>Japanese barberry</a:t>
            </a:r>
          </a:p>
          <a:p>
            <a:pPr algn="l"/>
            <a:r>
              <a:rPr lang="en-US" sz="3200" i="1" dirty="0" err="1" smtClean="0"/>
              <a:t>Berberis</a:t>
            </a:r>
            <a:r>
              <a:rPr lang="en-US" sz="3200" i="1" dirty="0" smtClean="0"/>
              <a:t> </a:t>
            </a:r>
            <a:r>
              <a:rPr lang="en-US" sz="3200" i="1" dirty="0" err="1" smtClean="0"/>
              <a:t>thunbergii</a:t>
            </a:r>
            <a:endParaRPr lang="en-US" sz="3200" i="1"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0220" t="16776" r="6374" b="28718"/>
          <a:stretch/>
        </p:blipFill>
        <p:spPr>
          <a:xfrm>
            <a:off x="4078583" y="4038600"/>
            <a:ext cx="5062789" cy="2819400"/>
          </a:xfrm>
          <a:prstGeom prst="rect">
            <a:avLst/>
          </a:prstGeom>
        </p:spPr>
      </p:pic>
      <p:sp>
        <p:nvSpPr>
          <p:cNvPr id="5" name="Content Placeholder 4"/>
          <p:cNvSpPr>
            <a:spLocks noGrp="1"/>
          </p:cNvSpPr>
          <p:nvPr>
            <p:ph sz="half" idx="1"/>
          </p:nvPr>
        </p:nvSpPr>
        <p:spPr>
          <a:xfrm>
            <a:off x="216964" y="1600200"/>
            <a:ext cx="3510643" cy="5029200"/>
          </a:xfrm>
        </p:spPr>
        <p:txBody>
          <a:bodyPr>
            <a:normAutofit/>
          </a:bodyPr>
          <a:lstStyle/>
          <a:p>
            <a:r>
              <a:rPr lang="en-US" dirty="0" smtClean="0"/>
              <a:t>Arching shrub of forests and edges</a:t>
            </a:r>
          </a:p>
          <a:p>
            <a:r>
              <a:rPr lang="en-US" dirty="0" smtClean="0"/>
              <a:t>Grows well in shade</a:t>
            </a:r>
          </a:p>
          <a:p>
            <a:r>
              <a:rPr lang="en-US" dirty="0" smtClean="0"/>
              <a:t>Can grow to 5’ tall and just as wide</a:t>
            </a:r>
          </a:p>
          <a:p>
            <a:r>
              <a:rPr lang="en-US" dirty="0" smtClean="0"/>
              <a:t>Can tolerate </a:t>
            </a:r>
            <a:r>
              <a:rPr lang="en-US" dirty="0" smtClean="0"/>
              <a:t>damp soil</a:t>
            </a:r>
            <a:endParaRPr lang="en-US" dirty="0" smtClean="0"/>
          </a:p>
          <a:p>
            <a:r>
              <a:rPr lang="en-US" dirty="0" smtClean="0"/>
              <a:t>Densely thorny twigs (“barbs”)</a:t>
            </a:r>
          </a:p>
          <a:p>
            <a:endParaRPr lang="en-US" dirty="0" smtClean="0"/>
          </a:p>
        </p:txBody>
      </p:sp>
    </p:spTree>
    <p:extLst>
      <p:ext uri="{BB962C8B-B14F-4D97-AF65-F5344CB8AC3E}">
        <p14:creationId xmlns:p14="http://schemas.microsoft.com/office/powerpoint/2010/main" val="20047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304800"/>
            <a:ext cx="3962400" cy="1077218"/>
          </a:xfrm>
          <a:prstGeom prst="rect">
            <a:avLst/>
          </a:prstGeom>
          <a:noFill/>
        </p:spPr>
        <p:txBody>
          <a:bodyPr wrap="square" rtlCol="0">
            <a:spAutoFit/>
          </a:bodyPr>
          <a:lstStyle/>
          <a:p>
            <a:pPr algn="l"/>
            <a:r>
              <a:rPr lang="en-US" sz="3200" dirty="0" smtClean="0"/>
              <a:t>Japanese barberry</a:t>
            </a:r>
          </a:p>
          <a:p>
            <a:pPr algn="l"/>
            <a:r>
              <a:rPr lang="en-US" sz="3200" i="1" dirty="0" err="1" smtClean="0"/>
              <a:t>Berberis</a:t>
            </a:r>
            <a:r>
              <a:rPr lang="en-US" sz="3200" i="1" dirty="0" smtClean="0"/>
              <a:t> </a:t>
            </a:r>
            <a:r>
              <a:rPr lang="en-US" sz="3200" i="1" dirty="0" err="1" smtClean="0"/>
              <a:t>thunbergii</a:t>
            </a:r>
            <a:endParaRPr lang="en-US" sz="3200" i="1"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3821167"/>
            <a:ext cx="4038600" cy="3028950"/>
          </a:xfr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4482" b="17018"/>
          <a:stretch/>
        </p:blipFill>
        <p:spPr>
          <a:xfrm>
            <a:off x="4547482" y="1066800"/>
            <a:ext cx="4596518" cy="4811018"/>
          </a:xfrm>
          <a:prstGeom prst="rect">
            <a:avLst/>
          </a:prstGeom>
        </p:spPr>
      </p:pic>
      <p:sp>
        <p:nvSpPr>
          <p:cNvPr id="5" name="Content Placeholder 4"/>
          <p:cNvSpPr>
            <a:spLocks noGrp="1"/>
          </p:cNvSpPr>
          <p:nvPr>
            <p:ph sz="half" idx="2"/>
          </p:nvPr>
        </p:nvSpPr>
        <p:spPr>
          <a:xfrm>
            <a:off x="381000" y="1524000"/>
            <a:ext cx="4038600" cy="2381945"/>
          </a:xfrm>
        </p:spPr>
        <p:txBody>
          <a:bodyPr/>
          <a:lstStyle/>
          <a:p>
            <a:r>
              <a:rPr lang="en-US" dirty="0" smtClean="0"/>
              <a:t>Small, alternate leaves</a:t>
            </a:r>
          </a:p>
          <a:p>
            <a:r>
              <a:rPr lang="en-US" dirty="0" smtClean="0"/>
              <a:t>Small, oblong, bright red fruits hang below the twigs</a:t>
            </a:r>
          </a:p>
          <a:p>
            <a:endParaRPr lang="en-US" dirty="0" smtClean="0"/>
          </a:p>
          <a:p>
            <a:endParaRPr lang="en-US" dirty="0"/>
          </a:p>
        </p:txBody>
      </p:sp>
    </p:spTree>
    <p:extLst>
      <p:ext uri="{BB962C8B-B14F-4D97-AF65-F5344CB8AC3E}">
        <p14:creationId xmlns:p14="http://schemas.microsoft.com/office/powerpoint/2010/main" val="2629670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400"/>
            <a:ext cx="8229600" cy="944562"/>
          </a:xfrm>
        </p:spPr>
        <p:txBody>
          <a:bodyPr/>
          <a:lstStyle/>
          <a:p>
            <a:pPr lvl="0">
              <a:spcBef>
                <a:spcPts val="0"/>
              </a:spcBef>
            </a:pPr>
            <a:r>
              <a:rPr lang="en-US" sz="3200" b="1" dirty="0" smtClean="0">
                <a:solidFill>
                  <a:prstClr val="black"/>
                </a:solidFill>
                <a:latin typeface="Cambria"/>
                <a:ea typeface="+mn-ea"/>
                <a:cs typeface="+mn-cs"/>
              </a:rPr>
              <a:t>Japanese barberry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1143000"/>
            <a:ext cx="4038600" cy="5715000"/>
          </a:xfrm>
        </p:spPr>
        <p:txBody>
          <a:bodyPr>
            <a:normAutofit lnSpcReduction="10000"/>
          </a:bodyPr>
          <a:lstStyle/>
          <a:p>
            <a:r>
              <a:rPr lang="en-US" u="sng" dirty="0" smtClean="0"/>
              <a:t>Manual </a:t>
            </a:r>
            <a:endParaRPr lang="en-US" sz="2400" u="sng" dirty="0" smtClean="0"/>
          </a:p>
          <a:p>
            <a:pPr lvl="1"/>
            <a:r>
              <a:rPr lang="en-US" b="1" dirty="0" smtClean="0"/>
              <a:t>Pull/dig</a:t>
            </a:r>
            <a:r>
              <a:rPr lang="en-US" dirty="0" smtClean="0"/>
              <a:t> small-medium plants when soil is damp (cut as much of root as possible)</a:t>
            </a:r>
          </a:p>
          <a:p>
            <a:pPr lvl="1"/>
            <a:r>
              <a:rPr lang="en-US" dirty="0" smtClean="0"/>
              <a:t>Mowing/cutting stimulates sprouting so would have to be done </a:t>
            </a:r>
            <a:r>
              <a:rPr lang="en-US" i="1" dirty="0" smtClean="0"/>
              <a:t>repeatedly </a:t>
            </a:r>
            <a:r>
              <a:rPr lang="en-US" dirty="0" smtClean="0"/>
              <a:t> or in combination with herbicide or torch</a:t>
            </a:r>
          </a:p>
          <a:p>
            <a:pPr lvl="1"/>
            <a:r>
              <a:rPr lang="en-US" b="1" dirty="0" smtClean="0"/>
              <a:t>Propane torch!</a:t>
            </a:r>
            <a:r>
              <a:rPr lang="en-US" dirty="0" smtClean="0"/>
              <a:t> in combination with follow-up treatment.  See UConn Coop Ext. website FMI</a:t>
            </a:r>
          </a:p>
          <a:p>
            <a:pPr lvl="1"/>
            <a:endParaRPr lang="en-US" dirty="0" smtClean="0"/>
          </a:p>
        </p:txBody>
      </p:sp>
      <p:sp>
        <p:nvSpPr>
          <p:cNvPr id="10" name="Content Placeholder 9"/>
          <p:cNvSpPr>
            <a:spLocks noGrp="1"/>
          </p:cNvSpPr>
          <p:nvPr>
            <p:ph sz="half" idx="2"/>
          </p:nvPr>
        </p:nvSpPr>
        <p:spPr>
          <a:xfrm>
            <a:off x="4648200" y="1143000"/>
            <a:ext cx="4191000" cy="5029200"/>
          </a:xfrm>
        </p:spPr>
        <p:txBody>
          <a:bodyPr>
            <a:normAutofit lnSpcReduction="10000"/>
          </a:bodyPr>
          <a:lstStyle/>
          <a:p>
            <a:r>
              <a:rPr lang="en-US" u="sng" dirty="0" smtClean="0"/>
              <a:t>Herbicide </a:t>
            </a:r>
            <a:endParaRPr lang="en-US" sz="2400" u="sng" dirty="0" smtClean="0"/>
          </a:p>
          <a:p>
            <a:pPr lvl="1"/>
            <a:r>
              <a:rPr lang="en-US" b="1" dirty="0" smtClean="0"/>
              <a:t>Cut-stem </a:t>
            </a:r>
            <a:r>
              <a:rPr lang="en-US" dirty="0" smtClean="0"/>
              <a:t>treatment </a:t>
            </a:r>
            <a:r>
              <a:rPr lang="en-US" dirty="0"/>
              <a:t>with </a:t>
            </a:r>
            <a:r>
              <a:rPr lang="en-US" dirty="0" smtClean="0"/>
              <a:t>25% glyphosate or </a:t>
            </a:r>
            <a:r>
              <a:rPr lang="en-US" dirty="0" err="1" smtClean="0"/>
              <a:t>triclopyr</a:t>
            </a:r>
            <a:r>
              <a:rPr lang="en-US" dirty="0" smtClean="0"/>
              <a:t>; late in season</a:t>
            </a:r>
          </a:p>
          <a:p>
            <a:pPr lvl="1"/>
            <a:r>
              <a:rPr lang="en-US" b="1" dirty="0" smtClean="0"/>
              <a:t>Foliar spray </a:t>
            </a:r>
            <a:r>
              <a:rPr lang="en-US" dirty="0" smtClean="0"/>
              <a:t>with 2% glyphosate, add surfactant if not included; after leaf out but before fruiting – can do early  since it leafs out early</a:t>
            </a:r>
          </a:p>
          <a:p>
            <a:endParaRPr lang="en-US" dirty="0"/>
          </a:p>
          <a:p>
            <a:pPr lvl="1"/>
            <a:endParaRPr lang="en-US" dirty="0" smtClean="0"/>
          </a:p>
        </p:txBody>
      </p:sp>
    </p:spTree>
    <p:extLst>
      <p:ext uri="{BB962C8B-B14F-4D97-AF65-F5344CB8AC3E}">
        <p14:creationId xmlns:p14="http://schemas.microsoft.com/office/powerpoint/2010/main" val="701663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627"/>
            <a:ext cx="4414345" cy="3319541"/>
          </a:xfrm>
          <a:prstGeom prst="rect">
            <a:avLst/>
          </a:prstGeom>
        </p:spPr>
      </p:pic>
      <p:sp>
        <p:nvSpPr>
          <p:cNvPr id="8" name="TextBox 7"/>
          <p:cNvSpPr txBox="1"/>
          <p:nvPr/>
        </p:nvSpPr>
        <p:spPr>
          <a:xfrm>
            <a:off x="228600" y="152400"/>
            <a:ext cx="7543800" cy="1077218"/>
          </a:xfrm>
          <a:prstGeom prst="rect">
            <a:avLst/>
          </a:prstGeom>
          <a:noFill/>
        </p:spPr>
        <p:txBody>
          <a:bodyPr wrap="square" rtlCol="0">
            <a:spAutoFit/>
          </a:bodyPr>
          <a:lstStyle/>
          <a:p>
            <a:pPr algn="l"/>
            <a:r>
              <a:rPr lang="en-US" sz="3200" dirty="0" smtClean="0"/>
              <a:t>Japanese knotweed</a:t>
            </a:r>
          </a:p>
          <a:p>
            <a:pPr algn="l"/>
            <a:r>
              <a:rPr lang="en-US" sz="3200" dirty="0" smtClean="0"/>
              <a:t>(</a:t>
            </a:r>
            <a:r>
              <a:rPr lang="en-US" sz="3200" i="1" dirty="0" err="1" smtClean="0"/>
              <a:t>Fallopia</a:t>
            </a:r>
            <a:r>
              <a:rPr lang="en-US" sz="3200" i="1" dirty="0" smtClean="0"/>
              <a:t> japonica</a:t>
            </a:r>
            <a:r>
              <a:rPr lang="en-US" sz="3200" dirty="0" smtClean="0"/>
              <a:t>)</a:t>
            </a:r>
            <a:endParaRPr lang="en-US" sz="32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322168"/>
            <a:ext cx="4747845" cy="3577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2"/>
          </p:nvPr>
        </p:nvSpPr>
        <p:spPr>
          <a:xfrm>
            <a:off x="317938" y="1524000"/>
            <a:ext cx="4038600" cy="4525963"/>
          </a:xfrm>
        </p:spPr>
        <p:txBody>
          <a:bodyPr/>
          <a:lstStyle/>
          <a:p>
            <a:r>
              <a:rPr lang="en-US" dirty="0" smtClean="0"/>
              <a:t>Technically an “herb” but has tough stems</a:t>
            </a:r>
          </a:p>
          <a:p>
            <a:r>
              <a:rPr lang="en-US" dirty="0" smtClean="0"/>
              <a:t>Thrives in open areas, also in floodplain forests and in partial shade</a:t>
            </a:r>
          </a:p>
          <a:p>
            <a:r>
              <a:rPr lang="en-US" dirty="0" smtClean="0"/>
              <a:t>Can tolerate wet soil</a:t>
            </a:r>
          </a:p>
          <a:p>
            <a:r>
              <a:rPr lang="en-US" dirty="0" smtClean="0"/>
              <a:t>Grows in dense clumps connected by rhizomes</a:t>
            </a:r>
          </a:p>
          <a:p>
            <a:endParaRPr lang="en-US" dirty="0"/>
          </a:p>
        </p:txBody>
      </p:sp>
    </p:spTree>
    <p:extLst>
      <p:ext uri="{BB962C8B-B14F-4D97-AF65-F5344CB8AC3E}">
        <p14:creationId xmlns:p14="http://schemas.microsoft.com/office/powerpoint/2010/main" val="3740418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52400"/>
            <a:ext cx="3771900" cy="1077218"/>
          </a:xfrm>
          <a:prstGeom prst="rect">
            <a:avLst/>
          </a:prstGeom>
          <a:noFill/>
        </p:spPr>
        <p:txBody>
          <a:bodyPr wrap="square" rtlCol="0">
            <a:spAutoFit/>
          </a:bodyPr>
          <a:lstStyle/>
          <a:p>
            <a:pPr algn="l"/>
            <a:r>
              <a:rPr lang="en-US" sz="3200" dirty="0" smtClean="0"/>
              <a:t>Japanese knotweed</a:t>
            </a:r>
          </a:p>
          <a:p>
            <a:pPr algn="l"/>
            <a:r>
              <a:rPr lang="en-US" sz="3200" dirty="0" smtClean="0"/>
              <a:t>(</a:t>
            </a:r>
            <a:r>
              <a:rPr lang="en-US" sz="3200" i="1" dirty="0" err="1" smtClean="0"/>
              <a:t>Fallopia</a:t>
            </a:r>
            <a:r>
              <a:rPr lang="en-US" sz="3200" i="1" dirty="0" smtClean="0"/>
              <a:t> japonica</a:t>
            </a:r>
            <a:r>
              <a:rPr lang="en-US" sz="3200" dirty="0" smtClean="0"/>
              <a:t>)</a:t>
            </a:r>
            <a:endParaRPr lang="en-US" sz="3200" dirty="0"/>
          </a:p>
        </p:txBody>
      </p:sp>
      <p:sp>
        <p:nvSpPr>
          <p:cNvPr id="11" name="Content Placeholder 1"/>
          <p:cNvSpPr>
            <a:spLocks noGrp="1"/>
          </p:cNvSpPr>
          <p:nvPr>
            <p:ph sz="half" idx="2"/>
          </p:nvPr>
        </p:nvSpPr>
        <p:spPr>
          <a:xfrm>
            <a:off x="262759" y="1341437"/>
            <a:ext cx="4038600" cy="4525963"/>
          </a:xfrm>
        </p:spPr>
        <p:txBody>
          <a:bodyPr/>
          <a:lstStyle/>
          <a:p>
            <a:r>
              <a:rPr lang="en-US" dirty="0" smtClean="0"/>
              <a:t>White flowers are rarely fertile</a:t>
            </a:r>
          </a:p>
          <a:p>
            <a:r>
              <a:rPr lang="en-US" dirty="0" smtClean="0"/>
              <a:t>Mostly spreads by fragments – can sprout from any node </a:t>
            </a:r>
            <a:r>
              <a:rPr lang="en-US" dirty="0" smtClean="0">
                <a:sym typeface="Wingdings" panose="05000000000000000000" pitchFamily="2" charset="2"/>
              </a:rPr>
              <a:t></a:t>
            </a:r>
          </a:p>
          <a:p>
            <a:r>
              <a:rPr lang="en-US" dirty="0" smtClean="0">
                <a:sym typeface="Wingdings" panose="05000000000000000000" pitchFamily="2" charset="2"/>
              </a:rPr>
              <a:t>Leaves alternate</a:t>
            </a:r>
          </a:p>
          <a:p>
            <a:r>
              <a:rPr lang="en-US" dirty="0" smtClean="0">
                <a:sym typeface="Wingdings" panose="05000000000000000000" pitchFamily="2" charset="2"/>
              </a:rPr>
              <a:t>Leaves wider than long, with smooth edges</a:t>
            </a:r>
          </a:p>
          <a:p>
            <a:endParaRPr lang="en-US" dirty="0" smtClean="0"/>
          </a:p>
          <a:p>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724400" y="533400"/>
            <a:ext cx="4343401" cy="5791201"/>
          </a:xfrm>
          <a:prstGeom prst="rect">
            <a:avLst/>
          </a:prstGeom>
        </p:spPr>
      </p:pic>
    </p:spTree>
    <p:extLst>
      <p:ext uri="{BB962C8B-B14F-4D97-AF65-F5344CB8AC3E}">
        <p14:creationId xmlns:p14="http://schemas.microsoft.com/office/powerpoint/2010/main" val="2492818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Celastrus orbiculata Cape Eliz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extLst>
            <a:ext uri="{909E8E84-426E-40DD-AFC4-6F175D3DCCD1}">
              <a14:hiddenFill xmlns:a14="http://schemas.microsoft.com/office/drawing/2010/main">
                <a:solidFill>
                  <a:srgbClr val="FFFFFF"/>
                </a:solidFill>
              </a14:hiddenFill>
            </a:ext>
          </a:extLst>
        </p:spPr>
      </p:pic>
      <p:sp>
        <p:nvSpPr>
          <p:cNvPr id="110596" name="Text Box 4"/>
          <p:cNvSpPr txBox="1">
            <a:spLocks noChangeArrowheads="1"/>
          </p:cNvSpPr>
          <p:nvPr/>
        </p:nvSpPr>
        <p:spPr bwMode="auto">
          <a:xfrm>
            <a:off x="11624" y="8907"/>
            <a:ext cx="8335962" cy="641350"/>
          </a:xfrm>
          <a:prstGeom prst="rect">
            <a:avLst/>
          </a:prstGeom>
          <a:noFill/>
          <a:ln>
            <a:noFill/>
          </a:ln>
          <a:effectLst/>
          <a:extLst>
            <a:ext uri="{909E8E84-426E-40DD-AFC4-6F175D3DCCD1}">
              <a14:hiddenFill xmlns:a14="http://schemas.microsoft.com/office/drawing/2010/main">
                <a:solidFill>
                  <a:srgbClr val="00CC66">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3600" b="1" dirty="0">
                <a:solidFill>
                  <a:srgbClr val="FFFF00"/>
                </a:solidFill>
                <a:latin typeface="+mj-lt"/>
              </a:rPr>
              <a:t>What harm </a:t>
            </a:r>
            <a:r>
              <a:rPr lang="en-US" altLang="en-US" sz="3600" b="1" dirty="0" smtClean="0">
                <a:solidFill>
                  <a:srgbClr val="FFFF00"/>
                </a:solidFill>
                <a:latin typeface="+mj-lt"/>
              </a:rPr>
              <a:t>do </a:t>
            </a:r>
            <a:r>
              <a:rPr lang="en-US" altLang="en-US" sz="3600" b="1" dirty="0">
                <a:solidFill>
                  <a:srgbClr val="FFFF00"/>
                </a:solidFill>
                <a:latin typeface="+mj-lt"/>
              </a:rPr>
              <a:t>invasive </a:t>
            </a:r>
            <a:r>
              <a:rPr lang="en-US" altLang="en-US" sz="3600" b="1" dirty="0" smtClean="0">
                <a:solidFill>
                  <a:srgbClr val="FFFF00"/>
                </a:solidFill>
                <a:latin typeface="+mj-lt"/>
              </a:rPr>
              <a:t>plants do</a:t>
            </a:r>
            <a:r>
              <a:rPr lang="en-US" altLang="en-US" sz="3600" b="1" dirty="0">
                <a:solidFill>
                  <a:srgbClr val="FFFF00"/>
                </a:solidFill>
                <a:latin typeface="+mj-lt"/>
              </a:rPr>
              <a:t>?</a:t>
            </a:r>
            <a:endParaRPr lang="en-US" altLang="en-US" b="1" dirty="0">
              <a:solidFill>
                <a:srgbClr val="FFFF00"/>
              </a:solidFill>
              <a:effectLst>
                <a:outerShdw blurRad="38100" dist="38100" dir="2700000" algn="tl">
                  <a:srgbClr val="FFFFFF"/>
                </a:outerShdw>
              </a:effectLst>
              <a:latin typeface="+mj-lt"/>
            </a:endParaRPr>
          </a:p>
        </p:txBody>
      </p:sp>
      <p:sp>
        <p:nvSpPr>
          <p:cNvPr id="110598" name="Text Box 6"/>
          <p:cNvSpPr txBox="1">
            <a:spLocks noChangeArrowheads="1"/>
          </p:cNvSpPr>
          <p:nvPr/>
        </p:nvSpPr>
        <p:spPr bwMode="auto">
          <a:xfrm>
            <a:off x="917575" y="1260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effectLst>
                <a:outerShdw blurRad="38100" dist="38100" dir="2700000" algn="tl">
                  <a:srgbClr val="FFFFFF"/>
                </a:outerShdw>
              </a:effectLst>
              <a:latin typeface="Times New Roman" pitchFamily="18" charset="0"/>
            </a:endParaRPr>
          </a:p>
        </p:txBody>
      </p:sp>
      <p:sp>
        <p:nvSpPr>
          <p:cNvPr id="110599" name="Text Box 7"/>
          <p:cNvSpPr txBox="1">
            <a:spLocks noChangeArrowheads="1"/>
          </p:cNvSpPr>
          <p:nvPr/>
        </p:nvSpPr>
        <p:spPr bwMode="auto">
          <a:xfrm>
            <a:off x="0" y="5780782"/>
            <a:ext cx="9144000" cy="1074043"/>
          </a:xfrm>
          <a:prstGeom prst="rect">
            <a:avLst/>
          </a:prstGeom>
          <a:solidFill>
            <a:schemeClr val="bg1">
              <a:lumMod val="95000"/>
            </a:schemeClr>
          </a:solidFill>
          <a:ln>
            <a:noFill/>
          </a:ln>
          <a:effectLst/>
          <a:extLst/>
        </p:spPr>
        <p:txBody>
          <a:bodyPr wrap="square">
            <a:spAutoFit/>
          </a:bodyPr>
          <a:lstStyle/>
          <a:p>
            <a:pPr algn="ctr"/>
            <a:r>
              <a:rPr lang="en-US" altLang="en-US" sz="3200" b="1" dirty="0">
                <a:latin typeface="+mj-lt"/>
                <a:cs typeface="Tahoma" panose="020B0604030504040204" pitchFamily="34" charset="0"/>
              </a:rPr>
              <a:t>Primary </a:t>
            </a:r>
            <a:r>
              <a:rPr lang="en-US" altLang="en-US" sz="3200" b="1" dirty="0" smtClean="0">
                <a:latin typeface="+mj-lt"/>
                <a:cs typeface="Tahoma" panose="020B0604030504040204" pitchFamily="34" charset="0"/>
              </a:rPr>
              <a:t>ecological harm </a:t>
            </a:r>
            <a:r>
              <a:rPr lang="en-US" altLang="en-US" sz="3200" b="1" dirty="0">
                <a:latin typeface="+mj-lt"/>
                <a:cs typeface="Tahoma" panose="020B0604030504040204" pitchFamily="34" charset="0"/>
              </a:rPr>
              <a:t>is to out-compete or </a:t>
            </a:r>
            <a:r>
              <a:rPr lang="en-US" altLang="en-US" sz="3200" b="1" dirty="0" smtClean="0">
                <a:latin typeface="+mj-lt"/>
                <a:cs typeface="Tahoma" panose="020B0604030504040204" pitchFamily="34" charset="0"/>
              </a:rPr>
              <a:t>impair native </a:t>
            </a:r>
            <a:r>
              <a:rPr lang="en-US" altLang="en-US" sz="3200" b="1" dirty="0">
                <a:latin typeface="+mj-lt"/>
                <a:cs typeface="Tahoma" panose="020B0604030504040204" pitchFamily="34" charset="0"/>
              </a:rPr>
              <a:t>species, overrun habitats</a:t>
            </a:r>
          </a:p>
        </p:txBody>
      </p:sp>
    </p:spTree>
    <p:extLst>
      <p:ext uri="{BB962C8B-B14F-4D97-AF65-F5344CB8AC3E}">
        <p14:creationId xmlns:p14="http://schemas.microsoft.com/office/powerpoint/2010/main" val="437369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400"/>
            <a:ext cx="8229600" cy="944562"/>
          </a:xfrm>
        </p:spPr>
        <p:txBody>
          <a:bodyPr/>
          <a:lstStyle/>
          <a:p>
            <a:pPr lvl="0">
              <a:spcBef>
                <a:spcPts val="0"/>
              </a:spcBef>
            </a:pPr>
            <a:r>
              <a:rPr lang="en-US" sz="3200" b="1" dirty="0" smtClean="0">
                <a:solidFill>
                  <a:prstClr val="black"/>
                </a:solidFill>
                <a:latin typeface="Cambria"/>
                <a:ea typeface="+mn-ea"/>
                <a:cs typeface="+mn-cs"/>
              </a:rPr>
              <a:t>Japanese knotweed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1066800"/>
            <a:ext cx="4038600" cy="5715000"/>
          </a:xfrm>
        </p:spPr>
        <p:txBody>
          <a:bodyPr>
            <a:normAutofit lnSpcReduction="10000"/>
          </a:bodyPr>
          <a:lstStyle/>
          <a:p>
            <a:r>
              <a:rPr lang="en-US" u="sng" dirty="0" smtClean="0"/>
              <a:t>Manual </a:t>
            </a:r>
            <a:endParaRPr lang="en-US" sz="2400" u="sng" dirty="0" smtClean="0"/>
          </a:p>
          <a:p>
            <a:pPr lvl="1"/>
            <a:r>
              <a:rPr lang="en-US" b="1" dirty="0" smtClean="0"/>
              <a:t>Pull/dig</a:t>
            </a:r>
            <a:r>
              <a:rPr lang="en-US" dirty="0" smtClean="0"/>
              <a:t> </a:t>
            </a:r>
            <a:r>
              <a:rPr lang="en-US" i="1" dirty="0" smtClean="0"/>
              <a:t>not recommended </a:t>
            </a:r>
            <a:r>
              <a:rPr lang="en-US" dirty="0" smtClean="0"/>
              <a:t>except for isolated patches of &lt;5 stems; must repeat</a:t>
            </a:r>
          </a:p>
          <a:p>
            <a:pPr lvl="1"/>
            <a:r>
              <a:rPr lang="en-US" b="1" dirty="0" smtClean="0"/>
              <a:t>Cutting</a:t>
            </a:r>
            <a:r>
              <a:rPr lang="en-US" dirty="0" smtClean="0"/>
              <a:t> is only effective if done </a:t>
            </a:r>
            <a:r>
              <a:rPr lang="en-US" i="1" dirty="0" smtClean="0"/>
              <a:t>repeatedly</a:t>
            </a:r>
            <a:r>
              <a:rPr lang="en-US" dirty="0" smtClean="0"/>
              <a:t> (monthly for years) on </a:t>
            </a:r>
            <a:r>
              <a:rPr lang="en-US" i="1" dirty="0" smtClean="0"/>
              <a:t>small</a:t>
            </a:r>
            <a:r>
              <a:rPr lang="en-US" dirty="0" smtClean="0"/>
              <a:t> patches, or in combination with </a:t>
            </a:r>
            <a:r>
              <a:rPr lang="en-US" dirty="0" smtClean="0"/>
              <a:t>herbicide</a:t>
            </a:r>
            <a:endParaRPr lang="en-US" dirty="0" smtClean="0"/>
          </a:p>
          <a:p>
            <a:pPr lvl="1"/>
            <a:r>
              <a:rPr lang="en-US" b="1" dirty="0" smtClean="0"/>
              <a:t>Disposal</a:t>
            </a:r>
            <a:r>
              <a:rPr lang="en-US" dirty="0" smtClean="0"/>
              <a:t>: cuttings can </a:t>
            </a:r>
            <a:r>
              <a:rPr lang="en-US" dirty="0"/>
              <a:t>sprout from any </a:t>
            </a:r>
            <a:r>
              <a:rPr lang="en-US" dirty="0" smtClean="0"/>
              <a:t>node; should </a:t>
            </a:r>
            <a:r>
              <a:rPr lang="en-US" dirty="0"/>
              <a:t>be </a:t>
            </a:r>
            <a:r>
              <a:rPr lang="en-US" dirty="0" smtClean="0"/>
              <a:t>landfilled in bags  </a:t>
            </a:r>
            <a:r>
              <a:rPr lang="en-US" dirty="0"/>
              <a:t>or burned once dry, NEVER </a:t>
            </a:r>
            <a:r>
              <a:rPr lang="en-US" dirty="0" smtClean="0"/>
              <a:t>compost!!</a:t>
            </a:r>
          </a:p>
        </p:txBody>
      </p:sp>
      <p:sp>
        <p:nvSpPr>
          <p:cNvPr id="10" name="Content Placeholder 9"/>
          <p:cNvSpPr>
            <a:spLocks noGrp="1"/>
          </p:cNvSpPr>
          <p:nvPr>
            <p:ph sz="half" idx="2"/>
          </p:nvPr>
        </p:nvSpPr>
        <p:spPr>
          <a:xfrm>
            <a:off x="4648200" y="1066799"/>
            <a:ext cx="4191000" cy="5421869"/>
          </a:xfrm>
        </p:spPr>
        <p:txBody>
          <a:bodyPr>
            <a:normAutofit lnSpcReduction="10000"/>
          </a:bodyPr>
          <a:lstStyle/>
          <a:p>
            <a:r>
              <a:rPr lang="en-US" u="sng" dirty="0" smtClean="0"/>
              <a:t>Herbicide </a:t>
            </a:r>
            <a:endParaRPr lang="en-US" sz="2400" u="sng" dirty="0" smtClean="0"/>
          </a:p>
          <a:p>
            <a:pPr lvl="1"/>
            <a:r>
              <a:rPr lang="en-US" b="1" dirty="0" smtClean="0"/>
              <a:t>Combo with cutting</a:t>
            </a:r>
            <a:r>
              <a:rPr lang="en-US" dirty="0" smtClean="0"/>
              <a:t>: </a:t>
            </a:r>
            <a:br>
              <a:rPr lang="en-US" dirty="0" smtClean="0"/>
            </a:br>
            <a:r>
              <a:rPr lang="en-US" dirty="0" smtClean="0"/>
              <a:t>a)after cutting to ground twice in one growing season, allow to grow waist-high, </a:t>
            </a:r>
            <a:r>
              <a:rPr lang="en-US" b="1" dirty="0" smtClean="0"/>
              <a:t>foliar spray </a:t>
            </a:r>
            <a:r>
              <a:rPr lang="en-US" dirty="0" smtClean="0"/>
              <a:t>with 2% glyphosate or </a:t>
            </a:r>
            <a:r>
              <a:rPr lang="en-US" dirty="0" err="1" smtClean="0"/>
              <a:t>triclopyr</a:t>
            </a:r>
            <a:r>
              <a:rPr lang="en-US" dirty="0" smtClean="0"/>
              <a:t> </a:t>
            </a:r>
            <a:r>
              <a:rPr lang="en-US" dirty="0" smtClean="0"/>
              <a:t/>
            </a:r>
            <a:br>
              <a:rPr lang="en-US" dirty="0" smtClean="0"/>
            </a:br>
            <a:r>
              <a:rPr lang="en-US" dirty="0" smtClean="0"/>
              <a:t>b) </a:t>
            </a:r>
            <a:r>
              <a:rPr lang="en-US" b="1" dirty="0" smtClean="0"/>
              <a:t>Cut stem </a:t>
            </a:r>
            <a:r>
              <a:rPr lang="en-US" dirty="0" smtClean="0"/>
              <a:t>between lowest nodes, spray immediately with 25% glyphosate</a:t>
            </a:r>
          </a:p>
          <a:p>
            <a:pPr lvl="1"/>
            <a:r>
              <a:rPr lang="en-US" dirty="0" smtClean="0"/>
              <a:t>Remember that if you can’t spray the top, herbicide will not kill it</a:t>
            </a:r>
          </a:p>
          <a:p>
            <a:pPr lvl="1"/>
            <a:endParaRPr lang="en-US" dirty="0"/>
          </a:p>
        </p:txBody>
      </p:sp>
      <p:sp>
        <p:nvSpPr>
          <p:cNvPr id="2" name="TextBox 1"/>
          <p:cNvSpPr txBox="1"/>
          <p:nvPr/>
        </p:nvSpPr>
        <p:spPr>
          <a:xfrm>
            <a:off x="4267200" y="6400800"/>
            <a:ext cx="3048000" cy="461665"/>
          </a:xfrm>
          <a:prstGeom prst="rect">
            <a:avLst/>
          </a:prstGeom>
          <a:noFill/>
        </p:spPr>
        <p:txBody>
          <a:bodyPr wrap="square" rtlCol="0">
            <a:spAutoFit/>
          </a:bodyPr>
          <a:lstStyle/>
          <a:p>
            <a:pPr marL="0" lvl="1" algn="ctr"/>
            <a:r>
              <a:rPr lang="en-US" sz="2400" b="1" dirty="0" smtClean="0">
                <a:solidFill>
                  <a:srgbClr val="C00000"/>
                </a:solidFill>
              </a:rPr>
              <a:t>X Mowing* X</a:t>
            </a:r>
            <a:endParaRPr lang="en-US" sz="2400" b="1" dirty="0">
              <a:solidFill>
                <a:srgbClr val="C00000"/>
              </a:solidFill>
            </a:endParaRPr>
          </a:p>
        </p:txBody>
      </p:sp>
    </p:spTree>
    <p:extLst>
      <p:ext uri="{BB962C8B-B14F-4D97-AF65-F5344CB8AC3E}">
        <p14:creationId xmlns:p14="http://schemas.microsoft.com/office/powerpoint/2010/main" val="3783068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5943" y="152400"/>
            <a:ext cx="7543800" cy="1077218"/>
          </a:xfrm>
          <a:prstGeom prst="rect">
            <a:avLst/>
          </a:prstGeom>
          <a:noFill/>
        </p:spPr>
        <p:txBody>
          <a:bodyPr wrap="square" rtlCol="0">
            <a:spAutoFit/>
          </a:bodyPr>
          <a:lstStyle/>
          <a:p>
            <a:pPr algn="l"/>
            <a:r>
              <a:rPr lang="en-US" sz="3200" dirty="0" err="1" smtClean="0"/>
              <a:t>Multiflora</a:t>
            </a:r>
            <a:r>
              <a:rPr lang="en-US" sz="3200" dirty="0" smtClean="0"/>
              <a:t> rose</a:t>
            </a:r>
          </a:p>
          <a:p>
            <a:pPr algn="l"/>
            <a:r>
              <a:rPr lang="en-US" sz="3200" i="1" dirty="0" smtClean="0"/>
              <a:t>Rosa </a:t>
            </a:r>
            <a:r>
              <a:rPr lang="en-US" sz="3200" i="1" dirty="0" err="1" smtClean="0"/>
              <a:t>multiflora</a:t>
            </a:r>
            <a:endParaRPr lang="en-US" sz="32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800" y="7883"/>
            <a:ext cx="4992200" cy="308112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16495" b="6310"/>
          <a:stretch/>
        </p:blipFill>
        <p:spPr>
          <a:xfrm>
            <a:off x="4227786" y="3089006"/>
            <a:ext cx="4916214" cy="3768994"/>
          </a:xfrm>
          <a:prstGeom prst="rect">
            <a:avLst/>
          </a:prstGeom>
          <a:ln w="12700">
            <a:noFill/>
          </a:ln>
        </p:spPr>
      </p:pic>
      <p:sp>
        <p:nvSpPr>
          <p:cNvPr id="11" name="Content Placeholder 1"/>
          <p:cNvSpPr>
            <a:spLocks noGrp="1"/>
          </p:cNvSpPr>
          <p:nvPr>
            <p:ph sz="half" idx="2"/>
          </p:nvPr>
        </p:nvSpPr>
        <p:spPr>
          <a:xfrm>
            <a:off x="262759" y="1341437"/>
            <a:ext cx="3705084" cy="5211763"/>
          </a:xfrm>
        </p:spPr>
        <p:txBody>
          <a:bodyPr>
            <a:normAutofit/>
          </a:bodyPr>
          <a:lstStyle/>
          <a:p>
            <a:r>
              <a:rPr lang="en-US" dirty="0" smtClean="0"/>
              <a:t>Arching shrub</a:t>
            </a:r>
          </a:p>
          <a:p>
            <a:r>
              <a:rPr lang="en-US" dirty="0" smtClean="0">
                <a:sym typeface="Wingdings" panose="05000000000000000000" pitchFamily="2" charset="2"/>
              </a:rPr>
              <a:t>Grows in open areas to partial shade</a:t>
            </a:r>
          </a:p>
          <a:p>
            <a:r>
              <a:rPr lang="en-US" dirty="0" smtClean="0">
                <a:sym typeface="Wingdings" panose="05000000000000000000" pitchFamily="2" charset="2"/>
              </a:rPr>
              <a:t>Typical, rose-like thorns along twigs</a:t>
            </a:r>
          </a:p>
          <a:p>
            <a:r>
              <a:rPr lang="en-US" dirty="0" smtClean="0">
                <a:sym typeface="Wingdings" panose="05000000000000000000" pitchFamily="2" charset="2"/>
              </a:rPr>
              <a:t>Can even start to </a:t>
            </a:r>
            <a:r>
              <a:rPr lang="en-US" dirty="0" smtClean="0">
                <a:sym typeface="Wingdings" panose="05000000000000000000" pitchFamily="2" charset="2"/>
              </a:rPr>
              <a:t>climb/sprawl on </a:t>
            </a:r>
            <a:r>
              <a:rPr lang="en-US" dirty="0" smtClean="0">
                <a:sym typeface="Wingdings" panose="05000000000000000000" pitchFamily="2" charset="2"/>
              </a:rPr>
              <a:t>trees and shrubs</a:t>
            </a:r>
          </a:p>
          <a:p>
            <a:endParaRPr lang="en-US" dirty="0" smtClean="0">
              <a:sym typeface="Wingdings" panose="05000000000000000000" pitchFamily="2" charset="2"/>
            </a:endParaRPr>
          </a:p>
          <a:p>
            <a:endParaRPr lang="en-US" dirty="0" smtClean="0"/>
          </a:p>
          <a:p>
            <a:endParaRPr lang="en-US" dirty="0"/>
          </a:p>
        </p:txBody>
      </p:sp>
    </p:spTree>
    <p:extLst>
      <p:ext uri="{BB962C8B-B14F-4D97-AF65-F5344CB8AC3E}">
        <p14:creationId xmlns:p14="http://schemas.microsoft.com/office/powerpoint/2010/main" val="30433172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0" y="294382"/>
            <a:ext cx="3771900" cy="1077218"/>
          </a:xfrm>
          <a:prstGeom prst="rect">
            <a:avLst/>
          </a:prstGeom>
          <a:noFill/>
        </p:spPr>
        <p:txBody>
          <a:bodyPr wrap="square" rtlCol="0">
            <a:spAutoFit/>
          </a:bodyPr>
          <a:lstStyle/>
          <a:p>
            <a:pPr algn="l"/>
            <a:r>
              <a:rPr lang="en-US" sz="3200" dirty="0" err="1" smtClean="0"/>
              <a:t>Multiflora</a:t>
            </a:r>
            <a:r>
              <a:rPr lang="en-US" sz="3200" dirty="0" smtClean="0"/>
              <a:t> rose</a:t>
            </a:r>
          </a:p>
          <a:p>
            <a:pPr algn="l"/>
            <a:r>
              <a:rPr lang="en-US" sz="3200" i="1" dirty="0" smtClean="0"/>
              <a:t>Rosa </a:t>
            </a:r>
            <a:r>
              <a:rPr lang="en-US" sz="3200" i="1" dirty="0" err="1" smtClean="0"/>
              <a:t>multiflora</a:t>
            </a:r>
            <a:endParaRPr lang="en-US" sz="3200" i="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343" y="1"/>
            <a:ext cx="3156857" cy="3870454"/>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173" y="3870455"/>
            <a:ext cx="4141807" cy="2987710"/>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
            <a:ext cx="1981200" cy="211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1"/>
          <p:cNvSpPr>
            <a:spLocks noGrp="1"/>
          </p:cNvSpPr>
          <p:nvPr>
            <p:ph sz="half" idx="2"/>
          </p:nvPr>
        </p:nvSpPr>
        <p:spPr>
          <a:xfrm>
            <a:off x="262758" y="1493837"/>
            <a:ext cx="4233041" cy="5211763"/>
          </a:xfrm>
        </p:spPr>
        <p:txBody>
          <a:bodyPr>
            <a:normAutofit/>
          </a:bodyPr>
          <a:lstStyle/>
          <a:p>
            <a:r>
              <a:rPr lang="en-US" dirty="0" smtClean="0">
                <a:sym typeface="Wingdings" panose="05000000000000000000" pitchFamily="2" charset="2"/>
              </a:rPr>
              <a:t>Opposite, compound leaves</a:t>
            </a:r>
          </a:p>
          <a:p>
            <a:r>
              <a:rPr lang="en-US" dirty="0" smtClean="0">
                <a:sym typeface="Wingdings" panose="05000000000000000000" pitchFamily="2" charset="2"/>
              </a:rPr>
              <a:t>Leaf base has fringed petiole where it meets the stem – distinguishes it from all native roses</a:t>
            </a:r>
          </a:p>
          <a:p>
            <a:r>
              <a:rPr lang="en-US" dirty="0" smtClean="0">
                <a:sym typeface="Wingdings" panose="05000000000000000000" pitchFamily="2" charset="2"/>
              </a:rPr>
              <a:t>Many small, white flowers clustered at or near the twig tips</a:t>
            </a:r>
          </a:p>
          <a:p>
            <a:r>
              <a:rPr lang="en-US" dirty="0" smtClean="0">
                <a:sym typeface="Wingdings" panose="05000000000000000000" pitchFamily="2" charset="2"/>
              </a:rPr>
              <a:t>Small, red, rose “hips”</a:t>
            </a:r>
          </a:p>
          <a:p>
            <a:endParaRPr lang="en-US" dirty="0" smtClean="0">
              <a:sym typeface="Wingdings" panose="05000000000000000000" pitchFamily="2" charset="2"/>
            </a:endParaRPr>
          </a:p>
          <a:p>
            <a:endParaRPr lang="en-US" dirty="0" smtClean="0">
              <a:sym typeface="Wingdings" panose="05000000000000000000" pitchFamily="2" charset="2"/>
            </a:endParaRPr>
          </a:p>
          <a:p>
            <a:endParaRPr lang="en-US" dirty="0" smtClean="0"/>
          </a:p>
          <a:p>
            <a:endParaRPr lang="en-US" dirty="0"/>
          </a:p>
        </p:txBody>
      </p:sp>
      <p:sp>
        <p:nvSpPr>
          <p:cNvPr id="3" name="Oval 2"/>
          <p:cNvSpPr/>
          <p:nvPr/>
        </p:nvSpPr>
        <p:spPr>
          <a:xfrm>
            <a:off x="6705600" y="4648200"/>
            <a:ext cx="12954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43200" y="2286000"/>
            <a:ext cx="12954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982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944562"/>
          </a:xfrm>
        </p:spPr>
        <p:txBody>
          <a:bodyPr/>
          <a:lstStyle/>
          <a:p>
            <a:pPr lvl="0">
              <a:spcBef>
                <a:spcPts val="0"/>
              </a:spcBef>
            </a:pPr>
            <a:r>
              <a:rPr lang="en-US" sz="3200" b="1" dirty="0" smtClean="0">
                <a:solidFill>
                  <a:prstClr val="black"/>
                </a:solidFill>
                <a:latin typeface="Cambria"/>
                <a:ea typeface="+mn-ea"/>
                <a:cs typeface="+mn-cs"/>
              </a:rPr>
              <a:t>Multiflora rose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990600"/>
            <a:ext cx="4038600" cy="5867400"/>
          </a:xfrm>
        </p:spPr>
        <p:txBody>
          <a:bodyPr>
            <a:normAutofit fontScale="92500"/>
          </a:bodyPr>
          <a:lstStyle/>
          <a:p>
            <a:r>
              <a:rPr lang="en-US" u="sng" dirty="0" smtClean="0"/>
              <a:t>Manual </a:t>
            </a:r>
            <a:endParaRPr lang="en-US" sz="2400" u="sng" dirty="0" smtClean="0"/>
          </a:p>
          <a:p>
            <a:pPr lvl="1"/>
            <a:r>
              <a:rPr lang="en-US" b="1" dirty="0" smtClean="0"/>
              <a:t>Cut/pull/dig</a:t>
            </a:r>
            <a:r>
              <a:rPr lang="en-US" dirty="0" smtClean="0"/>
              <a:t> small-medium plants when soil is damp (get as much of root as possible)</a:t>
            </a:r>
          </a:p>
          <a:p>
            <a:pPr lvl="1"/>
            <a:r>
              <a:rPr lang="en-US" dirty="0" smtClean="0"/>
              <a:t>Not effective by itself for larger infestations or large plants </a:t>
            </a:r>
          </a:p>
          <a:p>
            <a:pPr lvl="1"/>
            <a:r>
              <a:rPr lang="en-US" b="1" dirty="0" smtClean="0"/>
              <a:t>Repeated mowing </a:t>
            </a:r>
            <a:r>
              <a:rPr lang="en-US" dirty="0" smtClean="0"/>
              <a:t>can suppress large population but will not likely kill it </a:t>
            </a:r>
          </a:p>
          <a:p>
            <a:pPr lvl="1"/>
            <a:endParaRPr lang="en-US" dirty="0" smtClean="0"/>
          </a:p>
        </p:txBody>
      </p:sp>
      <p:sp>
        <p:nvSpPr>
          <p:cNvPr id="10" name="Content Placeholder 9"/>
          <p:cNvSpPr>
            <a:spLocks noGrp="1"/>
          </p:cNvSpPr>
          <p:nvPr>
            <p:ph sz="half" idx="2"/>
          </p:nvPr>
        </p:nvSpPr>
        <p:spPr>
          <a:xfrm>
            <a:off x="4648200" y="990600"/>
            <a:ext cx="4191000" cy="5867400"/>
          </a:xfrm>
        </p:spPr>
        <p:txBody>
          <a:bodyPr>
            <a:normAutofit fontScale="92500"/>
          </a:bodyPr>
          <a:lstStyle/>
          <a:p>
            <a:r>
              <a:rPr lang="en-US" u="sng" dirty="0" smtClean="0"/>
              <a:t>Herbicide </a:t>
            </a:r>
            <a:endParaRPr lang="en-US" sz="2400" u="sng" dirty="0" smtClean="0"/>
          </a:p>
          <a:p>
            <a:pPr lvl="1"/>
            <a:r>
              <a:rPr lang="en-US" b="1" dirty="0" smtClean="0"/>
              <a:t>Foliar spray </a:t>
            </a:r>
            <a:r>
              <a:rPr lang="en-US" dirty="0" smtClean="0"/>
              <a:t>with 2% glyphosate or </a:t>
            </a:r>
            <a:r>
              <a:rPr lang="en-US" dirty="0" err="1" smtClean="0"/>
              <a:t>triclopyr</a:t>
            </a:r>
            <a:r>
              <a:rPr lang="en-US" dirty="0" smtClean="0"/>
              <a:t>, using surfactant; after leaf out but before fruiting</a:t>
            </a:r>
          </a:p>
          <a:p>
            <a:pPr lvl="1"/>
            <a:r>
              <a:rPr lang="en-US" b="1" dirty="0"/>
              <a:t>Cut-stem </a:t>
            </a:r>
            <a:r>
              <a:rPr lang="en-US" dirty="0"/>
              <a:t>treatment </a:t>
            </a:r>
            <a:r>
              <a:rPr lang="en-US" dirty="0" smtClean="0"/>
              <a:t>is difficult due to thorny canes, but will respond to 25</a:t>
            </a:r>
            <a:r>
              <a:rPr lang="en-US" dirty="0"/>
              <a:t>% glyphosate or </a:t>
            </a:r>
            <a:r>
              <a:rPr lang="en-US" dirty="0" err="1" smtClean="0"/>
              <a:t>triclopyr</a:t>
            </a:r>
            <a:endParaRPr lang="en-US" dirty="0"/>
          </a:p>
          <a:p>
            <a:pPr lvl="1"/>
            <a:r>
              <a:rPr lang="en-US" dirty="0" smtClean="0"/>
              <a:t>Combo method:</a:t>
            </a:r>
            <a:br>
              <a:rPr lang="en-US" dirty="0" smtClean="0"/>
            </a:br>
            <a:r>
              <a:rPr lang="en-US" b="1" dirty="0" smtClean="0"/>
              <a:t>Cut/mow</a:t>
            </a:r>
            <a:r>
              <a:rPr lang="en-US" dirty="0" smtClean="0"/>
              <a:t> to ground early in season, then</a:t>
            </a:r>
            <a:br>
              <a:rPr lang="en-US" dirty="0" smtClean="0"/>
            </a:br>
            <a:r>
              <a:rPr lang="en-US" dirty="0" smtClean="0"/>
              <a:t>foliar spray re-sprouts with 2% glyphosate or </a:t>
            </a:r>
            <a:r>
              <a:rPr lang="en-US" dirty="0" err="1" smtClean="0"/>
              <a:t>triclopyr</a:t>
            </a:r>
            <a:r>
              <a:rPr lang="en-US" dirty="0" smtClean="0"/>
              <a:t> </a:t>
            </a:r>
          </a:p>
        </p:txBody>
      </p:sp>
    </p:spTree>
    <p:extLst>
      <p:ext uri="{BB962C8B-B14F-4D97-AF65-F5344CB8AC3E}">
        <p14:creationId xmlns:p14="http://schemas.microsoft.com/office/powerpoint/2010/main" val="3945786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943" y="152400"/>
            <a:ext cx="4528457" cy="1508105"/>
          </a:xfrm>
          <a:prstGeom prst="rect">
            <a:avLst/>
          </a:prstGeom>
          <a:noFill/>
        </p:spPr>
        <p:txBody>
          <a:bodyPr wrap="square" rtlCol="0">
            <a:spAutoFit/>
          </a:bodyPr>
          <a:lstStyle/>
          <a:p>
            <a:pPr algn="l"/>
            <a:r>
              <a:rPr lang="en-US" sz="3200" dirty="0" smtClean="0"/>
              <a:t>Winged </a:t>
            </a:r>
            <a:r>
              <a:rPr lang="en-US" sz="3200" dirty="0" err="1" smtClean="0"/>
              <a:t>euonymous</a:t>
            </a:r>
            <a:r>
              <a:rPr lang="en-US" sz="3200" dirty="0" smtClean="0"/>
              <a:t> </a:t>
            </a:r>
            <a:br>
              <a:rPr lang="en-US" sz="3200" dirty="0" smtClean="0"/>
            </a:br>
            <a:r>
              <a:rPr lang="en-US" sz="2800" dirty="0" smtClean="0"/>
              <a:t>aka burning bush</a:t>
            </a:r>
          </a:p>
          <a:p>
            <a:pPr algn="l"/>
            <a:r>
              <a:rPr lang="en-US" sz="3200" i="1" dirty="0" err="1" smtClean="0"/>
              <a:t>Euonymous</a:t>
            </a:r>
            <a:r>
              <a:rPr lang="en-US" sz="3200" i="1" dirty="0" smtClean="0"/>
              <a:t> </a:t>
            </a:r>
            <a:r>
              <a:rPr lang="en-US" sz="3200" i="1" dirty="0" err="1" smtClean="0"/>
              <a:t>alatus</a:t>
            </a:r>
            <a:endParaRPr lang="en-US" sz="3200"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600" y="0"/>
            <a:ext cx="4470400" cy="3352800"/>
          </a:xfrm>
          <a:prstGeom prst="rect">
            <a:avLst/>
          </a:prstGeom>
        </p:spPr>
      </p:pic>
      <p:pic>
        <p:nvPicPr>
          <p:cNvPr id="9" name="Picture 6" descr="Euonymus alata Middlefield"/>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4341928" y="3352800"/>
            <a:ext cx="4802072" cy="34946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Content Placeholder 1"/>
          <p:cNvSpPr txBox="1">
            <a:spLocks/>
          </p:cNvSpPr>
          <p:nvPr/>
        </p:nvSpPr>
        <p:spPr>
          <a:xfrm>
            <a:off x="195943" y="1932644"/>
            <a:ext cx="4233041" cy="439195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Branching shrub can grow to over 10’ tall</a:t>
            </a:r>
          </a:p>
          <a:p>
            <a:r>
              <a:rPr lang="en-US" dirty="0" smtClean="0"/>
              <a:t>Tolerates sun and full shade</a:t>
            </a:r>
          </a:p>
          <a:p>
            <a:r>
              <a:rPr lang="en-US" dirty="0" smtClean="0"/>
              <a:t>Moist to wet soils</a:t>
            </a:r>
          </a:p>
          <a:p>
            <a:r>
              <a:rPr lang="en-US" dirty="0" smtClean="0"/>
              <a:t>Corky “wings” on larger twigs</a:t>
            </a:r>
          </a:p>
          <a:p>
            <a:endParaRPr lang="en-US" dirty="0"/>
          </a:p>
        </p:txBody>
      </p:sp>
    </p:spTree>
    <p:extLst>
      <p:ext uri="{BB962C8B-B14F-4D97-AF65-F5344CB8AC3E}">
        <p14:creationId xmlns:p14="http://schemas.microsoft.com/office/powerpoint/2010/main" val="22109795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943" y="152400"/>
            <a:ext cx="4147457" cy="1508105"/>
          </a:xfrm>
          <a:prstGeom prst="rect">
            <a:avLst/>
          </a:prstGeom>
          <a:noFill/>
        </p:spPr>
        <p:txBody>
          <a:bodyPr wrap="square" rtlCol="0">
            <a:spAutoFit/>
          </a:bodyPr>
          <a:lstStyle/>
          <a:p>
            <a:pPr algn="l"/>
            <a:r>
              <a:rPr lang="en-US" sz="3200" dirty="0" smtClean="0"/>
              <a:t>Winged </a:t>
            </a:r>
            <a:r>
              <a:rPr lang="en-US" sz="3200" dirty="0" err="1" smtClean="0"/>
              <a:t>euonymous</a:t>
            </a:r>
            <a:r>
              <a:rPr lang="en-US" sz="3200" dirty="0" smtClean="0"/>
              <a:t> </a:t>
            </a:r>
            <a:br>
              <a:rPr lang="en-US" sz="3200" dirty="0" smtClean="0"/>
            </a:br>
            <a:r>
              <a:rPr lang="en-US" sz="2800" dirty="0" smtClean="0"/>
              <a:t>aka burning bush</a:t>
            </a:r>
          </a:p>
          <a:p>
            <a:pPr algn="l"/>
            <a:r>
              <a:rPr lang="en-US" sz="3200" i="1" dirty="0" err="1" smtClean="0"/>
              <a:t>Euonymous</a:t>
            </a:r>
            <a:r>
              <a:rPr lang="en-US" sz="3200" i="1" dirty="0" smtClean="0"/>
              <a:t> </a:t>
            </a:r>
            <a:r>
              <a:rPr lang="en-US" sz="3200" i="1" dirty="0" err="1" smtClean="0"/>
              <a:t>alatus</a:t>
            </a:r>
            <a:endParaRPr lang="en-US" sz="3200" i="1"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488"/>
          <a:stretch/>
        </p:blipFill>
        <p:spPr>
          <a:xfrm>
            <a:off x="5181601" y="-654794"/>
            <a:ext cx="3962399" cy="43123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636579"/>
            <a:ext cx="4267200" cy="3200400"/>
          </a:xfrm>
          <a:prstGeom prst="rect">
            <a:avLst/>
          </a:prstGeom>
        </p:spPr>
      </p:pic>
      <p:sp>
        <p:nvSpPr>
          <p:cNvPr id="10" name="Content Placeholder 1"/>
          <p:cNvSpPr txBox="1">
            <a:spLocks/>
          </p:cNvSpPr>
          <p:nvPr/>
        </p:nvSpPr>
        <p:spPr>
          <a:xfrm>
            <a:off x="262759" y="1752600"/>
            <a:ext cx="4233041" cy="490433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Opposite leaves</a:t>
            </a:r>
          </a:p>
          <a:p>
            <a:r>
              <a:rPr lang="en-US" dirty="0" smtClean="0"/>
              <a:t>Leaves taper at both ends</a:t>
            </a:r>
          </a:p>
          <a:p>
            <a:r>
              <a:rPr lang="en-US" dirty="0" smtClean="0"/>
              <a:t>Foliage turns bright red in fall</a:t>
            </a:r>
          </a:p>
          <a:p>
            <a:r>
              <a:rPr lang="en-US" dirty="0" smtClean="0"/>
              <a:t>Small, inconspicuous flowers</a:t>
            </a:r>
          </a:p>
          <a:p>
            <a:r>
              <a:rPr lang="en-US" dirty="0" smtClean="0"/>
              <a:t>Purple capsule splits open - red fruit</a:t>
            </a:r>
          </a:p>
          <a:p>
            <a:endParaRPr lang="en-US" dirty="0"/>
          </a:p>
        </p:txBody>
      </p:sp>
    </p:spTree>
    <p:extLst>
      <p:ext uri="{BB962C8B-B14F-4D97-AF65-F5344CB8AC3E}">
        <p14:creationId xmlns:p14="http://schemas.microsoft.com/office/powerpoint/2010/main" val="2569034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944562"/>
          </a:xfrm>
        </p:spPr>
        <p:txBody>
          <a:bodyPr/>
          <a:lstStyle/>
          <a:p>
            <a:pPr lvl="0">
              <a:spcBef>
                <a:spcPts val="0"/>
              </a:spcBef>
            </a:pPr>
            <a:r>
              <a:rPr lang="en-US" sz="3200" b="1" dirty="0" smtClean="0">
                <a:solidFill>
                  <a:prstClr val="black"/>
                </a:solidFill>
                <a:latin typeface="Cambria"/>
                <a:ea typeface="+mn-ea"/>
                <a:cs typeface="+mn-cs"/>
              </a:rPr>
              <a:t>Winged euonymus/burning bush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990600"/>
            <a:ext cx="4038600" cy="5867400"/>
          </a:xfrm>
        </p:spPr>
        <p:txBody>
          <a:bodyPr>
            <a:normAutofit/>
          </a:bodyPr>
          <a:lstStyle/>
          <a:p>
            <a:r>
              <a:rPr lang="en-US" u="sng" dirty="0" smtClean="0"/>
              <a:t>Manual </a:t>
            </a:r>
            <a:endParaRPr lang="en-US" sz="2400" u="sng" dirty="0" smtClean="0"/>
          </a:p>
          <a:p>
            <a:pPr lvl="1"/>
            <a:r>
              <a:rPr lang="en-US" b="1" dirty="0" smtClean="0"/>
              <a:t>Cut/pull/dig</a:t>
            </a:r>
            <a:r>
              <a:rPr lang="en-US" dirty="0" smtClean="0"/>
              <a:t> small-medium plants when soil is damp (get as much of root as possible)</a:t>
            </a:r>
          </a:p>
          <a:p>
            <a:pPr lvl="1"/>
            <a:r>
              <a:rPr lang="en-US" dirty="0" smtClean="0"/>
              <a:t>For large plants, use weed wrench, then monitor and cut re-growth</a:t>
            </a:r>
          </a:p>
        </p:txBody>
      </p:sp>
      <p:sp>
        <p:nvSpPr>
          <p:cNvPr id="10" name="Content Placeholder 9"/>
          <p:cNvSpPr>
            <a:spLocks noGrp="1"/>
          </p:cNvSpPr>
          <p:nvPr>
            <p:ph sz="half" idx="2"/>
          </p:nvPr>
        </p:nvSpPr>
        <p:spPr>
          <a:xfrm>
            <a:off x="4648200" y="990600"/>
            <a:ext cx="4191000" cy="5867400"/>
          </a:xfrm>
        </p:spPr>
        <p:txBody>
          <a:bodyPr>
            <a:normAutofit/>
          </a:bodyPr>
          <a:lstStyle/>
          <a:p>
            <a:r>
              <a:rPr lang="en-US" u="sng" dirty="0" smtClean="0"/>
              <a:t>Herbicide </a:t>
            </a:r>
            <a:endParaRPr lang="en-US" sz="2400" u="sng" dirty="0" smtClean="0"/>
          </a:p>
          <a:p>
            <a:pPr lvl="1"/>
            <a:r>
              <a:rPr lang="en-US" b="1" dirty="0" smtClean="0"/>
              <a:t>Foliar spray </a:t>
            </a:r>
            <a:r>
              <a:rPr lang="en-US" dirty="0" smtClean="0"/>
              <a:t>with 2% glyphosate, using surfactant; after leaf out but before fruiting</a:t>
            </a:r>
          </a:p>
          <a:p>
            <a:pPr lvl="1"/>
            <a:r>
              <a:rPr lang="en-US" b="1" dirty="0"/>
              <a:t>Cut-stem </a:t>
            </a:r>
            <a:r>
              <a:rPr lang="en-US" dirty="0"/>
              <a:t>treatment </a:t>
            </a:r>
            <a:r>
              <a:rPr lang="en-US" dirty="0" smtClean="0"/>
              <a:t>for shrubs too large for foliar spray; 25</a:t>
            </a:r>
            <a:r>
              <a:rPr lang="en-US" dirty="0"/>
              <a:t>% glyphosate or </a:t>
            </a:r>
            <a:r>
              <a:rPr lang="en-US" dirty="0" err="1" smtClean="0"/>
              <a:t>triclopyr</a:t>
            </a:r>
            <a:endParaRPr lang="en-US" dirty="0"/>
          </a:p>
          <a:p>
            <a:pPr lvl="1"/>
            <a:r>
              <a:rPr lang="en-US" b="1" dirty="0" smtClean="0"/>
              <a:t>Basal bark </a:t>
            </a:r>
            <a:r>
              <a:rPr lang="en-US" dirty="0" smtClean="0"/>
              <a:t>treatment using 25% </a:t>
            </a:r>
            <a:r>
              <a:rPr lang="en-US" dirty="0" err="1" smtClean="0"/>
              <a:t>triclopyr</a:t>
            </a:r>
            <a:r>
              <a:rPr lang="en-US" dirty="0" smtClean="0"/>
              <a:t> in oil; </a:t>
            </a:r>
            <a:r>
              <a:rPr lang="en-US" dirty="0" smtClean="0"/>
              <a:t>growing season after spring </a:t>
            </a:r>
            <a:r>
              <a:rPr lang="en-US" dirty="0" smtClean="0"/>
              <a:t>sap </a:t>
            </a:r>
            <a:r>
              <a:rPr lang="en-US" dirty="0" smtClean="0"/>
              <a:t>flow</a:t>
            </a:r>
            <a:endParaRPr lang="en-US" dirty="0" smtClean="0"/>
          </a:p>
        </p:txBody>
      </p:sp>
    </p:spTree>
    <p:extLst>
      <p:ext uri="{BB962C8B-B14F-4D97-AF65-F5344CB8AC3E}">
        <p14:creationId xmlns:p14="http://schemas.microsoft.com/office/powerpoint/2010/main" val="2094252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3581400" cy="1077218"/>
          </a:xfrm>
          <a:prstGeom prst="rect">
            <a:avLst/>
          </a:prstGeom>
          <a:noFill/>
        </p:spPr>
        <p:txBody>
          <a:bodyPr wrap="square" rtlCol="0">
            <a:spAutoFit/>
          </a:bodyPr>
          <a:lstStyle/>
          <a:p>
            <a:pPr algn="l"/>
            <a:r>
              <a:rPr lang="en-US" sz="3200" dirty="0" smtClean="0"/>
              <a:t>Norway maple</a:t>
            </a:r>
          </a:p>
          <a:p>
            <a:pPr algn="l"/>
            <a:r>
              <a:rPr lang="en-US" sz="3200" i="1" dirty="0" smtClean="0"/>
              <a:t>Acer </a:t>
            </a:r>
            <a:r>
              <a:rPr lang="en-US" sz="3200" i="1" dirty="0" err="1" smtClean="0"/>
              <a:t>platanoides</a:t>
            </a:r>
            <a:endParaRPr lang="en-US" sz="3200"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528" y="0"/>
            <a:ext cx="5143500" cy="6858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528" y="28360"/>
            <a:ext cx="2913278" cy="2097716"/>
          </a:xfrm>
          <a:prstGeom prst="rect">
            <a:avLst/>
          </a:prstGeom>
          <a:ln w="12700">
            <a:solidFill>
              <a:schemeClr val="tx1"/>
            </a:solidFill>
          </a:ln>
        </p:spPr>
      </p:pic>
      <p:sp>
        <p:nvSpPr>
          <p:cNvPr id="13" name="Content Placeholder 1"/>
          <p:cNvSpPr txBox="1">
            <a:spLocks/>
          </p:cNvSpPr>
          <p:nvPr/>
        </p:nvSpPr>
        <p:spPr>
          <a:xfrm>
            <a:off x="262759" y="1447800"/>
            <a:ext cx="3868369" cy="490433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Canopy tree</a:t>
            </a:r>
          </a:p>
          <a:p>
            <a:r>
              <a:rPr lang="en-US" dirty="0" smtClean="0"/>
              <a:t>Leaves opposite</a:t>
            </a:r>
          </a:p>
          <a:p>
            <a:r>
              <a:rPr lang="en-US" dirty="0" smtClean="0"/>
              <a:t>Leaves slightly different shape than native maples</a:t>
            </a:r>
          </a:p>
          <a:p>
            <a:r>
              <a:rPr lang="en-US" dirty="0" smtClean="0"/>
              <a:t>Broken leaf stem has white, milky sap, unlike native maples</a:t>
            </a:r>
          </a:p>
          <a:p>
            <a:endParaRPr lang="en-US" dirty="0" smtClean="0"/>
          </a:p>
        </p:txBody>
      </p:sp>
    </p:spTree>
    <p:extLst>
      <p:ext uri="{BB962C8B-B14F-4D97-AF65-F5344CB8AC3E}">
        <p14:creationId xmlns:p14="http://schemas.microsoft.com/office/powerpoint/2010/main" val="39372510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3581400" cy="1077218"/>
          </a:xfrm>
          <a:prstGeom prst="rect">
            <a:avLst/>
          </a:prstGeom>
          <a:noFill/>
        </p:spPr>
        <p:txBody>
          <a:bodyPr wrap="square" rtlCol="0">
            <a:spAutoFit/>
          </a:bodyPr>
          <a:lstStyle/>
          <a:p>
            <a:pPr algn="l"/>
            <a:r>
              <a:rPr lang="en-US" sz="3200" dirty="0" smtClean="0"/>
              <a:t>Norway maple</a:t>
            </a:r>
          </a:p>
          <a:p>
            <a:pPr algn="l"/>
            <a:r>
              <a:rPr lang="en-US" sz="3200" i="1" dirty="0" smtClean="0"/>
              <a:t>Acer </a:t>
            </a:r>
            <a:r>
              <a:rPr lang="en-US" sz="3200" i="1" dirty="0" err="1" smtClean="0"/>
              <a:t>platanoides</a:t>
            </a:r>
            <a:endParaRPr lang="en-US" sz="3200" i="1"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648200" y="0"/>
            <a:ext cx="4165600" cy="3124200"/>
          </a:xfrm>
          <a:prstGeom prst="rect">
            <a:avLst/>
          </a:prstGeom>
          <a:ln w="1270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613039"/>
            <a:ext cx="3886200" cy="2914650"/>
          </a:xfrm>
          <a:prstGeom prst="rect">
            <a:avLst/>
          </a:prstGeom>
          <a:ln w="12700">
            <a:solidFill>
              <a:schemeClr val="tx1"/>
            </a:solidFill>
          </a:ln>
        </p:spPr>
      </p:pic>
      <p:sp>
        <p:nvSpPr>
          <p:cNvPr id="10" name="TextBox 9"/>
          <p:cNvSpPr txBox="1"/>
          <p:nvPr/>
        </p:nvSpPr>
        <p:spPr>
          <a:xfrm>
            <a:off x="4876800" y="4975239"/>
            <a:ext cx="2438400" cy="369332"/>
          </a:xfrm>
          <a:prstGeom prst="rect">
            <a:avLst/>
          </a:prstGeom>
          <a:noFill/>
        </p:spPr>
        <p:txBody>
          <a:bodyPr wrap="square" rtlCol="0">
            <a:spAutoFit/>
          </a:bodyPr>
          <a:lstStyle/>
          <a:p>
            <a:r>
              <a:rPr lang="en-US" b="1" dirty="0" smtClean="0">
                <a:solidFill>
                  <a:schemeClr val="bg1"/>
                </a:solidFill>
              </a:rPr>
              <a:t>Sugar maple bark</a:t>
            </a:r>
            <a:endParaRPr lang="en-US" b="1" dirty="0">
              <a:solidFill>
                <a:schemeClr val="bg1"/>
              </a:solidFill>
            </a:endParaRPr>
          </a:p>
        </p:txBody>
      </p:sp>
      <p:sp>
        <p:nvSpPr>
          <p:cNvPr id="12" name="TextBox 11"/>
          <p:cNvSpPr txBox="1"/>
          <p:nvPr/>
        </p:nvSpPr>
        <p:spPr>
          <a:xfrm>
            <a:off x="4724400" y="2113860"/>
            <a:ext cx="2438400" cy="369332"/>
          </a:xfrm>
          <a:prstGeom prst="rect">
            <a:avLst/>
          </a:prstGeom>
          <a:noFill/>
        </p:spPr>
        <p:txBody>
          <a:bodyPr wrap="square" rtlCol="0">
            <a:spAutoFit/>
          </a:bodyPr>
          <a:lstStyle/>
          <a:p>
            <a:r>
              <a:rPr lang="en-US" b="1" dirty="0" smtClean="0">
                <a:solidFill>
                  <a:schemeClr val="bg1"/>
                </a:solidFill>
              </a:rPr>
              <a:t>Norway maple bark</a:t>
            </a:r>
            <a:endParaRPr lang="en-US" b="1" dirty="0">
              <a:solidFill>
                <a:schemeClr val="bg1"/>
              </a:solidFill>
            </a:endParaRPr>
          </a:p>
        </p:txBody>
      </p:sp>
      <p:sp>
        <p:nvSpPr>
          <p:cNvPr id="13" name="Content Placeholder 1"/>
          <p:cNvSpPr txBox="1">
            <a:spLocks/>
          </p:cNvSpPr>
          <p:nvPr/>
        </p:nvSpPr>
        <p:spPr>
          <a:xfrm>
            <a:off x="262759" y="1447800"/>
            <a:ext cx="4080641" cy="490433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Bark less shaggy than native </a:t>
            </a:r>
            <a:r>
              <a:rPr lang="en-US" dirty="0" smtClean="0"/>
              <a:t>maples, more regular ridges</a:t>
            </a:r>
            <a:endParaRPr lang="en-US" dirty="0" smtClean="0"/>
          </a:p>
          <a:p>
            <a:r>
              <a:rPr lang="en-US" dirty="0" smtClean="0"/>
              <a:t>Fruits typical maple samaras, but with very wide angle</a:t>
            </a:r>
          </a:p>
          <a:p>
            <a:r>
              <a:rPr lang="en-US" dirty="0" smtClean="0"/>
              <a:t>Saplings tolerate dense shade</a:t>
            </a:r>
          </a:p>
        </p:txBody>
      </p:sp>
      <p:pic>
        <p:nvPicPr>
          <p:cNvPr id="7" name="Picture 9" descr="Acer platanoidesfruit"/>
          <p:cNvPicPr>
            <a:picLocks noGrp="1" noChangeAspect="1" noChangeArrowheads="1"/>
          </p:cNvPicPr>
          <p:nvPr>
            <p:ph sz="quarter" idx="4294967295"/>
          </p:nvPr>
        </p:nvPicPr>
        <p:blipFill>
          <a:blip r:embed="rId6">
            <a:extLst>
              <a:ext uri="{28A0092B-C50C-407E-A947-70E740481C1C}">
                <a14:useLocalDpi xmlns:a14="http://schemas.microsoft.com/office/drawing/2010/main"/>
              </a:ext>
            </a:extLst>
          </a:blip>
          <a:srcRect/>
          <a:stretch>
            <a:fillRect/>
          </a:stretch>
        </p:blipFill>
        <p:spPr>
          <a:xfrm>
            <a:off x="7239000" y="4891260"/>
            <a:ext cx="1905000" cy="196197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4027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944562"/>
          </a:xfrm>
        </p:spPr>
        <p:txBody>
          <a:bodyPr/>
          <a:lstStyle/>
          <a:p>
            <a:pPr lvl="0">
              <a:spcBef>
                <a:spcPts val="0"/>
              </a:spcBef>
            </a:pPr>
            <a:r>
              <a:rPr lang="en-US" sz="3200" b="1" dirty="0" smtClean="0">
                <a:solidFill>
                  <a:prstClr val="black"/>
                </a:solidFill>
                <a:latin typeface="Cambria"/>
                <a:ea typeface="+mn-ea"/>
                <a:cs typeface="+mn-cs"/>
              </a:rPr>
              <a:t>Norway maple control</a:t>
            </a:r>
            <a:endParaRPr lang="en-US" sz="3200" b="1" dirty="0">
              <a:solidFill>
                <a:prstClr val="black"/>
              </a:solidFill>
              <a:latin typeface="Cambria"/>
              <a:ea typeface="+mn-ea"/>
              <a:cs typeface="+mn-cs"/>
            </a:endParaRPr>
          </a:p>
        </p:txBody>
      </p:sp>
      <p:sp>
        <p:nvSpPr>
          <p:cNvPr id="9" name="Content Placeholder 8"/>
          <p:cNvSpPr>
            <a:spLocks noGrp="1"/>
          </p:cNvSpPr>
          <p:nvPr>
            <p:ph sz="half" idx="1"/>
          </p:nvPr>
        </p:nvSpPr>
        <p:spPr>
          <a:xfrm>
            <a:off x="457200" y="990600"/>
            <a:ext cx="4038600" cy="5867400"/>
          </a:xfrm>
        </p:spPr>
        <p:txBody>
          <a:bodyPr>
            <a:normAutofit/>
          </a:bodyPr>
          <a:lstStyle/>
          <a:p>
            <a:r>
              <a:rPr lang="en-US" u="sng" dirty="0" smtClean="0"/>
              <a:t>Manual </a:t>
            </a:r>
            <a:endParaRPr lang="en-US" sz="2400" u="sng" dirty="0" smtClean="0"/>
          </a:p>
          <a:p>
            <a:pPr lvl="1"/>
            <a:r>
              <a:rPr lang="en-US" b="1" dirty="0" smtClean="0"/>
              <a:t>Cut/pull/dig</a:t>
            </a:r>
            <a:r>
              <a:rPr lang="en-US" dirty="0" smtClean="0"/>
              <a:t> saplings when soil is damp (get as much of root as possible)</a:t>
            </a:r>
          </a:p>
          <a:p>
            <a:pPr lvl="1"/>
            <a:r>
              <a:rPr lang="en-US" b="1" dirty="0" smtClean="0"/>
              <a:t>Cut</a:t>
            </a:r>
            <a:r>
              <a:rPr lang="en-US" dirty="0" smtClean="0"/>
              <a:t> larger trees anytime; monitor and cut (or foliar spray) re-sprouts</a:t>
            </a:r>
          </a:p>
          <a:p>
            <a:pPr lvl="1"/>
            <a:r>
              <a:rPr lang="en-US" b="1" dirty="0" smtClean="0"/>
              <a:t>Girdle</a:t>
            </a:r>
            <a:r>
              <a:rPr lang="en-US" dirty="0" smtClean="0"/>
              <a:t> larger trees and apply 25-40% </a:t>
            </a:r>
            <a:r>
              <a:rPr lang="en-US" dirty="0" err="1" smtClean="0"/>
              <a:t>triclopyr</a:t>
            </a:r>
            <a:r>
              <a:rPr lang="en-US" dirty="0" smtClean="0"/>
              <a:t> amine to the cambium</a:t>
            </a:r>
          </a:p>
        </p:txBody>
      </p:sp>
      <p:sp>
        <p:nvSpPr>
          <p:cNvPr id="10" name="Content Placeholder 9"/>
          <p:cNvSpPr>
            <a:spLocks noGrp="1"/>
          </p:cNvSpPr>
          <p:nvPr>
            <p:ph sz="half" idx="2"/>
          </p:nvPr>
        </p:nvSpPr>
        <p:spPr>
          <a:xfrm>
            <a:off x="4648200" y="990600"/>
            <a:ext cx="4191000" cy="5867400"/>
          </a:xfrm>
        </p:spPr>
        <p:txBody>
          <a:bodyPr>
            <a:normAutofit/>
          </a:bodyPr>
          <a:lstStyle/>
          <a:p>
            <a:r>
              <a:rPr lang="en-US" u="sng" dirty="0" smtClean="0"/>
              <a:t>Herbicide </a:t>
            </a:r>
            <a:endParaRPr lang="en-US" sz="2400" u="sng" dirty="0" smtClean="0"/>
          </a:p>
          <a:p>
            <a:pPr lvl="1"/>
            <a:r>
              <a:rPr lang="en-US" dirty="0" smtClean="0"/>
              <a:t>For re-sprouts after cutting, </a:t>
            </a:r>
            <a:r>
              <a:rPr lang="en-US" b="1" dirty="0" smtClean="0"/>
              <a:t>foliar spray </a:t>
            </a:r>
            <a:r>
              <a:rPr lang="en-US" dirty="0" smtClean="0"/>
              <a:t>with 2% glyphosate, using surfactant</a:t>
            </a:r>
          </a:p>
          <a:p>
            <a:pPr lvl="1"/>
            <a:r>
              <a:rPr lang="en-US" dirty="0" smtClean="0"/>
              <a:t>For </a:t>
            </a:r>
            <a:r>
              <a:rPr lang="en-US" dirty="0"/>
              <a:t>small trees </a:t>
            </a:r>
            <a:r>
              <a:rPr lang="en-US" dirty="0" smtClean="0"/>
              <a:t>(&lt;6” diameter) with </a:t>
            </a:r>
            <a:r>
              <a:rPr lang="en-US" dirty="0"/>
              <a:t>thin </a:t>
            </a:r>
            <a:r>
              <a:rPr lang="en-US" dirty="0" smtClean="0"/>
              <a:t>bark, </a:t>
            </a:r>
            <a:r>
              <a:rPr lang="en-US" b="1" dirty="0" smtClean="0"/>
              <a:t>basal bark </a:t>
            </a:r>
            <a:r>
              <a:rPr lang="en-US" dirty="0" smtClean="0"/>
              <a:t>treatment using 20% </a:t>
            </a:r>
            <a:r>
              <a:rPr lang="en-US" dirty="0" err="1" smtClean="0"/>
              <a:t>triclopyr</a:t>
            </a:r>
            <a:r>
              <a:rPr lang="en-US" dirty="0" smtClean="0"/>
              <a:t> ester in oil; </a:t>
            </a:r>
            <a:r>
              <a:rPr lang="en-US" dirty="0" smtClean="0"/>
              <a:t>growing season </a:t>
            </a:r>
            <a:r>
              <a:rPr lang="en-US" dirty="0" smtClean="0"/>
              <a:t>after </a:t>
            </a:r>
            <a:r>
              <a:rPr lang="en-US" dirty="0" smtClean="0"/>
              <a:t>spring </a:t>
            </a:r>
            <a:r>
              <a:rPr lang="en-US" dirty="0" smtClean="0"/>
              <a:t>sap flow</a:t>
            </a:r>
          </a:p>
          <a:p>
            <a:pPr lvl="1"/>
            <a:r>
              <a:rPr lang="en-US" b="1" dirty="0" smtClean="0"/>
              <a:t>Cut-stump</a:t>
            </a:r>
            <a:r>
              <a:rPr lang="en-US" dirty="0" smtClean="0"/>
              <a:t> treatment with 25% glyphosate</a:t>
            </a:r>
          </a:p>
        </p:txBody>
      </p:sp>
    </p:spTree>
    <p:extLst>
      <p:ext uri="{BB962C8B-B14F-4D97-AF65-F5344CB8AC3E}">
        <p14:creationId xmlns:p14="http://schemas.microsoft.com/office/powerpoint/2010/main" val="57245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5"/>
          <p:cNvSpPr>
            <a:spLocks noGrp="1" noChangeArrowheads="1"/>
          </p:cNvSpPr>
          <p:nvPr>
            <p:ph type="body" sz="half" idx="1"/>
          </p:nvPr>
        </p:nvSpPr>
        <p:spPr>
          <a:xfrm>
            <a:off x="304800" y="1219200"/>
            <a:ext cx="7696200" cy="5181600"/>
          </a:xfrm>
        </p:spPr>
        <p:txBody>
          <a:bodyPr>
            <a:noAutofit/>
          </a:bodyPr>
          <a:lstStyle/>
          <a:p>
            <a:pPr eaLnBrk="1" hangingPunct="1">
              <a:defRPr/>
            </a:pPr>
            <a:r>
              <a:rPr lang="en-US" sz="3600" dirty="0" smtClean="0">
                <a:latin typeface="+mj-lt"/>
              </a:rPr>
              <a:t>Health of native species and the environment (e.g., biological diversity)</a:t>
            </a:r>
          </a:p>
          <a:p>
            <a:pPr>
              <a:defRPr/>
            </a:pPr>
            <a:r>
              <a:rPr lang="en-US" sz="3600" dirty="0"/>
              <a:t>Human &amp; animal health &amp; safety</a:t>
            </a:r>
          </a:p>
          <a:p>
            <a:pPr>
              <a:defRPr/>
            </a:pPr>
            <a:r>
              <a:rPr lang="en-US" sz="3600" dirty="0"/>
              <a:t>Recreation &amp; aesthetic resources</a:t>
            </a:r>
          </a:p>
          <a:p>
            <a:pPr eaLnBrk="1" hangingPunct="1">
              <a:defRPr/>
            </a:pPr>
            <a:r>
              <a:rPr lang="en-US" sz="3600" dirty="0" smtClean="0">
                <a:latin typeface="+mj-lt"/>
              </a:rPr>
              <a:t>Forest crop production</a:t>
            </a:r>
          </a:p>
          <a:p>
            <a:pPr eaLnBrk="1" hangingPunct="1">
              <a:defRPr/>
            </a:pPr>
            <a:r>
              <a:rPr lang="en-US" sz="3600" dirty="0" smtClean="0">
                <a:latin typeface="+mj-lt"/>
              </a:rPr>
              <a:t>Commercial agriculture</a:t>
            </a:r>
          </a:p>
          <a:p>
            <a:pPr eaLnBrk="1" hangingPunct="1">
              <a:defRPr/>
            </a:pPr>
            <a:r>
              <a:rPr lang="en-US" sz="3600" dirty="0" smtClean="0">
                <a:latin typeface="+mj-lt"/>
              </a:rPr>
              <a:t>Property values</a:t>
            </a:r>
          </a:p>
          <a:p>
            <a:pPr eaLnBrk="1" hangingPunct="1">
              <a:defRPr/>
            </a:pPr>
            <a:r>
              <a:rPr lang="en-US" sz="3600" dirty="0" smtClean="0">
                <a:latin typeface="+mj-lt"/>
              </a:rPr>
              <a:t>Infrastructure</a:t>
            </a:r>
          </a:p>
        </p:txBody>
      </p:sp>
      <p:sp>
        <p:nvSpPr>
          <p:cNvPr id="2" name="Title 1"/>
          <p:cNvSpPr>
            <a:spLocks noGrp="1"/>
          </p:cNvSpPr>
          <p:nvPr>
            <p:ph type="title"/>
          </p:nvPr>
        </p:nvSpPr>
        <p:spPr>
          <a:xfrm>
            <a:off x="457200" y="32657"/>
            <a:ext cx="8229600" cy="1371600"/>
          </a:xfrm>
        </p:spPr>
        <p:txBody>
          <a:bodyPr>
            <a:normAutofit/>
          </a:bodyPr>
          <a:lstStyle/>
          <a:p>
            <a:pPr algn="l"/>
            <a:r>
              <a:rPr lang="en-US" b="1" dirty="0" smtClean="0"/>
              <a:t>Values and resources at risk</a:t>
            </a:r>
            <a:endParaRPr lang="en-US" b="1" dirty="0"/>
          </a:p>
        </p:txBody>
      </p:sp>
      <p:pic>
        <p:nvPicPr>
          <p:cNvPr id="4" name="Picture 7" descr="Celastrus and Stop 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301593" y="3962400"/>
            <a:ext cx="3860800" cy="2895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1449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6" y="1885950"/>
            <a:ext cx="5105400" cy="3829050"/>
          </a:xfrm>
          <a:prstGeom prst="rect">
            <a:avLst/>
          </a:prstGeom>
        </p:spPr>
      </p:pic>
      <p:sp>
        <p:nvSpPr>
          <p:cNvPr id="2" name="TextBox 1"/>
          <p:cNvSpPr txBox="1"/>
          <p:nvPr/>
        </p:nvSpPr>
        <p:spPr>
          <a:xfrm>
            <a:off x="0" y="1937567"/>
            <a:ext cx="3421117" cy="523220"/>
          </a:xfrm>
          <a:prstGeom prst="rect">
            <a:avLst/>
          </a:prstGeom>
          <a:noFill/>
        </p:spPr>
        <p:txBody>
          <a:bodyPr wrap="square" rtlCol="0">
            <a:spAutoFit/>
          </a:bodyPr>
          <a:lstStyle/>
          <a:p>
            <a:r>
              <a:rPr lang="en-US" sz="2800" b="1" dirty="0" err="1">
                <a:solidFill>
                  <a:schemeClr val="bg1"/>
                </a:solidFill>
              </a:rPr>
              <a:t>Rugosa</a:t>
            </a:r>
            <a:r>
              <a:rPr lang="en-US" sz="2800" b="1" dirty="0">
                <a:solidFill>
                  <a:schemeClr val="bg1"/>
                </a:solidFill>
              </a:rPr>
              <a:t> rose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2305"/>
          <a:stretch/>
        </p:blipFill>
        <p:spPr>
          <a:xfrm>
            <a:off x="4982084" y="990600"/>
            <a:ext cx="4161916" cy="4866382"/>
          </a:xfrm>
          <a:prstGeom prst="rect">
            <a:avLst/>
          </a:prstGeom>
          <a:ln w="19050">
            <a:noFill/>
          </a:ln>
        </p:spPr>
      </p:pic>
      <p:sp>
        <p:nvSpPr>
          <p:cNvPr id="5" name="Content Placeholder 2"/>
          <p:cNvSpPr txBox="1">
            <a:spLocks/>
          </p:cNvSpPr>
          <p:nvPr/>
        </p:nvSpPr>
        <p:spPr>
          <a:xfrm>
            <a:off x="457200" y="2895600"/>
            <a:ext cx="8229600" cy="3200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ramond" panose="020204040303010108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p>
        </p:txBody>
      </p:sp>
      <p:sp>
        <p:nvSpPr>
          <p:cNvPr id="6" name="Title 1"/>
          <p:cNvSpPr txBox="1">
            <a:spLocks/>
          </p:cNvSpPr>
          <p:nvPr/>
        </p:nvSpPr>
        <p:spPr>
          <a:xfrm>
            <a:off x="457200" y="0"/>
            <a:ext cx="8229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Garamond" panose="02020404030301010803" pitchFamily="18" charset="0"/>
                <a:ea typeface="+mj-ea"/>
                <a:cs typeface="+mj-cs"/>
              </a:defRPr>
            </a:lvl1pPr>
          </a:lstStyle>
          <a:p>
            <a:r>
              <a:rPr lang="en-US" sz="3200" dirty="0" smtClean="0">
                <a:latin typeface="+mj-lt"/>
              </a:rPr>
              <a:t>Other terrestrial invasive plants</a:t>
            </a:r>
            <a:endParaRPr lang="en-US" sz="3200" dirty="0">
              <a:latin typeface="+mj-lt"/>
            </a:endParaRPr>
          </a:p>
        </p:txBody>
      </p:sp>
      <p:sp>
        <p:nvSpPr>
          <p:cNvPr id="9" name="TextBox 8"/>
          <p:cNvSpPr txBox="1"/>
          <p:nvPr/>
        </p:nvSpPr>
        <p:spPr>
          <a:xfrm>
            <a:off x="5722882" y="990600"/>
            <a:ext cx="3421117" cy="523220"/>
          </a:xfrm>
          <a:prstGeom prst="rect">
            <a:avLst/>
          </a:prstGeom>
          <a:noFill/>
        </p:spPr>
        <p:txBody>
          <a:bodyPr wrap="square" rtlCol="0">
            <a:spAutoFit/>
          </a:bodyPr>
          <a:lstStyle/>
          <a:p>
            <a:r>
              <a:rPr lang="en-US" sz="2800" b="1" dirty="0" smtClean="0">
                <a:solidFill>
                  <a:schemeClr val="bg1"/>
                </a:solidFill>
              </a:rPr>
              <a:t>Black swallowwort</a:t>
            </a:r>
            <a:endParaRPr lang="en-US" sz="2800" b="1" dirty="0">
              <a:solidFill>
                <a:schemeClr val="bg1"/>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1874" t="23259" r="11561" b="17286"/>
          <a:stretch/>
        </p:blipFill>
        <p:spPr>
          <a:xfrm>
            <a:off x="6907462" y="5105400"/>
            <a:ext cx="2236538" cy="1763110"/>
          </a:xfrm>
          <a:prstGeom prst="rect">
            <a:avLst/>
          </a:prstGeom>
          <a:ln w="28575">
            <a:noFill/>
          </a:ln>
        </p:spPr>
      </p:pic>
    </p:spTree>
    <p:extLst>
      <p:ext uri="{BB962C8B-B14F-4D97-AF65-F5344CB8AC3E}">
        <p14:creationId xmlns:p14="http://schemas.microsoft.com/office/powerpoint/2010/main" val="1633411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sz="4000" dirty="0" smtClean="0">
                <a:latin typeface="+mj-lt"/>
              </a:rPr>
              <a:t>Common wetland invasive plants</a:t>
            </a:r>
            <a:endParaRPr lang="en-US" sz="4000" dirty="0">
              <a:latin typeface="+mj-lt"/>
            </a:endParaRPr>
          </a:p>
        </p:txBody>
      </p:sp>
      <p:sp>
        <p:nvSpPr>
          <p:cNvPr id="3" name="Content Placeholder 2"/>
          <p:cNvSpPr>
            <a:spLocks noGrp="1"/>
          </p:cNvSpPr>
          <p:nvPr>
            <p:ph idx="1"/>
          </p:nvPr>
        </p:nvSpPr>
        <p:spPr>
          <a:xfrm>
            <a:off x="0" y="6172200"/>
            <a:ext cx="9144000" cy="573877"/>
          </a:xfrm>
        </p:spPr>
        <p:txBody>
          <a:bodyPr>
            <a:normAutofit/>
          </a:bodyPr>
          <a:lstStyle/>
          <a:p>
            <a:pPr marL="0" indent="0" algn="ctr">
              <a:buNone/>
            </a:pPr>
            <a:r>
              <a:rPr lang="en-US" sz="2800" dirty="0" smtClean="0">
                <a:latin typeface="+mj-lt"/>
              </a:rPr>
              <a:t>Purple loosestrife and </a:t>
            </a:r>
            <a:r>
              <a:rPr lang="en-US" sz="2800" dirty="0">
                <a:latin typeface="+mj-lt"/>
              </a:rPr>
              <a:t>c</a:t>
            </a:r>
            <a:r>
              <a:rPr lang="en-US" sz="2800" dirty="0" smtClean="0">
                <a:latin typeface="+mj-lt"/>
              </a:rPr>
              <a:t>ommon reed (aka </a:t>
            </a:r>
            <a:r>
              <a:rPr lang="en-US" sz="2800" dirty="0" err="1" smtClean="0">
                <a:latin typeface="+mj-lt"/>
              </a:rPr>
              <a:t>Phragmites</a:t>
            </a:r>
            <a:r>
              <a:rPr lang="en-US" sz="2800" dirty="0" smtClean="0">
                <a:latin typeface="+mj-lt"/>
              </a:rPr>
              <a:t>)</a:t>
            </a:r>
          </a:p>
        </p:txBody>
      </p:sp>
      <p:sp>
        <p:nvSpPr>
          <p:cNvPr id="6" name="TextBox 5"/>
          <p:cNvSpPr txBox="1"/>
          <p:nvPr/>
        </p:nvSpPr>
        <p:spPr>
          <a:xfrm>
            <a:off x="609600" y="944083"/>
            <a:ext cx="8305800" cy="830997"/>
          </a:xfrm>
          <a:prstGeom prst="rect">
            <a:avLst/>
          </a:prstGeom>
          <a:noFill/>
        </p:spPr>
        <p:txBody>
          <a:bodyPr wrap="square" rtlCol="0">
            <a:spAutoFit/>
          </a:bodyPr>
          <a:lstStyle/>
          <a:p>
            <a:r>
              <a:rPr lang="en-US" sz="2400" dirty="0" smtClean="0">
                <a:latin typeface="+mj-lt"/>
              </a:rPr>
              <a:t>These require additional permits/exemptions/variances to treat.  Please consult the BPC, DEP, and/or town CEO for more info.</a:t>
            </a:r>
            <a:endParaRPr lang="en-US" sz="2400" dirty="0">
              <a:latin typeface="+mj-lt"/>
            </a:endParaRPr>
          </a:p>
        </p:txBody>
      </p:sp>
      <p:pic>
        <p:nvPicPr>
          <p:cNvPr id="9" name="Picture 5" descr="purple loosestrife infe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3" y="2042699"/>
            <a:ext cx="5884535" cy="39308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600" y="2011168"/>
            <a:ext cx="5283200" cy="3962400"/>
          </a:xfrm>
          <a:prstGeom prst="rect">
            <a:avLst/>
          </a:prstGeom>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3522" y="3880672"/>
            <a:ext cx="3133078" cy="20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6184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85916"/>
            <a:ext cx="9144000" cy="1261884"/>
          </a:xfrm>
          <a:prstGeom prst="rect">
            <a:avLst/>
          </a:prstGeom>
          <a:noFill/>
        </p:spPr>
        <p:txBody>
          <a:bodyPr wrap="square" rtlCol="0">
            <a:spAutoFit/>
          </a:bodyPr>
          <a:lstStyle/>
          <a:p>
            <a:pPr algn="ctr"/>
            <a:r>
              <a:rPr lang="en-US" sz="3800" b="1" dirty="0" smtClean="0">
                <a:latin typeface="+mj-lt"/>
              </a:rPr>
              <a:t>Species to crush (new/not yet widespread)</a:t>
            </a:r>
            <a:br>
              <a:rPr lang="en-US" sz="3800" b="1" dirty="0" smtClean="0">
                <a:latin typeface="+mj-lt"/>
              </a:rPr>
            </a:br>
            <a:r>
              <a:rPr lang="en-US" sz="3800" b="1" dirty="0" smtClean="0">
                <a:latin typeface="+mj-lt"/>
              </a:rPr>
              <a:t>and habitats where they are found</a:t>
            </a:r>
            <a:endParaRPr lang="en-US" sz="3800" b="1" dirty="0">
              <a:latin typeface="+mj-lt"/>
            </a:endParaRPr>
          </a:p>
        </p:txBody>
      </p:sp>
      <p:sp>
        <p:nvSpPr>
          <p:cNvPr id="6" name="TextBox 5"/>
          <p:cNvSpPr txBox="1"/>
          <p:nvPr/>
        </p:nvSpPr>
        <p:spPr>
          <a:xfrm>
            <a:off x="356461" y="1659553"/>
            <a:ext cx="3966275" cy="1692771"/>
          </a:xfrm>
          <a:prstGeom prst="rect">
            <a:avLst/>
          </a:prstGeom>
          <a:noFill/>
        </p:spPr>
        <p:txBody>
          <a:bodyPr wrap="square" numCol="1" rtlCol="0">
            <a:spAutoFit/>
          </a:bodyPr>
          <a:lstStyle/>
          <a:p>
            <a:r>
              <a:rPr lang="en-US" sz="2600" b="1" dirty="0" smtClean="0">
                <a:latin typeface="+mj-lt"/>
              </a:rPr>
              <a:t>Upland forests and </a:t>
            </a:r>
            <a:br>
              <a:rPr lang="en-US" sz="2600" b="1" dirty="0" smtClean="0">
                <a:latin typeface="+mj-lt"/>
              </a:rPr>
            </a:br>
            <a:r>
              <a:rPr lang="en-US" sz="2600" b="1" dirty="0" smtClean="0">
                <a:latin typeface="+mj-lt"/>
              </a:rPr>
              <a:t>forest edges</a:t>
            </a:r>
          </a:p>
          <a:p>
            <a:r>
              <a:rPr lang="en-US" sz="2600" dirty="0" smtClean="0">
                <a:latin typeface="+mj-lt"/>
              </a:rPr>
              <a:t>Garlic mustard</a:t>
            </a:r>
            <a:endParaRPr lang="en-US" sz="2600" b="1" dirty="0" smtClean="0">
              <a:latin typeface="+mj-lt"/>
            </a:endParaRPr>
          </a:p>
          <a:p>
            <a:r>
              <a:rPr lang="en-US" sz="2600" dirty="0" smtClean="0">
                <a:latin typeface="+mj-lt"/>
              </a:rPr>
              <a:t>Japanese </a:t>
            </a:r>
            <a:r>
              <a:rPr lang="en-US" sz="2600" dirty="0" err="1" smtClean="0">
                <a:latin typeface="+mj-lt"/>
              </a:rPr>
              <a:t>stiltgrass</a:t>
            </a:r>
            <a:r>
              <a:rPr lang="en-US" sz="2600" b="1" dirty="0" smtClean="0">
                <a:solidFill>
                  <a:srgbClr val="FF0000"/>
                </a:solidFill>
                <a:latin typeface="+mj-lt"/>
              </a:rPr>
              <a:t>*</a:t>
            </a:r>
          </a:p>
        </p:txBody>
      </p:sp>
      <p:sp>
        <p:nvSpPr>
          <p:cNvPr id="7" name="TextBox 6"/>
          <p:cNvSpPr txBox="1"/>
          <p:nvPr/>
        </p:nvSpPr>
        <p:spPr>
          <a:xfrm>
            <a:off x="4737315" y="1659553"/>
            <a:ext cx="4101885" cy="4893647"/>
          </a:xfrm>
          <a:prstGeom prst="rect">
            <a:avLst/>
          </a:prstGeom>
          <a:noFill/>
        </p:spPr>
        <p:txBody>
          <a:bodyPr wrap="square" numCol="1" rtlCol="0">
            <a:spAutoFit/>
          </a:bodyPr>
          <a:lstStyle/>
          <a:p>
            <a:r>
              <a:rPr lang="en-US" sz="2600" b="1" dirty="0" smtClean="0">
                <a:latin typeface="+mj-lt"/>
              </a:rPr>
              <a:t>Disturbed areas, fields</a:t>
            </a:r>
          </a:p>
          <a:p>
            <a:r>
              <a:rPr lang="en-US" sz="2600" dirty="0" smtClean="0">
                <a:latin typeface="+mj-lt"/>
              </a:rPr>
              <a:t>Black swallowwort</a:t>
            </a:r>
          </a:p>
          <a:p>
            <a:r>
              <a:rPr lang="en-US" sz="2600" dirty="0" err="1" smtClean="0">
                <a:latin typeface="+mj-lt"/>
              </a:rPr>
              <a:t>Porcelainberry</a:t>
            </a:r>
            <a:endParaRPr lang="en-US" sz="2600" dirty="0" smtClean="0">
              <a:latin typeface="+mj-lt"/>
            </a:endParaRPr>
          </a:p>
          <a:p>
            <a:r>
              <a:rPr lang="en-US" sz="2600" dirty="0" smtClean="0">
                <a:latin typeface="+mj-lt"/>
              </a:rPr>
              <a:t>Japanese honeysuckle</a:t>
            </a:r>
            <a:endParaRPr lang="en-US" sz="2600" b="1" dirty="0" smtClean="0">
              <a:latin typeface="+mj-lt"/>
            </a:endParaRPr>
          </a:p>
          <a:p>
            <a:r>
              <a:rPr lang="en-US" sz="2600" dirty="0" smtClean="0">
                <a:latin typeface="+mj-lt"/>
              </a:rPr>
              <a:t>Mile-a-minute weed</a:t>
            </a:r>
            <a:r>
              <a:rPr lang="en-US" sz="2600" b="1" dirty="0" smtClean="0">
                <a:solidFill>
                  <a:srgbClr val="FF0000"/>
                </a:solidFill>
                <a:latin typeface="+mj-lt"/>
              </a:rPr>
              <a:t>*</a:t>
            </a:r>
          </a:p>
          <a:p>
            <a:r>
              <a:rPr lang="en-US" sz="2600" dirty="0" smtClean="0">
                <a:latin typeface="+mj-lt"/>
              </a:rPr>
              <a:t>Tree-of-heaven</a:t>
            </a:r>
          </a:p>
          <a:p>
            <a:r>
              <a:rPr lang="en-US" sz="2600" dirty="0" smtClean="0">
                <a:latin typeface="+mj-lt"/>
              </a:rPr>
              <a:t>Kudzu</a:t>
            </a:r>
            <a:r>
              <a:rPr lang="en-US" sz="2600" b="1" dirty="0" smtClean="0">
                <a:solidFill>
                  <a:srgbClr val="FF0000"/>
                </a:solidFill>
                <a:latin typeface="+mj-lt"/>
              </a:rPr>
              <a:t>*</a:t>
            </a:r>
            <a:endParaRPr lang="en-US" sz="2600" b="1" dirty="0">
              <a:solidFill>
                <a:srgbClr val="FF0000"/>
              </a:solidFill>
              <a:latin typeface="+mj-lt"/>
            </a:endParaRPr>
          </a:p>
          <a:p>
            <a:endParaRPr lang="en-US" sz="2600" b="1" dirty="0" smtClean="0">
              <a:latin typeface="+mj-lt"/>
            </a:endParaRPr>
          </a:p>
          <a:p>
            <a:r>
              <a:rPr lang="en-US" sz="2600" b="1" dirty="0" smtClean="0">
                <a:latin typeface="+mj-lt"/>
              </a:rPr>
              <a:t>Wetlands</a:t>
            </a:r>
          </a:p>
          <a:p>
            <a:r>
              <a:rPr lang="en-US" sz="2600" dirty="0" smtClean="0">
                <a:latin typeface="+mj-lt"/>
              </a:rPr>
              <a:t>Perennial </a:t>
            </a:r>
            <a:r>
              <a:rPr lang="en-US" sz="2600" dirty="0" err="1" smtClean="0">
                <a:latin typeface="+mj-lt"/>
              </a:rPr>
              <a:t>pepperweed</a:t>
            </a:r>
            <a:endParaRPr lang="en-US" sz="2600" b="1" dirty="0" smtClean="0">
              <a:latin typeface="+mj-lt"/>
            </a:endParaRPr>
          </a:p>
          <a:p>
            <a:r>
              <a:rPr lang="en-US" sz="2600" dirty="0" smtClean="0">
                <a:latin typeface="+mj-lt"/>
              </a:rPr>
              <a:t>Ornamental jewelweed</a:t>
            </a:r>
            <a:endParaRPr lang="en-US" sz="2600" b="1" dirty="0" smtClean="0">
              <a:latin typeface="+mj-lt"/>
            </a:endParaRPr>
          </a:p>
          <a:p>
            <a:r>
              <a:rPr lang="en-US" sz="2600" dirty="0" smtClean="0">
                <a:latin typeface="+mj-lt"/>
              </a:rPr>
              <a:t>Yellow iris</a:t>
            </a:r>
            <a:endParaRPr lang="en-US" sz="2600" b="1" dirty="0" smtClean="0">
              <a:latin typeface="+mj-lt"/>
            </a:endParaRPr>
          </a:p>
        </p:txBody>
      </p:sp>
      <p:sp>
        <p:nvSpPr>
          <p:cNvPr id="2" name="TextBox 1"/>
          <p:cNvSpPr txBox="1"/>
          <p:nvPr/>
        </p:nvSpPr>
        <p:spPr>
          <a:xfrm>
            <a:off x="457200" y="5334000"/>
            <a:ext cx="3352800" cy="954107"/>
          </a:xfrm>
          <a:prstGeom prst="rect">
            <a:avLst/>
          </a:prstGeom>
          <a:noFill/>
        </p:spPr>
        <p:txBody>
          <a:bodyPr wrap="square" rtlCol="0">
            <a:spAutoFit/>
          </a:bodyPr>
          <a:lstStyle/>
          <a:p>
            <a:r>
              <a:rPr lang="en-US" sz="2800" b="1" dirty="0" smtClean="0">
                <a:solidFill>
                  <a:srgbClr val="FF0000"/>
                </a:solidFill>
              </a:rPr>
              <a:t>*Not known from Maine</a:t>
            </a:r>
            <a:endParaRPr lang="en-US" sz="2800" b="1" dirty="0">
              <a:solidFill>
                <a:srgbClr val="FF0000"/>
              </a:solidFill>
            </a:endParaRPr>
          </a:p>
        </p:txBody>
      </p:sp>
    </p:spTree>
    <p:extLst>
      <p:ext uri="{BB962C8B-B14F-4D97-AF65-F5344CB8AC3E}">
        <p14:creationId xmlns:p14="http://schemas.microsoft.com/office/powerpoint/2010/main" val="14751907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normAutofit fontScale="90000"/>
          </a:bodyPr>
          <a:lstStyle/>
          <a:p>
            <a:r>
              <a:rPr lang="en-US" dirty="0" smtClean="0"/>
              <a:t>A new online mapping tool for invasive species - iMapInvasives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45778" y="1905000"/>
            <a:ext cx="3298222" cy="213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1863328"/>
            <a:ext cx="5410200" cy="3724096"/>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smtClean="0">
                <a:latin typeface="+mj-lt"/>
              </a:rPr>
              <a:t>Map locations of invasive plants using your smartphone or on your computer</a:t>
            </a:r>
            <a:endParaRPr lang="en-US" sz="2800" dirty="0">
              <a:latin typeface="+mj-lt"/>
            </a:endParaRPr>
          </a:p>
          <a:p>
            <a:pPr marL="457200" indent="-457200">
              <a:spcAft>
                <a:spcPts val="1200"/>
              </a:spcAft>
              <a:buFont typeface="Arial" panose="020B0604020202020204" pitchFamily="34" charset="0"/>
              <a:buChar char="•"/>
            </a:pPr>
            <a:r>
              <a:rPr lang="en-US" sz="2800" dirty="0" smtClean="0">
                <a:latin typeface="+mj-lt"/>
              </a:rPr>
              <a:t>See distribution data statewide</a:t>
            </a:r>
          </a:p>
          <a:p>
            <a:pPr marL="457200" indent="-457200">
              <a:spcAft>
                <a:spcPts val="1200"/>
              </a:spcAft>
              <a:buFont typeface="Arial" panose="020B0604020202020204" pitchFamily="34" charset="0"/>
              <a:buChar char="•"/>
            </a:pPr>
            <a:r>
              <a:rPr lang="en-US" sz="2800" dirty="0" smtClean="0">
                <a:latin typeface="+mj-lt"/>
              </a:rPr>
              <a:t>Keep track of control efforts</a:t>
            </a:r>
          </a:p>
          <a:p>
            <a:pPr marL="457200" indent="-457200">
              <a:spcAft>
                <a:spcPts val="1200"/>
              </a:spcAft>
              <a:buFont typeface="Arial" panose="020B0604020202020204" pitchFamily="34" charset="0"/>
              <a:buChar char="•"/>
            </a:pPr>
            <a:r>
              <a:rPr lang="en-US" sz="2800" dirty="0">
                <a:latin typeface="+mj-lt"/>
              </a:rPr>
              <a:t>Free user accounts</a:t>
            </a:r>
          </a:p>
          <a:p>
            <a:pPr marL="457200" indent="-457200">
              <a:spcAft>
                <a:spcPts val="1200"/>
              </a:spcAft>
              <a:buFont typeface="Arial" panose="020B0604020202020204" pitchFamily="34" charset="0"/>
              <a:buChar char="•"/>
            </a:pPr>
            <a:r>
              <a:rPr lang="en-US" sz="2800" dirty="0" smtClean="0">
                <a:latin typeface="+mj-lt"/>
              </a:rPr>
              <a:t>Easy to use</a:t>
            </a:r>
            <a:endParaRPr lang="en-US" sz="2800" dirty="0">
              <a:latin typeface="+mj-lt"/>
            </a:endParaRPr>
          </a:p>
        </p:txBody>
      </p:sp>
      <p:sp>
        <p:nvSpPr>
          <p:cNvPr id="5" name="TextBox 4"/>
          <p:cNvSpPr txBox="1"/>
          <p:nvPr/>
        </p:nvSpPr>
        <p:spPr>
          <a:xfrm>
            <a:off x="304800" y="5557719"/>
            <a:ext cx="6934200" cy="153888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smtClean="0">
                <a:latin typeface="+mj-lt"/>
                <a:hlinkClick r:id="rId4"/>
              </a:rPr>
              <a:t>www.imapinvasives.org/meimi</a:t>
            </a:r>
            <a:r>
              <a:rPr lang="en-US" sz="2800" dirty="0" smtClean="0">
                <a:latin typeface="+mj-lt"/>
              </a:rPr>
              <a:t>  </a:t>
            </a:r>
            <a:br>
              <a:rPr lang="en-US" sz="2800" dirty="0" smtClean="0">
                <a:latin typeface="+mj-lt"/>
              </a:rPr>
            </a:br>
            <a:r>
              <a:rPr lang="en-US" sz="2800" dirty="0" smtClean="0">
                <a:latin typeface="+mj-lt"/>
              </a:rPr>
              <a:t>or search for Maine iMapInvasives</a:t>
            </a:r>
            <a:endParaRPr lang="en-US" sz="2800" dirty="0">
              <a:latin typeface="+mj-lt"/>
            </a:endParaRPr>
          </a:p>
          <a:p>
            <a:pPr marL="457200" indent="-457200">
              <a:spcAft>
                <a:spcPts val="1200"/>
              </a:spcAft>
              <a:buFont typeface="Arial" panose="020B0604020202020204" pitchFamily="34" charset="0"/>
              <a:buChar char="•"/>
            </a:pPr>
            <a:endParaRPr lang="en-US" sz="2800" dirty="0">
              <a:latin typeface="+mj-lt"/>
            </a:endParaRPr>
          </a:p>
        </p:txBody>
      </p:sp>
    </p:spTree>
    <p:extLst>
      <p:ext uri="{BB962C8B-B14F-4D97-AF65-F5344CB8AC3E}">
        <p14:creationId xmlns:p14="http://schemas.microsoft.com/office/powerpoint/2010/main" val="3611880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4307237" cy="792162"/>
          </a:xfrm>
        </p:spPr>
        <p:txBody>
          <a:bodyPr>
            <a:normAutofit/>
          </a:bodyPr>
          <a:lstStyle/>
          <a:p>
            <a:r>
              <a:rPr lang="en-US" sz="3600" u="sng" dirty="0" smtClean="0"/>
              <a:t>Websites for ID</a:t>
            </a:r>
            <a:endParaRPr lang="en-US" sz="3600" u="sng" dirty="0"/>
          </a:p>
        </p:txBody>
      </p:sp>
      <p:sp>
        <p:nvSpPr>
          <p:cNvPr id="6" name="TextBox 5"/>
          <p:cNvSpPr txBox="1"/>
          <p:nvPr/>
        </p:nvSpPr>
        <p:spPr>
          <a:xfrm>
            <a:off x="457200" y="1295400"/>
            <a:ext cx="4114800" cy="196977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err="1" smtClean="0">
                <a:latin typeface="+mj-lt"/>
              </a:rPr>
              <a:t>GoBotany</a:t>
            </a:r>
            <a:endParaRPr lang="en-US" sz="2800" dirty="0" smtClean="0">
              <a:latin typeface="+mj-lt"/>
            </a:endParaRPr>
          </a:p>
          <a:p>
            <a:pPr marL="457200" indent="-457200">
              <a:spcAft>
                <a:spcPts val="1200"/>
              </a:spcAft>
              <a:buFont typeface="Arial" panose="020B0604020202020204" pitchFamily="34" charset="0"/>
              <a:buChar char="•"/>
            </a:pPr>
            <a:r>
              <a:rPr lang="en-US" sz="2800" dirty="0" smtClean="0">
                <a:latin typeface="+mj-lt"/>
              </a:rPr>
              <a:t>About My Woods, What’s in My Woods </a:t>
            </a:r>
            <a:r>
              <a:rPr lang="en-US" sz="2800" dirty="0" smtClean="0">
                <a:latin typeface="+mj-lt"/>
              </a:rPr>
              <a:t>section</a:t>
            </a:r>
            <a:endParaRPr lang="en-US" sz="2800" dirty="0">
              <a:latin typeface="+mj-lt"/>
            </a:endParaRPr>
          </a:p>
        </p:txBody>
      </p:sp>
      <p:sp>
        <p:nvSpPr>
          <p:cNvPr id="7" name="Title 1"/>
          <p:cNvSpPr txBox="1">
            <a:spLocks/>
          </p:cNvSpPr>
          <p:nvPr/>
        </p:nvSpPr>
        <p:spPr>
          <a:xfrm>
            <a:off x="4572000" y="427038"/>
            <a:ext cx="4343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3600" u="sng" dirty="0" smtClean="0"/>
              <a:t>Websites for Control</a:t>
            </a:r>
            <a:endParaRPr lang="en-US" sz="3600" u="sng" dirty="0"/>
          </a:p>
        </p:txBody>
      </p:sp>
      <p:sp>
        <p:nvSpPr>
          <p:cNvPr id="8" name="TextBox 7"/>
          <p:cNvSpPr txBox="1"/>
          <p:nvPr/>
        </p:nvSpPr>
        <p:spPr>
          <a:xfrm>
            <a:off x="4800600" y="1295400"/>
            <a:ext cx="3886200" cy="529375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smtClean="0">
                <a:latin typeface="+mj-lt"/>
              </a:rPr>
              <a:t>Michigan Dept. of Natural Resources – “Invasive Species Best Control Practices”</a:t>
            </a:r>
          </a:p>
          <a:p>
            <a:pPr marL="457200" indent="-457200">
              <a:spcAft>
                <a:spcPts val="1200"/>
              </a:spcAft>
              <a:buFont typeface="Arial" panose="020B0604020202020204" pitchFamily="34" charset="0"/>
              <a:buChar char="•"/>
            </a:pPr>
            <a:r>
              <a:rPr lang="en-US" sz="2800" dirty="0" smtClean="0">
                <a:latin typeface="+mj-lt"/>
              </a:rPr>
              <a:t>US Forest Service PDF “</a:t>
            </a:r>
            <a:r>
              <a:rPr lang="en-US" sz="2800" i="1" dirty="0">
                <a:latin typeface="+mj-lt"/>
              </a:rPr>
              <a:t>A Management Guide </a:t>
            </a:r>
            <a:r>
              <a:rPr lang="en-US" sz="2800" i="1" dirty="0" smtClean="0">
                <a:latin typeface="+mj-lt"/>
              </a:rPr>
              <a:t>for Invasive </a:t>
            </a:r>
            <a:r>
              <a:rPr lang="en-US" sz="2800" i="1" dirty="0">
                <a:latin typeface="+mj-lt"/>
              </a:rPr>
              <a:t>Plants in Southern </a:t>
            </a:r>
            <a:r>
              <a:rPr lang="en-US" sz="2800" i="1" dirty="0" smtClean="0">
                <a:latin typeface="+mj-lt"/>
              </a:rPr>
              <a:t>Forests</a:t>
            </a:r>
            <a:r>
              <a:rPr lang="en-US" sz="2800" dirty="0" smtClean="0">
                <a:latin typeface="+mj-lt"/>
              </a:rPr>
              <a:t>”</a:t>
            </a:r>
          </a:p>
          <a:p>
            <a:pPr marL="457200" indent="-457200">
              <a:spcAft>
                <a:spcPts val="1200"/>
              </a:spcAft>
              <a:buFont typeface="Arial" panose="020B0604020202020204" pitchFamily="34" charset="0"/>
              <a:buChar char="•"/>
            </a:pPr>
            <a:endParaRPr lang="en-US" sz="2800" dirty="0" smtClean="0">
              <a:latin typeface="+mj-lt"/>
            </a:endParaRPr>
          </a:p>
          <a:p>
            <a:pPr marL="457200" indent="-457200">
              <a:spcAft>
                <a:spcPts val="1200"/>
              </a:spcAft>
              <a:buFont typeface="Arial" panose="020B0604020202020204" pitchFamily="34" charset="0"/>
              <a:buChar char="•"/>
            </a:pPr>
            <a:endParaRPr lang="en-US" sz="2800" dirty="0">
              <a:latin typeface="+mj-lt"/>
            </a:endParaRPr>
          </a:p>
        </p:txBody>
      </p:sp>
      <p:sp>
        <p:nvSpPr>
          <p:cNvPr id="9" name="Title 1"/>
          <p:cNvSpPr txBox="1">
            <a:spLocks/>
          </p:cNvSpPr>
          <p:nvPr/>
        </p:nvSpPr>
        <p:spPr>
          <a:xfrm>
            <a:off x="381000" y="4074558"/>
            <a:ext cx="4495800" cy="251459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a:r>
              <a:rPr lang="en-US" sz="2800" u="sng" dirty="0" smtClean="0">
                <a:solidFill>
                  <a:srgbClr val="0070C0"/>
                </a:solidFill>
              </a:rPr>
              <a:t>Acknowledgements</a:t>
            </a:r>
            <a:br>
              <a:rPr lang="en-US" sz="2800" u="sng" dirty="0" smtClean="0">
                <a:solidFill>
                  <a:srgbClr val="0070C0"/>
                </a:solidFill>
              </a:rPr>
            </a:br>
            <a:r>
              <a:rPr lang="en-US" sz="2800" u="sng" dirty="0" smtClean="0">
                <a:solidFill>
                  <a:srgbClr val="0070C0"/>
                </a:solidFill>
              </a:rPr>
              <a:t> and references</a:t>
            </a:r>
          </a:p>
          <a:p>
            <a:pPr algn="l"/>
            <a:r>
              <a:rPr lang="en-US" sz="2800" b="0" dirty="0" smtClean="0">
                <a:solidFill>
                  <a:srgbClr val="0070C0"/>
                </a:solidFill>
              </a:rPr>
              <a:t>These plus </a:t>
            </a:r>
          </a:p>
          <a:p>
            <a:pPr algn="l"/>
            <a:r>
              <a:rPr lang="en-US" sz="2800" b="0" dirty="0" smtClean="0">
                <a:solidFill>
                  <a:srgbClr val="0070C0"/>
                </a:solidFill>
              </a:rPr>
              <a:t>Amanda Devine, </a:t>
            </a:r>
          </a:p>
          <a:p>
            <a:pPr algn="l"/>
            <a:r>
              <a:rPr lang="en-US" sz="2800" b="0" dirty="0" smtClean="0">
                <a:solidFill>
                  <a:srgbClr val="0070C0"/>
                </a:solidFill>
              </a:rPr>
              <a:t>Ron </a:t>
            </a:r>
            <a:r>
              <a:rPr lang="en-US" sz="2800" b="0" dirty="0" err="1" smtClean="0">
                <a:solidFill>
                  <a:srgbClr val="0070C0"/>
                </a:solidFill>
              </a:rPr>
              <a:t>Lemin</a:t>
            </a:r>
            <a:r>
              <a:rPr lang="en-US" sz="2800" b="0" dirty="0" smtClean="0">
                <a:solidFill>
                  <a:srgbClr val="0070C0"/>
                </a:solidFill>
              </a:rPr>
              <a:t>, Nancy Sferra</a:t>
            </a:r>
            <a:endParaRPr lang="en-US" sz="2800" b="0" dirty="0">
              <a:solidFill>
                <a:srgbClr val="0070C0"/>
              </a:solidFill>
            </a:endParaRPr>
          </a:p>
        </p:txBody>
      </p:sp>
    </p:spTree>
    <p:extLst>
      <p:ext uri="{BB962C8B-B14F-4D97-AF65-F5344CB8AC3E}">
        <p14:creationId xmlns:p14="http://schemas.microsoft.com/office/powerpoint/2010/main" val="11644573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69831" cy="2246769"/>
          </a:xfrm>
          <a:prstGeom prst="rect">
            <a:avLst/>
          </a:prstGeom>
          <a:solidFill>
            <a:schemeClr val="accent3"/>
          </a:solidFill>
        </p:spPr>
        <p:txBody>
          <a:bodyPr wrap="square">
            <a:spAutoFit/>
          </a:bodyPr>
          <a:lstStyle/>
          <a:p>
            <a:pPr algn="ctr"/>
            <a:r>
              <a:rPr lang="en-US" sz="2800" b="1" dirty="0" smtClean="0">
                <a:latin typeface="Garamond" panose="02020404030301010803" pitchFamily="18" charset="0"/>
              </a:rPr>
              <a:t>QUESTIONS?</a:t>
            </a:r>
          </a:p>
          <a:p>
            <a:pPr algn="ctr"/>
            <a:r>
              <a:rPr lang="en-US" sz="2800" b="1" dirty="0" smtClean="0">
                <a:latin typeface="Garamond" panose="02020404030301010803" pitchFamily="18" charset="0"/>
              </a:rPr>
              <a:t>Nancy Olmstead</a:t>
            </a:r>
          </a:p>
          <a:p>
            <a:pPr algn="ctr"/>
            <a:r>
              <a:rPr lang="en-US" sz="2800" b="1" dirty="0" smtClean="0">
                <a:latin typeface="Garamond" panose="02020404030301010803" pitchFamily="18" charset="0"/>
              </a:rPr>
              <a:t>Maine Natural Areas Program</a:t>
            </a:r>
            <a:endParaRPr lang="en-US" sz="2800" b="1" dirty="0">
              <a:latin typeface="Garamond" panose="02020404030301010803" pitchFamily="18" charset="0"/>
            </a:endParaRPr>
          </a:p>
          <a:p>
            <a:pPr lvl="1" algn="ctr"/>
            <a:r>
              <a:rPr lang="en-US" sz="2800" b="1" dirty="0" smtClean="0">
                <a:latin typeface="Garamond" panose="02020404030301010803" pitchFamily="18" charset="0"/>
                <a:hlinkClick r:id="rId3"/>
              </a:rPr>
              <a:t>Nancy.olmstead@maine.gov</a:t>
            </a:r>
            <a:endParaRPr lang="en-US" sz="2800" b="1" dirty="0" smtClean="0">
              <a:latin typeface="Garamond" panose="02020404030301010803" pitchFamily="18" charset="0"/>
            </a:endParaRPr>
          </a:p>
          <a:p>
            <a:pPr lvl="1" algn="ctr"/>
            <a:r>
              <a:rPr lang="en-US" sz="2800" b="1" dirty="0" smtClean="0">
                <a:latin typeface="Garamond" panose="02020404030301010803" pitchFamily="18" charset="0"/>
              </a:rPr>
              <a:t>287-8046</a:t>
            </a:r>
            <a:endParaRPr lang="en-US" sz="2800" b="1" dirty="0">
              <a:latin typeface="Garamond" panose="02020404030301010803"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32" y="2438399"/>
            <a:ext cx="2419068" cy="149982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2606" b="48042"/>
          <a:stretch/>
        </p:blipFill>
        <p:spPr>
          <a:xfrm>
            <a:off x="119798" y="5410200"/>
            <a:ext cx="6835817" cy="914400"/>
          </a:xfrm>
          <a:prstGeom prst="rect">
            <a:avLst/>
          </a:prstGeom>
        </p:spPr>
      </p:pic>
      <p:pic>
        <p:nvPicPr>
          <p:cNvPr id="9" name="Picture 8"/>
          <p:cNvPicPr>
            <a:picLocks noChangeAspect="1"/>
          </p:cNvPicPr>
          <p:nvPr/>
        </p:nvPicPr>
        <p:blipFill rotWithShape="1">
          <a:blip r:embed="rId6"/>
          <a:srcRect l="57750" t="20042" r="30723" b="65308"/>
          <a:stretch/>
        </p:blipFill>
        <p:spPr bwMode="auto">
          <a:xfrm>
            <a:off x="119798" y="4090622"/>
            <a:ext cx="2949239" cy="1319578"/>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53409" b="53788"/>
          <a:stretch/>
        </p:blipFill>
        <p:spPr>
          <a:xfrm>
            <a:off x="3200400" y="2438399"/>
            <a:ext cx="1752600" cy="173835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8670" y="2438400"/>
            <a:ext cx="4061161" cy="3045871"/>
          </a:xfrm>
          <a:prstGeom prst="rect">
            <a:avLst/>
          </a:prstGeom>
          <a:ln>
            <a:solidFill>
              <a:schemeClr val="tx1"/>
            </a:solidFill>
          </a:ln>
        </p:spPr>
      </p:pic>
      <p:pic>
        <p:nvPicPr>
          <p:cNvPr id="15" name="Content Placeholder 4"/>
          <p:cNvPicPr>
            <a:picLocks/>
          </p:cNvPicPr>
          <p:nvPr/>
        </p:nvPicPr>
        <p:blipFill rotWithShape="1">
          <a:blip r:embed="rId9"/>
          <a:srcRect l="74850" t="29287" r="13180" b="25204"/>
          <a:stretch/>
        </p:blipFill>
        <p:spPr bwMode="auto">
          <a:xfrm>
            <a:off x="7139250" y="3836024"/>
            <a:ext cx="307569" cy="509195"/>
          </a:xfrm>
          <a:prstGeom prst="roundRect">
            <a:avLst>
              <a:gd name="adj" fmla="val 16667"/>
            </a:avLst>
          </a:prstGeom>
          <a:ln w="19050">
            <a:solidFill>
              <a:srgbClr val="000000"/>
            </a:solid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a:ext>
          </a:extLst>
        </p:spPr>
      </p:pic>
    </p:spTree>
    <p:extLst>
      <p:ext uri="{BB962C8B-B14F-4D97-AF65-F5344CB8AC3E}">
        <p14:creationId xmlns:p14="http://schemas.microsoft.com/office/powerpoint/2010/main" val="33975303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Maine Natural Areas Program, 2014</a:t>
            </a:r>
            <a:endParaRPr lang="en-US"/>
          </a:p>
        </p:txBody>
      </p:sp>
      <p:sp>
        <p:nvSpPr>
          <p:cNvPr id="8" name="TextBox 7"/>
          <p:cNvSpPr txBox="1"/>
          <p:nvPr/>
        </p:nvSpPr>
        <p:spPr>
          <a:xfrm>
            <a:off x="195942" y="152400"/>
            <a:ext cx="5366658" cy="1077218"/>
          </a:xfrm>
          <a:prstGeom prst="rect">
            <a:avLst/>
          </a:prstGeom>
          <a:noFill/>
        </p:spPr>
        <p:txBody>
          <a:bodyPr wrap="square" rtlCol="0">
            <a:spAutoFit/>
          </a:bodyPr>
          <a:lstStyle/>
          <a:p>
            <a:pPr algn="l"/>
            <a:r>
              <a:rPr lang="en-US" sz="3200" dirty="0" err="1" smtClean="0"/>
              <a:t>Rugosa</a:t>
            </a:r>
            <a:r>
              <a:rPr lang="en-US" sz="3200" dirty="0" smtClean="0"/>
              <a:t> rose </a:t>
            </a:r>
            <a:r>
              <a:rPr lang="en-US" sz="2400" dirty="0" smtClean="0"/>
              <a:t>aka salt-spray rose</a:t>
            </a:r>
          </a:p>
          <a:p>
            <a:pPr algn="l"/>
            <a:r>
              <a:rPr lang="en-US" sz="3200" i="1" dirty="0" smtClean="0"/>
              <a:t>Rosa </a:t>
            </a:r>
            <a:r>
              <a:rPr lang="en-US" sz="3200" i="1" dirty="0" err="1" smtClean="0"/>
              <a:t>rugosa</a:t>
            </a:r>
            <a:endParaRPr lang="en-US" sz="3200" i="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000" y="11723"/>
            <a:ext cx="3606000" cy="27045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2514600"/>
            <a:ext cx="5105400" cy="38290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75692"/>
            <a:ext cx="4368800" cy="3276600"/>
          </a:xfrm>
          <a:prstGeom prst="rect">
            <a:avLst/>
          </a:prstGeom>
        </p:spPr>
      </p:pic>
    </p:spTree>
    <p:extLst>
      <p:ext uri="{BB962C8B-B14F-4D97-AF65-F5344CB8AC3E}">
        <p14:creationId xmlns:p14="http://schemas.microsoft.com/office/powerpoint/2010/main" val="2005539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Maine Natural Areas Program, 2014</a:t>
            </a:r>
            <a:endParaRPr lang="en-US"/>
          </a:p>
        </p:txBody>
      </p:sp>
      <p:sp>
        <p:nvSpPr>
          <p:cNvPr id="5" name="TextBox 4"/>
          <p:cNvSpPr txBox="1"/>
          <p:nvPr/>
        </p:nvSpPr>
        <p:spPr>
          <a:xfrm>
            <a:off x="195943" y="152400"/>
            <a:ext cx="3771900" cy="1077218"/>
          </a:xfrm>
          <a:prstGeom prst="rect">
            <a:avLst/>
          </a:prstGeom>
          <a:noFill/>
        </p:spPr>
        <p:txBody>
          <a:bodyPr wrap="square" rtlCol="0">
            <a:spAutoFit/>
          </a:bodyPr>
          <a:lstStyle/>
          <a:p>
            <a:pPr algn="l"/>
            <a:r>
              <a:rPr lang="en-US" sz="3200" dirty="0" smtClean="0"/>
              <a:t>Wild parsnip</a:t>
            </a:r>
          </a:p>
          <a:p>
            <a:pPr algn="l"/>
            <a:r>
              <a:rPr lang="en-US" sz="3200" i="1" dirty="0" err="1" smtClean="0"/>
              <a:t>Pastinaca</a:t>
            </a:r>
            <a:r>
              <a:rPr lang="en-US" sz="3200" i="1" dirty="0" smtClean="0"/>
              <a:t> sativa</a:t>
            </a:r>
            <a:endParaRPr lang="en-US" sz="3200"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5400"/>
            <a:ext cx="4064000" cy="355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43" y="1295400"/>
            <a:ext cx="3473904" cy="5257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2986314"/>
            <a:ext cx="2908300" cy="3556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8886" y="3421162"/>
            <a:ext cx="2072640" cy="3121152"/>
          </a:xfrm>
          <a:prstGeom prst="rect">
            <a:avLst/>
          </a:prstGeom>
        </p:spPr>
      </p:pic>
      <p:sp>
        <p:nvSpPr>
          <p:cNvPr id="10" name="TextBox 9"/>
          <p:cNvSpPr txBox="1"/>
          <p:nvPr/>
        </p:nvSpPr>
        <p:spPr>
          <a:xfrm>
            <a:off x="195943" y="6172982"/>
            <a:ext cx="5006773" cy="369332"/>
          </a:xfrm>
          <a:prstGeom prst="rect">
            <a:avLst/>
          </a:prstGeom>
          <a:noFill/>
        </p:spPr>
        <p:txBody>
          <a:bodyPr wrap="square" rtlCol="0">
            <a:spAutoFit/>
          </a:bodyPr>
          <a:lstStyle/>
          <a:p>
            <a:r>
              <a:rPr lang="en-US" b="1" dirty="0" smtClean="0">
                <a:solidFill>
                  <a:schemeClr val="bg1"/>
                </a:solidFill>
              </a:rPr>
              <a:t>Biennial; photo-toxic</a:t>
            </a:r>
            <a:endParaRPr lang="en-US" b="1" dirty="0">
              <a:solidFill>
                <a:schemeClr val="bg1"/>
              </a:solidFill>
            </a:endParaRPr>
          </a:p>
        </p:txBody>
      </p:sp>
    </p:spTree>
    <p:extLst>
      <p:ext uri="{BB962C8B-B14F-4D97-AF65-F5344CB8AC3E}">
        <p14:creationId xmlns:p14="http://schemas.microsoft.com/office/powerpoint/2010/main" val="18076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Maine Natural Areas Program, 2014</a:t>
            </a:r>
            <a:endParaRPr lang="en-US"/>
          </a:p>
        </p:txBody>
      </p:sp>
      <p:pic>
        <p:nvPicPr>
          <p:cNvPr id="5" name="Picture 6" descr="cparsnip bax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6324600" y="6117737"/>
            <a:ext cx="25683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sz="2000" b="1" dirty="0">
                <a:latin typeface="+mj-lt"/>
                <a:cs typeface="Tahoma" pitchFamily="34" charset="0"/>
              </a:rPr>
              <a:t>Cow Parsnip</a:t>
            </a:r>
          </a:p>
          <a:p>
            <a:pPr eaLnBrk="1" hangingPunct="1"/>
            <a:r>
              <a:rPr lang="en-US" altLang="en-US" sz="2000" dirty="0">
                <a:latin typeface="+mj-lt"/>
                <a:cs typeface="Tahoma" pitchFamily="34" charset="0"/>
              </a:rPr>
              <a:t>(</a:t>
            </a:r>
            <a:r>
              <a:rPr lang="en-US" altLang="en-US" sz="2000" i="1" dirty="0" err="1">
                <a:latin typeface="+mj-lt"/>
                <a:cs typeface="Tahoma" pitchFamily="34" charset="0"/>
              </a:rPr>
              <a:t>Heracleum</a:t>
            </a:r>
            <a:r>
              <a:rPr lang="en-US" altLang="en-US" sz="2000" i="1" dirty="0">
                <a:latin typeface="+mj-lt"/>
                <a:cs typeface="Tahoma" pitchFamily="34" charset="0"/>
              </a:rPr>
              <a:t> maximum</a:t>
            </a:r>
            <a:r>
              <a:rPr lang="en-US" altLang="en-US" sz="2000" i="1" dirty="0">
                <a:latin typeface="+mj-lt"/>
              </a:rPr>
              <a:t>)</a:t>
            </a:r>
          </a:p>
        </p:txBody>
      </p:sp>
      <p:pic>
        <p:nvPicPr>
          <p:cNvPr id="7" name="Picture 8" descr="hogweed &amp; Anne 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89438"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29308" y="6132025"/>
            <a:ext cx="33253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en-US" sz="2000" b="1" dirty="0">
                <a:latin typeface="+mj-lt"/>
                <a:cs typeface="Tahoma" pitchFamily="34" charset="0"/>
              </a:rPr>
              <a:t>Giant Hogweed</a:t>
            </a:r>
          </a:p>
          <a:p>
            <a:pPr eaLnBrk="1" hangingPunct="1"/>
            <a:r>
              <a:rPr lang="en-US" altLang="en-US" sz="2000" dirty="0">
                <a:latin typeface="+mj-lt"/>
                <a:cs typeface="Tahoma" pitchFamily="34" charset="0"/>
              </a:rPr>
              <a:t>(</a:t>
            </a:r>
            <a:r>
              <a:rPr lang="en-US" altLang="en-US" sz="2000" i="1" dirty="0" err="1">
                <a:latin typeface="+mj-lt"/>
                <a:cs typeface="Tahoma" pitchFamily="34" charset="0"/>
              </a:rPr>
              <a:t>Heracleum</a:t>
            </a:r>
            <a:r>
              <a:rPr lang="en-US" altLang="en-US" sz="2000" i="1" dirty="0">
                <a:latin typeface="+mj-lt"/>
                <a:cs typeface="Tahoma" pitchFamily="34" charset="0"/>
              </a:rPr>
              <a:t> </a:t>
            </a:r>
            <a:r>
              <a:rPr lang="en-US" altLang="en-US" sz="2000" i="1" dirty="0" err="1">
                <a:latin typeface="+mj-lt"/>
                <a:cs typeface="Tahoma" pitchFamily="34" charset="0"/>
              </a:rPr>
              <a:t>mantagazzianum</a:t>
            </a:r>
            <a:r>
              <a:rPr lang="en-US" altLang="en-US" sz="2000" i="1" dirty="0">
                <a:latin typeface="+mj-lt"/>
                <a:cs typeface="Tahoma" pitchFamily="34" charset="0"/>
              </a:rPr>
              <a:t>)</a:t>
            </a:r>
            <a:endParaRPr lang="en-US" altLang="en-US" sz="2000" dirty="0">
              <a:latin typeface="+mj-lt"/>
              <a:cs typeface="Tahoma" pitchFamily="34" charset="0"/>
            </a:endParaRPr>
          </a:p>
        </p:txBody>
      </p:sp>
    </p:spTree>
    <p:extLst>
      <p:ext uri="{BB962C8B-B14F-4D97-AF65-F5344CB8AC3E}">
        <p14:creationId xmlns:p14="http://schemas.microsoft.com/office/powerpoint/2010/main" val="1014312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Maine Natural Areas Program, 2014</a:t>
            </a:r>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231" t="24381" r="3310" b="20572"/>
          <a:stretch/>
        </p:blipFill>
        <p:spPr bwMode="auto">
          <a:xfrm>
            <a:off x="76199" y="863850"/>
            <a:ext cx="4093029" cy="499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6829" y="5901741"/>
            <a:ext cx="3581400" cy="707886"/>
          </a:xfrm>
          <a:prstGeom prst="rect">
            <a:avLst/>
          </a:prstGeom>
          <a:noFill/>
        </p:spPr>
        <p:txBody>
          <a:bodyPr wrap="square" rtlCol="0">
            <a:spAutoFit/>
          </a:bodyPr>
          <a:lstStyle/>
          <a:p>
            <a:r>
              <a:rPr lang="en-US" sz="2000" dirty="0" smtClean="0">
                <a:latin typeface="+mj-lt"/>
              </a:rPr>
              <a:t>Porcelain berry (</a:t>
            </a:r>
            <a:r>
              <a:rPr lang="en-US" sz="2000" i="1" dirty="0" smtClean="0">
                <a:latin typeface="+mj-lt"/>
              </a:rPr>
              <a:t>Ampelopsis </a:t>
            </a:r>
            <a:r>
              <a:rPr lang="en-US" sz="2000" i="1" dirty="0" err="1" smtClean="0">
                <a:latin typeface="+mj-lt"/>
              </a:rPr>
              <a:t>brevipedunculata</a:t>
            </a:r>
            <a:r>
              <a:rPr lang="en-US" sz="2000" dirty="0" smtClean="0">
                <a:latin typeface="+mj-lt"/>
              </a:rPr>
              <a:t>)</a:t>
            </a:r>
            <a:endParaRPr lang="en-US" sz="2000" dirty="0">
              <a:latin typeface="+mj-lt"/>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424" t="26632" r="5124" b="26436"/>
          <a:stretch/>
        </p:blipFill>
        <p:spPr bwMode="auto">
          <a:xfrm>
            <a:off x="4169229" y="900791"/>
            <a:ext cx="2688771" cy="260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083859"/>
            <a:ext cx="3133723" cy="371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58000" y="900790"/>
            <a:ext cx="1905000" cy="1015663"/>
          </a:xfrm>
          <a:prstGeom prst="rect">
            <a:avLst/>
          </a:prstGeom>
          <a:noFill/>
        </p:spPr>
        <p:txBody>
          <a:bodyPr wrap="square" rtlCol="0">
            <a:spAutoFit/>
          </a:bodyPr>
          <a:lstStyle/>
          <a:p>
            <a:pPr algn="l"/>
            <a:r>
              <a:rPr lang="en-US" sz="2000" dirty="0" smtClean="0">
                <a:latin typeface="+mj-lt"/>
              </a:rPr>
              <a:t>Mile-a-minute weed (</a:t>
            </a:r>
            <a:r>
              <a:rPr lang="en-US" sz="2000" i="1" dirty="0" err="1" smtClean="0">
                <a:latin typeface="+mj-lt"/>
              </a:rPr>
              <a:t>Persicaria</a:t>
            </a:r>
            <a:r>
              <a:rPr lang="en-US" sz="2000" i="1" dirty="0" smtClean="0">
                <a:latin typeface="+mj-lt"/>
              </a:rPr>
              <a:t> </a:t>
            </a:r>
            <a:r>
              <a:rPr lang="en-US" sz="2000" i="1" dirty="0" err="1" smtClean="0">
                <a:latin typeface="+mj-lt"/>
              </a:rPr>
              <a:t>perfoliata</a:t>
            </a:r>
            <a:r>
              <a:rPr lang="en-US" sz="2000" dirty="0" smtClean="0">
                <a:latin typeface="+mj-lt"/>
              </a:rPr>
              <a:t>)</a:t>
            </a:r>
            <a:endParaRPr lang="en-US" sz="2000" dirty="0">
              <a:latin typeface="+mj-lt"/>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22647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14" y="76200"/>
            <a:ext cx="8229600" cy="1600200"/>
          </a:xfrm>
        </p:spPr>
        <p:txBody>
          <a:bodyPr>
            <a:normAutofit/>
          </a:bodyPr>
          <a:lstStyle/>
          <a:p>
            <a:r>
              <a:rPr lang="en-US" dirty="0" smtClean="0"/>
              <a:t>Learning to identify plants</a:t>
            </a:r>
            <a:endParaRPr lang="en-US" dirty="0"/>
          </a:p>
        </p:txBody>
      </p:sp>
      <p:sp>
        <p:nvSpPr>
          <p:cNvPr id="3" name="TextBox 2"/>
          <p:cNvSpPr txBox="1"/>
          <p:nvPr/>
        </p:nvSpPr>
        <p:spPr>
          <a:xfrm>
            <a:off x="304800" y="1739462"/>
            <a:ext cx="4343400" cy="369331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800" dirty="0" smtClean="0"/>
              <a:t>Just like all skills, plant ID requires practice.  </a:t>
            </a:r>
          </a:p>
          <a:p>
            <a:pPr marL="342900" indent="-342900">
              <a:spcAft>
                <a:spcPts val="600"/>
              </a:spcAft>
              <a:buFont typeface="Arial" panose="020B0604020202020204" pitchFamily="34" charset="0"/>
              <a:buChar char="•"/>
            </a:pPr>
            <a:r>
              <a:rPr lang="en-US" sz="2800" dirty="0" smtClean="0"/>
              <a:t>Seeing pictures and descriptions is only the first step.  </a:t>
            </a:r>
          </a:p>
          <a:p>
            <a:pPr marL="342900" indent="-342900">
              <a:spcAft>
                <a:spcPts val="600"/>
              </a:spcAft>
              <a:buFont typeface="Arial" panose="020B0604020202020204" pitchFamily="34" charset="0"/>
              <a:buChar char="•"/>
            </a:pPr>
            <a:r>
              <a:rPr lang="en-US" sz="2800" dirty="0" smtClean="0"/>
              <a:t>To learn these plants, seek them out in the field and check your ID. </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752600"/>
            <a:ext cx="4430061" cy="5431460"/>
          </a:xfrm>
          <a:prstGeom prst="rect">
            <a:avLst/>
          </a:prstGeom>
        </p:spPr>
      </p:pic>
    </p:spTree>
    <p:extLst>
      <p:ext uri="{BB962C8B-B14F-4D97-AF65-F5344CB8AC3E}">
        <p14:creationId xmlns:p14="http://schemas.microsoft.com/office/powerpoint/2010/main" val="4456798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4" descr="9005076AlliariaFlr"/>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457200" y="1229618"/>
            <a:ext cx="3276600" cy="290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1330041AlliariaF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4718956" y="97971"/>
            <a:ext cx="4196441" cy="27976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 descr="Alliaria seedlings"/>
          <p:cNvPicPr>
            <a:picLocks noGrp="1" noChangeAspect="1" noChangeArrowheads="1"/>
          </p:cNvPicPr>
          <p:nvPr>
            <p:ph sz="quarter" idx="3"/>
          </p:nvPr>
        </p:nvPicPr>
        <p:blipFill>
          <a:blip r:embed="rId5" cstate="email">
            <a:extLst>
              <a:ext uri="{28A0092B-C50C-407E-A947-70E740481C1C}">
                <a14:useLocalDpi xmlns:a14="http://schemas.microsoft.com/office/drawing/2010/main"/>
              </a:ext>
            </a:extLst>
          </a:blip>
          <a:stretch>
            <a:fillRect/>
          </a:stretch>
        </p:blipFill>
        <p:spPr>
          <a:xfrm>
            <a:off x="228600" y="4210050"/>
            <a:ext cx="3429000" cy="257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228600" y="152400"/>
            <a:ext cx="7543800" cy="1077218"/>
          </a:xfrm>
          <a:prstGeom prst="rect">
            <a:avLst/>
          </a:prstGeom>
          <a:noFill/>
        </p:spPr>
        <p:txBody>
          <a:bodyPr wrap="square" rtlCol="0">
            <a:spAutoFit/>
          </a:bodyPr>
          <a:lstStyle/>
          <a:p>
            <a:pPr algn="l"/>
            <a:r>
              <a:rPr lang="en-US" sz="3200" dirty="0" smtClean="0"/>
              <a:t>Garlic mustard</a:t>
            </a:r>
          </a:p>
          <a:p>
            <a:pPr algn="l"/>
            <a:r>
              <a:rPr lang="en-US" sz="3200" i="1" dirty="0" err="1" smtClean="0"/>
              <a:t>Alliaria</a:t>
            </a:r>
            <a:r>
              <a:rPr lang="en-US" sz="3200" i="1" dirty="0" smtClean="0"/>
              <a:t> </a:t>
            </a:r>
            <a:r>
              <a:rPr lang="en-US" sz="3200" i="1" dirty="0" err="1" smtClean="0"/>
              <a:t>petiolata</a:t>
            </a:r>
            <a:endParaRPr lang="en-US" sz="3200" i="1"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2895599"/>
            <a:ext cx="5257799" cy="3943349"/>
          </a:xfrm>
          <a:prstGeom prst="rect">
            <a:avLst/>
          </a:prstGeom>
        </p:spPr>
      </p:pic>
      <p:sp>
        <p:nvSpPr>
          <p:cNvPr id="7" name="TextBox 6"/>
          <p:cNvSpPr txBox="1"/>
          <p:nvPr/>
        </p:nvSpPr>
        <p:spPr>
          <a:xfrm>
            <a:off x="3886200" y="6183868"/>
            <a:ext cx="5257799" cy="369332"/>
          </a:xfrm>
          <a:prstGeom prst="rect">
            <a:avLst/>
          </a:prstGeom>
          <a:solidFill>
            <a:schemeClr val="tx1">
              <a:alpha val="65000"/>
            </a:schemeClr>
          </a:solidFill>
        </p:spPr>
        <p:txBody>
          <a:bodyPr wrap="square" rtlCol="0">
            <a:spAutoFit/>
          </a:bodyPr>
          <a:lstStyle/>
          <a:p>
            <a:r>
              <a:rPr lang="en-US" dirty="0" smtClean="0">
                <a:solidFill>
                  <a:srgbClr val="003399"/>
                </a:solidFill>
              </a:rPr>
              <a:t>Biennial – careful monitoring needed</a:t>
            </a:r>
            <a:endParaRPr lang="en-US" dirty="0">
              <a:solidFill>
                <a:srgbClr val="003399"/>
              </a:solidFill>
            </a:endParaRPr>
          </a:p>
        </p:txBody>
      </p:sp>
    </p:spTree>
    <p:extLst>
      <p:ext uri="{BB962C8B-B14F-4D97-AF65-F5344CB8AC3E}">
        <p14:creationId xmlns:p14="http://schemas.microsoft.com/office/powerpoint/2010/main" val="15341662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6" descr="CynanchumN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233787" y="1455448"/>
            <a:ext cx="2904671" cy="43570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5943" y="152400"/>
            <a:ext cx="7543800" cy="1077218"/>
          </a:xfrm>
          <a:prstGeom prst="rect">
            <a:avLst/>
          </a:prstGeom>
          <a:noFill/>
        </p:spPr>
        <p:txBody>
          <a:bodyPr wrap="square" rtlCol="0">
            <a:spAutoFit/>
          </a:bodyPr>
          <a:lstStyle/>
          <a:p>
            <a:pPr algn="l"/>
            <a:r>
              <a:rPr lang="en-US" sz="3200" dirty="0" smtClean="0"/>
              <a:t>Black swallowwort &amp; pale swallowwort</a:t>
            </a:r>
          </a:p>
          <a:p>
            <a:pPr algn="l"/>
            <a:r>
              <a:rPr lang="en-US" sz="3200" i="1" dirty="0" err="1" smtClean="0"/>
              <a:t>Cynanchum</a:t>
            </a:r>
            <a:r>
              <a:rPr lang="en-US" sz="3200" i="1" dirty="0" smtClean="0"/>
              <a:t> </a:t>
            </a:r>
            <a:r>
              <a:rPr lang="en-US" sz="3200" i="1" dirty="0" err="1" smtClean="0"/>
              <a:t>louiseae</a:t>
            </a:r>
            <a:r>
              <a:rPr lang="en-US" sz="3200" i="1" dirty="0" smtClean="0"/>
              <a:t> </a:t>
            </a:r>
            <a:r>
              <a:rPr lang="en-US" sz="3200" dirty="0" smtClean="0"/>
              <a:t>&amp;</a:t>
            </a:r>
            <a:r>
              <a:rPr lang="en-US" sz="3200" i="1" dirty="0" smtClean="0"/>
              <a:t> C. </a:t>
            </a:r>
            <a:r>
              <a:rPr lang="en-US" sz="3200" i="1" dirty="0" err="1" smtClean="0"/>
              <a:t>rossicum</a:t>
            </a:r>
            <a:endParaRPr lang="en-US" sz="3200" i="1"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2305"/>
          <a:stretch/>
        </p:blipFill>
        <p:spPr>
          <a:xfrm>
            <a:off x="195943" y="1458219"/>
            <a:ext cx="4161916" cy="4866382"/>
          </a:xfrm>
          <a:prstGeom prst="rect">
            <a:avLst/>
          </a:prstGeom>
          <a:ln w="19050">
            <a:solidFill>
              <a:schemeClr val="tx1"/>
            </a:solidFill>
          </a:ln>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1874" t="23259" r="11561" b="17286"/>
          <a:stretch/>
        </p:blipFill>
        <p:spPr>
          <a:xfrm>
            <a:off x="3761053" y="2133600"/>
            <a:ext cx="2622476" cy="2067353"/>
          </a:xfrm>
          <a:prstGeom prst="rect">
            <a:avLst/>
          </a:prstGeom>
          <a:ln w="28575">
            <a:solidFill>
              <a:schemeClr val="tx1"/>
            </a:solidFill>
          </a:ln>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8404" t="12590" r="13705" b="12329"/>
          <a:stretch/>
        </p:blipFill>
        <p:spPr>
          <a:xfrm>
            <a:off x="3982296" y="4662535"/>
            <a:ext cx="2179990" cy="1398348"/>
          </a:xfrm>
          <a:prstGeom prst="rect">
            <a:avLst/>
          </a:prstGeom>
          <a:ln w="19050">
            <a:solidFill>
              <a:schemeClr val="tx1"/>
            </a:solidFill>
          </a:ln>
        </p:spPr>
      </p:pic>
    </p:spTree>
    <p:extLst>
      <p:ext uri="{BB962C8B-B14F-4D97-AF65-F5344CB8AC3E}">
        <p14:creationId xmlns:p14="http://schemas.microsoft.com/office/powerpoint/2010/main" val="218130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Maine Natural Areas Program, 2014</a:t>
            </a:r>
            <a:endParaRPr lang="en-US"/>
          </a:p>
        </p:txBody>
      </p:sp>
      <p:sp>
        <p:nvSpPr>
          <p:cNvPr id="5" name="TextBox 4"/>
          <p:cNvSpPr txBox="1"/>
          <p:nvPr/>
        </p:nvSpPr>
        <p:spPr>
          <a:xfrm>
            <a:off x="195943" y="228600"/>
            <a:ext cx="7543800" cy="1077218"/>
          </a:xfrm>
          <a:prstGeom prst="rect">
            <a:avLst/>
          </a:prstGeom>
          <a:noFill/>
        </p:spPr>
        <p:txBody>
          <a:bodyPr wrap="square" rtlCol="0">
            <a:spAutoFit/>
          </a:bodyPr>
          <a:lstStyle/>
          <a:p>
            <a:pPr algn="l"/>
            <a:r>
              <a:rPr lang="en-US" sz="3200" dirty="0" smtClean="0"/>
              <a:t>Perennial or tall </a:t>
            </a:r>
            <a:r>
              <a:rPr lang="en-US" sz="3200" dirty="0" err="1" smtClean="0"/>
              <a:t>pepperweed</a:t>
            </a:r>
            <a:endParaRPr lang="en-US" sz="3200" dirty="0" smtClean="0"/>
          </a:p>
          <a:p>
            <a:pPr algn="l"/>
            <a:r>
              <a:rPr lang="en-US" sz="3200" i="1" dirty="0" err="1" smtClean="0"/>
              <a:t>Lepidium</a:t>
            </a:r>
            <a:r>
              <a:rPr lang="en-US" sz="3200" i="1" dirty="0" smtClean="0"/>
              <a:t> </a:t>
            </a:r>
            <a:r>
              <a:rPr lang="en-US" sz="3200" i="1" dirty="0" err="1" smtClean="0"/>
              <a:t>latifolium</a:t>
            </a:r>
            <a:endParaRPr lang="en-US" sz="3200" i="1" dirty="0"/>
          </a:p>
        </p:txBody>
      </p:sp>
      <p:pic>
        <p:nvPicPr>
          <p:cNvPr id="6" name="Picture 5" descr="IMG_1925.jpg"/>
          <p:cNvPicPr/>
          <p:nvPr/>
        </p:nvPicPr>
        <p:blipFill>
          <a:blip r:embed="rId3" cstate="print"/>
          <a:stretch>
            <a:fillRect/>
          </a:stretch>
        </p:blipFill>
        <p:spPr>
          <a:xfrm>
            <a:off x="3742055" y="990600"/>
            <a:ext cx="5401945" cy="4051300"/>
          </a:xfrm>
          <a:prstGeom prst="rect">
            <a:avLst/>
          </a:prstGeom>
        </p:spPr>
      </p:pic>
      <p:pic>
        <p:nvPicPr>
          <p:cNvPr id="7" name="Picture 6" descr="IMG_1923.jpg"/>
          <p:cNvPicPr/>
          <p:nvPr/>
        </p:nvPicPr>
        <p:blipFill>
          <a:blip r:embed="rId4" cstate="print"/>
          <a:stretch>
            <a:fillRect/>
          </a:stretch>
        </p:blipFill>
        <p:spPr>
          <a:xfrm>
            <a:off x="0" y="1612979"/>
            <a:ext cx="3742055" cy="2806541"/>
          </a:xfrm>
          <a:prstGeom prst="rect">
            <a:avLst/>
          </a:prstGeom>
        </p:spPr>
      </p:pic>
      <p:pic>
        <p:nvPicPr>
          <p:cNvPr id="8" name="Picture 7" descr="http://nbii-nin.ciesin.columbia.edu:80/ipane/icat/jpg/uconn_ipane_lepidlatif_13a.jpg"/>
          <p:cNvPicPr/>
          <p:nvPr/>
        </p:nvPicPr>
        <p:blipFill>
          <a:blip r:embed="rId5" cstate="print"/>
          <a:srcRect/>
          <a:stretch>
            <a:fillRect/>
          </a:stretch>
        </p:blipFill>
        <p:spPr bwMode="auto">
          <a:xfrm>
            <a:off x="-2583" y="4191000"/>
            <a:ext cx="3661410" cy="2462530"/>
          </a:xfrm>
          <a:prstGeom prst="rect">
            <a:avLst/>
          </a:prstGeom>
          <a:noFill/>
          <a:ln w="9525">
            <a:noFill/>
            <a:miter lim="800000"/>
            <a:headEnd/>
            <a:tailEnd/>
          </a:ln>
        </p:spPr>
      </p:pic>
    </p:spTree>
    <p:extLst>
      <p:ext uri="{BB962C8B-B14F-4D97-AF65-F5344CB8AC3E}">
        <p14:creationId xmlns:p14="http://schemas.microsoft.com/office/powerpoint/2010/main" val="4128070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Maine Natural Areas Program, 2014</a:t>
            </a:r>
            <a:endParaRPr lang="en-US"/>
          </a:p>
        </p:txBody>
      </p:sp>
      <p:sp>
        <p:nvSpPr>
          <p:cNvPr id="5" name="TextBox 4"/>
          <p:cNvSpPr txBox="1"/>
          <p:nvPr/>
        </p:nvSpPr>
        <p:spPr>
          <a:xfrm>
            <a:off x="195942" y="152401"/>
            <a:ext cx="7500258" cy="1077218"/>
          </a:xfrm>
          <a:prstGeom prst="rect">
            <a:avLst/>
          </a:prstGeom>
          <a:noFill/>
        </p:spPr>
        <p:txBody>
          <a:bodyPr wrap="square" rtlCol="0">
            <a:spAutoFit/>
          </a:bodyPr>
          <a:lstStyle/>
          <a:p>
            <a:pPr algn="l"/>
            <a:r>
              <a:rPr lang="en-US" sz="3200" dirty="0" smtClean="0"/>
              <a:t>Ornamental jewelweed, Himalayan balsam</a:t>
            </a:r>
          </a:p>
          <a:p>
            <a:pPr algn="l"/>
            <a:r>
              <a:rPr lang="en-US" sz="3200" i="1" dirty="0" smtClean="0"/>
              <a:t>Impatiens </a:t>
            </a:r>
            <a:r>
              <a:rPr lang="en-US" sz="3200" i="1" dirty="0" err="1" smtClean="0"/>
              <a:t>glandulifera</a:t>
            </a:r>
            <a:endParaRPr lang="en-US" sz="32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047" y="1981200"/>
            <a:ext cx="5991200" cy="4493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71600"/>
            <a:ext cx="4147458" cy="3110594"/>
          </a:xfrm>
          <a:prstGeom prst="rect">
            <a:avLst/>
          </a:prstGeom>
        </p:spPr>
      </p:pic>
    </p:spTree>
    <p:extLst>
      <p:ext uri="{BB962C8B-B14F-4D97-AF65-F5344CB8AC3E}">
        <p14:creationId xmlns:p14="http://schemas.microsoft.com/office/powerpoint/2010/main" val="76229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control principles</a:t>
            </a:r>
            <a:endParaRPr lang="en-US" dirty="0"/>
          </a:p>
        </p:txBody>
      </p:sp>
      <p:sp>
        <p:nvSpPr>
          <p:cNvPr id="3" name="Content Placeholder 2"/>
          <p:cNvSpPr>
            <a:spLocks noGrp="1"/>
          </p:cNvSpPr>
          <p:nvPr>
            <p:ph idx="1"/>
          </p:nvPr>
        </p:nvSpPr>
        <p:spPr>
          <a:xfrm>
            <a:off x="457200" y="1143000"/>
            <a:ext cx="8229600" cy="5029200"/>
          </a:xfrm>
        </p:spPr>
        <p:txBody>
          <a:bodyPr>
            <a:normAutofit lnSpcReduction="10000"/>
          </a:bodyPr>
          <a:lstStyle/>
          <a:p>
            <a:r>
              <a:rPr lang="en-US" u="sng" dirty="0" smtClean="0"/>
              <a:t>Manual/mechanical control</a:t>
            </a:r>
          </a:p>
          <a:p>
            <a:pPr marL="971550" lvl="1" indent="-514350">
              <a:buFont typeface="+mj-lt"/>
              <a:buAutoNum type="arabicPeriod"/>
            </a:pPr>
            <a:r>
              <a:rPr lang="en-US" dirty="0" smtClean="0"/>
              <a:t>Disturb the soil as little as possible</a:t>
            </a:r>
          </a:p>
          <a:p>
            <a:pPr marL="971550" lvl="1" indent="-514350">
              <a:buFont typeface="+mj-lt"/>
              <a:buAutoNum type="arabicPeriod"/>
            </a:pPr>
            <a:r>
              <a:rPr lang="en-US" dirty="0" smtClean="0"/>
              <a:t>Properly dispose of plant parts: some plants can sprout from fragments</a:t>
            </a:r>
          </a:p>
          <a:p>
            <a:pPr marL="971550" lvl="1" indent="-514350">
              <a:buFont typeface="+mj-lt"/>
              <a:buAutoNum type="arabicPeriod"/>
            </a:pPr>
            <a:r>
              <a:rPr lang="en-US" dirty="0" smtClean="0"/>
              <a:t>If possible, remove before seed set; check later in season and remove any re-growth</a:t>
            </a:r>
          </a:p>
          <a:p>
            <a:pPr marL="971550" lvl="1" indent="-514350">
              <a:buFont typeface="+mj-lt"/>
              <a:buAutoNum type="arabicPeriod"/>
            </a:pPr>
            <a:r>
              <a:rPr lang="en-US" dirty="0" smtClean="0"/>
              <a:t>Be patient, it will probably take </a:t>
            </a:r>
            <a:r>
              <a:rPr lang="en-US" sz="3000" b="1" i="1" dirty="0" smtClean="0">
                <a:solidFill>
                  <a:srgbClr val="C00000"/>
                </a:solidFill>
              </a:rPr>
              <a:t>multiple</a:t>
            </a:r>
            <a:r>
              <a:rPr lang="en-US" dirty="0" smtClean="0">
                <a:solidFill>
                  <a:srgbClr val="C00000"/>
                </a:solidFill>
              </a:rPr>
              <a:t> </a:t>
            </a:r>
            <a:r>
              <a:rPr lang="en-US" dirty="0" smtClean="0"/>
              <a:t>years</a:t>
            </a:r>
          </a:p>
          <a:p>
            <a:pPr marL="971550" lvl="1" indent="-514350">
              <a:buFont typeface="+mj-lt"/>
              <a:buAutoNum type="arabicPeriod"/>
            </a:pPr>
            <a:r>
              <a:rPr lang="en-US" dirty="0" smtClean="0"/>
              <a:t>Some large infestations are not possible to control with manual/mechanica</a:t>
            </a:r>
            <a:r>
              <a:rPr lang="en-US" dirty="0"/>
              <a:t>l</a:t>
            </a:r>
            <a:r>
              <a:rPr lang="en-US" dirty="0" smtClean="0"/>
              <a:t> work alone; multiple methods can be a good approach</a:t>
            </a:r>
          </a:p>
          <a:p>
            <a:pPr marL="971550" lvl="1" indent="-514350">
              <a:buFont typeface="+mj-lt"/>
              <a:buAutoNum type="arabicPeriod"/>
            </a:pPr>
            <a:r>
              <a:rPr lang="en-US" dirty="0" smtClean="0"/>
              <a:t>Re-plant with natives</a:t>
            </a:r>
            <a:endParaRPr lang="en-US" dirty="0"/>
          </a:p>
        </p:txBody>
      </p:sp>
    </p:spTree>
    <p:extLst>
      <p:ext uri="{BB962C8B-B14F-4D97-AF65-F5344CB8AC3E}">
        <p14:creationId xmlns:p14="http://schemas.microsoft.com/office/powerpoint/2010/main" val="336959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General control principles</a:t>
            </a:r>
            <a:endParaRPr lang="en-US" dirty="0"/>
          </a:p>
        </p:txBody>
      </p:sp>
      <p:sp>
        <p:nvSpPr>
          <p:cNvPr id="3" name="Content Placeholder 2"/>
          <p:cNvSpPr>
            <a:spLocks noGrp="1"/>
          </p:cNvSpPr>
          <p:nvPr>
            <p:ph idx="1"/>
          </p:nvPr>
        </p:nvSpPr>
        <p:spPr>
          <a:xfrm>
            <a:off x="457200" y="1066800"/>
            <a:ext cx="8229600" cy="5715000"/>
          </a:xfrm>
        </p:spPr>
        <p:txBody>
          <a:bodyPr>
            <a:normAutofit lnSpcReduction="10000"/>
          </a:bodyPr>
          <a:lstStyle/>
          <a:p>
            <a:r>
              <a:rPr lang="en-US" u="sng" dirty="0" smtClean="0"/>
              <a:t>Herbicide control</a:t>
            </a:r>
          </a:p>
          <a:p>
            <a:pPr marL="971550" lvl="1" indent="-514350">
              <a:buFont typeface="+mj-lt"/>
              <a:buAutoNum type="arabicPeriod"/>
            </a:pPr>
            <a:r>
              <a:rPr lang="en-US" dirty="0" smtClean="0"/>
              <a:t>Avoid native plants, can use timing to help</a:t>
            </a:r>
          </a:p>
          <a:p>
            <a:pPr marL="971550" lvl="1" indent="-514350">
              <a:buFont typeface="+mj-lt"/>
              <a:buAutoNum type="arabicPeriod"/>
            </a:pPr>
            <a:r>
              <a:rPr lang="en-US" dirty="0" smtClean="0"/>
              <a:t>Use the lowest concentration that will do the job</a:t>
            </a:r>
          </a:p>
          <a:p>
            <a:pPr marL="971550" lvl="1" indent="-514350">
              <a:buFont typeface="+mj-lt"/>
              <a:buAutoNum type="arabicPeriod"/>
            </a:pPr>
            <a:r>
              <a:rPr lang="en-US" dirty="0" smtClean="0"/>
              <a:t>Remember it takes several days to see results</a:t>
            </a:r>
          </a:p>
          <a:p>
            <a:pPr marL="971550" lvl="1" indent="-514350">
              <a:buFont typeface="+mj-lt"/>
              <a:buAutoNum type="arabicPeriod"/>
            </a:pPr>
            <a:r>
              <a:rPr lang="en-US" dirty="0" smtClean="0"/>
              <a:t>Choose the right time of year and conditions</a:t>
            </a:r>
          </a:p>
          <a:p>
            <a:pPr marL="971550" lvl="1" indent="-514350">
              <a:buFont typeface="+mj-lt"/>
              <a:buAutoNum type="arabicPeriod"/>
            </a:pPr>
            <a:r>
              <a:rPr lang="en-US" dirty="0" smtClean="0"/>
              <a:t>You may need additives – read label</a:t>
            </a:r>
          </a:p>
          <a:p>
            <a:pPr marL="971550" lvl="1" indent="-514350">
              <a:buFont typeface="+mj-lt"/>
              <a:buAutoNum type="arabicPeriod"/>
            </a:pPr>
            <a:r>
              <a:rPr lang="en-US" dirty="0" smtClean="0"/>
              <a:t>The Label Is The Law</a:t>
            </a:r>
          </a:p>
          <a:p>
            <a:pPr marL="971550" lvl="1" indent="-514350">
              <a:buFont typeface="+mj-lt"/>
              <a:buAutoNum type="arabicPeriod"/>
            </a:pPr>
            <a:r>
              <a:rPr lang="en-US" dirty="0" smtClean="0"/>
              <a:t>Be patient, it may take multiple years</a:t>
            </a:r>
          </a:p>
          <a:p>
            <a:pPr marL="971550" lvl="1" indent="-514350">
              <a:buFont typeface="+mj-lt"/>
              <a:buAutoNum type="arabicPeriod"/>
            </a:pPr>
            <a:r>
              <a:rPr lang="en-US" dirty="0" smtClean="0"/>
              <a:t>Re-plant with natives</a:t>
            </a:r>
          </a:p>
          <a:p>
            <a:pPr marL="971550" lvl="1" indent="-514350">
              <a:buFont typeface="+mj-lt"/>
              <a:buAutoNum type="arabicPeriod"/>
            </a:pPr>
            <a:r>
              <a:rPr lang="en-US" b="1" dirty="0" smtClean="0">
                <a:solidFill>
                  <a:srgbClr val="C00000"/>
                </a:solidFill>
              </a:rPr>
              <a:t>Today I’m discussing UPLAND (dry site) applications.  Near wetlands or waterbodies, additional rules and considerations apply!</a:t>
            </a:r>
          </a:p>
          <a:p>
            <a:pPr lvl="1"/>
            <a:endParaRPr lang="en-US" dirty="0" smtClean="0"/>
          </a:p>
        </p:txBody>
      </p:sp>
    </p:spTree>
    <p:extLst>
      <p:ext uri="{BB962C8B-B14F-4D97-AF65-F5344CB8AC3E}">
        <p14:creationId xmlns:p14="http://schemas.microsoft.com/office/powerpoint/2010/main" val="2684412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944562"/>
          </a:xfrm>
        </p:spPr>
        <p:txBody>
          <a:bodyPr/>
          <a:lstStyle/>
          <a:p>
            <a:r>
              <a:rPr lang="en-US" dirty="0" smtClean="0"/>
              <a:t>General control principles</a:t>
            </a:r>
            <a:endParaRPr lang="en-US" dirty="0"/>
          </a:p>
        </p:txBody>
      </p:sp>
      <p:sp>
        <p:nvSpPr>
          <p:cNvPr id="3" name="Content Placeholder 2"/>
          <p:cNvSpPr>
            <a:spLocks noGrp="1"/>
          </p:cNvSpPr>
          <p:nvPr>
            <p:ph idx="1"/>
          </p:nvPr>
        </p:nvSpPr>
        <p:spPr>
          <a:xfrm>
            <a:off x="457200" y="1219200"/>
            <a:ext cx="8229600" cy="5410200"/>
          </a:xfrm>
        </p:spPr>
        <p:txBody>
          <a:bodyPr>
            <a:normAutofit/>
          </a:bodyPr>
          <a:lstStyle/>
          <a:p>
            <a:r>
              <a:rPr lang="en-US" u="sng" dirty="0" smtClean="0"/>
              <a:t>Herbicide control</a:t>
            </a:r>
          </a:p>
          <a:p>
            <a:pPr lvl="1"/>
            <a:r>
              <a:rPr lang="en-US" dirty="0" smtClean="0"/>
              <a:t>3 main kinds of treatments:</a:t>
            </a:r>
          </a:p>
          <a:p>
            <a:pPr lvl="2"/>
            <a:r>
              <a:rPr lang="en-US" dirty="0"/>
              <a:t>Foliar spray</a:t>
            </a:r>
          </a:p>
          <a:p>
            <a:pPr lvl="2"/>
            <a:r>
              <a:rPr lang="en-US" dirty="0"/>
              <a:t>Basal bark</a:t>
            </a:r>
          </a:p>
          <a:p>
            <a:pPr lvl="2"/>
            <a:r>
              <a:rPr lang="en-US" dirty="0"/>
              <a:t>Cut-stem or cut-stump</a:t>
            </a:r>
          </a:p>
          <a:p>
            <a:pPr lvl="2"/>
            <a:endParaRPr lang="en-US" dirty="0" smtClean="0"/>
          </a:p>
          <a:p>
            <a:pPr lvl="1"/>
            <a:r>
              <a:rPr lang="en-US" dirty="0" smtClean="0"/>
              <a:t>mostly mention 2 active ingredients :</a:t>
            </a:r>
          </a:p>
          <a:p>
            <a:pPr lvl="2"/>
            <a:r>
              <a:rPr lang="en-US" dirty="0" smtClean="0"/>
              <a:t>glyphosate</a:t>
            </a:r>
          </a:p>
          <a:p>
            <a:pPr lvl="2"/>
            <a:r>
              <a:rPr lang="en-US" dirty="0" err="1" smtClean="0"/>
              <a:t>triclopyr</a:t>
            </a:r>
            <a:endParaRPr lang="en-US" dirty="0" smtClean="0"/>
          </a:p>
        </p:txBody>
      </p:sp>
    </p:spTree>
    <p:extLst>
      <p:ext uri="{BB962C8B-B14F-4D97-AF65-F5344CB8AC3E}">
        <p14:creationId xmlns:p14="http://schemas.microsoft.com/office/powerpoint/2010/main" val="158233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935162"/>
          </a:xfrm>
        </p:spPr>
        <p:txBody>
          <a:bodyPr>
            <a:normAutofit/>
          </a:bodyPr>
          <a:lstStyle/>
          <a:p>
            <a:r>
              <a:rPr lang="en-US" dirty="0"/>
              <a:t>ID and control of 10 common, terrestrial, invasive plants</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80967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2035</TotalTime>
  <Words>3860</Words>
  <Application>Microsoft Office PowerPoint</Application>
  <PresentationFormat>On-screen Show (4:3)</PresentationFormat>
  <Paragraphs>529</Paragraphs>
  <Slides>53</Slides>
  <Notes>53</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Office Theme</vt:lpstr>
      <vt:lpstr>1_Office Theme</vt:lpstr>
      <vt:lpstr>How to identify and control common  invasive plants of Maine</vt:lpstr>
      <vt:lpstr>PowerPoint Presentation</vt:lpstr>
      <vt:lpstr>PowerPoint Presentation</vt:lpstr>
      <vt:lpstr>Values and resources at risk</vt:lpstr>
      <vt:lpstr>Learning to identify plants</vt:lpstr>
      <vt:lpstr>General control principles</vt:lpstr>
      <vt:lpstr>General control principles</vt:lpstr>
      <vt:lpstr>General control principles</vt:lpstr>
      <vt:lpstr>ID and control of 10 common, terrestrial, invasive plants</vt:lpstr>
      <vt:lpstr>PowerPoint Presentation</vt:lpstr>
      <vt:lpstr>PowerPoint Presentation</vt:lpstr>
      <vt:lpstr>Asiatic bittersweet control</vt:lpstr>
      <vt:lpstr>PowerPoint Presentation</vt:lpstr>
      <vt:lpstr>PowerPoint Presentation</vt:lpstr>
      <vt:lpstr>Autumn olive control</vt:lpstr>
      <vt:lpstr>PowerPoint Presentation</vt:lpstr>
      <vt:lpstr>PowerPoint Presentation</vt:lpstr>
      <vt:lpstr>Common buckthorn control</vt:lpstr>
      <vt:lpstr>PowerPoint Presentation</vt:lpstr>
      <vt:lpstr>PowerPoint Presentation</vt:lpstr>
      <vt:lpstr>Glossy buckthorn control</vt:lpstr>
      <vt:lpstr>PowerPoint Presentation</vt:lpstr>
      <vt:lpstr>PowerPoint Presentation</vt:lpstr>
      <vt:lpstr>Shrubby honeysuckle control</vt:lpstr>
      <vt:lpstr>PowerPoint Presentation</vt:lpstr>
      <vt:lpstr>PowerPoint Presentation</vt:lpstr>
      <vt:lpstr>Japanese barberry control</vt:lpstr>
      <vt:lpstr>PowerPoint Presentation</vt:lpstr>
      <vt:lpstr>PowerPoint Presentation</vt:lpstr>
      <vt:lpstr>Japanese knotweed control</vt:lpstr>
      <vt:lpstr>PowerPoint Presentation</vt:lpstr>
      <vt:lpstr>PowerPoint Presentation</vt:lpstr>
      <vt:lpstr>Multiflora rose control</vt:lpstr>
      <vt:lpstr>PowerPoint Presentation</vt:lpstr>
      <vt:lpstr>PowerPoint Presentation</vt:lpstr>
      <vt:lpstr>Winged euonymus/burning bush control</vt:lpstr>
      <vt:lpstr>PowerPoint Presentation</vt:lpstr>
      <vt:lpstr>PowerPoint Presentation</vt:lpstr>
      <vt:lpstr>Norway maple control</vt:lpstr>
      <vt:lpstr>PowerPoint Presentation</vt:lpstr>
      <vt:lpstr>Common wetland invasive plants</vt:lpstr>
      <vt:lpstr>PowerPoint Presentation</vt:lpstr>
      <vt:lpstr>A new online mapping tool for invasive species - iMapInvasives</vt:lpstr>
      <vt:lpstr>Websites for 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Olmstead, Nancy</dc:creator>
  <cp:lastModifiedBy>Olmstead, Nancy</cp:lastModifiedBy>
  <cp:revision>343</cp:revision>
  <cp:lastPrinted>2015-01-14T13:46:18Z</cp:lastPrinted>
  <dcterms:created xsi:type="dcterms:W3CDTF">2014-07-31T18:55:05Z</dcterms:created>
  <dcterms:modified xsi:type="dcterms:W3CDTF">2015-01-14T13:52:18Z</dcterms:modified>
</cp:coreProperties>
</file>