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7"/>
  </p:notesMasterIdLst>
  <p:sldIdLst>
    <p:sldId id="256" r:id="rId2"/>
    <p:sldId id="284" r:id="rId3"/>
    <p:sldId id="285" r:id="rId4"/>
    <p:sldId id="283" r:id="rId5"/>
    <p:sldId id="294" r:id="rId6"/>
    <p:sldId id="281" r:id="rId7"/>
    <p:sldId id="337" r:id="rId8"/>
    <p:sldId id="292" r:id="rId9"/>
    <p:sldId id="296" r:id="rId10"/>
    <p:sldId id="293" r:id="rId11"/>
    <p:sldId id="295" r:id="rId12"/>
    <p:sldId id="326" r:id="rId13"/>
    <p:sldId id="258" r:id="rId14"/>
    <p:sldId id="280" r:id="rId15"/>
    <p:sldId id="288" r:id="rId16"/>
    <p:sldId id="319" r:id="rId17"/>
    <p:sldId id="289" r:id="rId18"/>
    <p:sldId id="290" r:id="rId19"/>
    <p:sldId id="287" r:id="rId20"/>
    <p:sldId id="298" r:id="rId21"/>
    <p:sldId id="301" r:id="rId22"/>
    <p:sldId id="299" r:id="rId23"/>
    <p:sldId id="302" r:id="rId24"/>
    <p:sldId id="306" r:id="rId25"/>
    <p:sldId id="304" r:id="rId26"/>
    <p:sldId id="303" r:id="rId27"/>
    <p:sldId id="307" r:id="rId28"/>
    <p:sldId id="311" r:id="rId29"/>
    <p:sldId id="305" r:id="rId30"/>
    <p:sldId id="313" r:id="rId31"/>
    <p:sldId id="312" r:id="rId32"/>
    <p:sldId id="309" r:id="rId33"/>
    <p:sldId id="314" r:id="rId34"/>
    <p:sldId id="315" r:id="rId35"/>
    <p:sldId id="321" r:id="rId36"/>
    <p:sldId id="317" r:id="rId37"/>
    <p:sldId id="320" r:id="rId38"/>
    <p:sldId id="316" r:id="rId39"/>
    <p:sldId id="322" r:id="rId40"/>
    <p:sldId id="324" r:id="rId41"/>
    <p:sldId id="325" r:id="rId42"/>
    <p:sldId id="327" r:id="rId43"/>
    <p:sldId id="328" r:id="rId44"/>
    <p:sldId id="333" r:id="rId45"/>
    <p:sldId id="323" r:id="rId46"/>
    <p:sldId id="329" r:id="rId47"/>
    <p:sldId id="331" r:id="rId48"/>
    <p:sldId id="330" r:id="rId49"/>
    <p:sldId id="332" r:id="rId50"/>
    <p:sldId id="338" r:id="rId51"/>
    <p:sldId id="335" r:id="rId52"/>
    <p:sldId id="334" r:id="rId53"/>
    <p:sldId id="318" r:id="rId54"/>
    <p:sldId id="336" r:id="rId55"/>
    <p:sldId id="27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A351E6-83A7-4322-9608-7A3C0F99948E}">
          <p14:sldIdLst>
            <p14:sldId id="256"/>
            <p14:sldId id="284"/>
          </p14:sldIdLst>
        </p14:section>
        <p14:section name="The Beginning" id="{EFFB6950-A7DC-4D6F-A397-83B99901EE75}">
          <p14:sldIdLst>
            <p14:sldId id="285"/>
            <p14:sldId id="283"/>
            <p14:sldId id="294"/>
            <p14:sldId id="281"/>
            <p14:sldId id="337"/>
            <p14:sldId id="292"/>
            <p14:sldId id="296"/>
            <p14:sldId id="293"/>
            <p14:sldId id="295"/>
          </p14:sldIdLst>
        </p14:section>
        <p14:section name="Past Studies 1994-2013" id="{65D0BC12-216B-4923-AA6B-D996D6291277}">
          <p14:sldIdLst>
            <p14:sldId id="326"/>
            <p14:sldId id="258"/>
            <p14:sldId id="280"/>
            <p14:sldId id="288"/>
            <p14:sldId id="319"/>
            <p14:sldId id="289"/>
            <p14:sldId id="290"/>
            <p14:sldId id="287"/>
            <p14:sldId id="298"/>
            <p14:sldId id="301"/>
            <p14:sldId id="299"/>
            <p14:sldId id="302"/>
            <p14:sldId id="306"/>
            <p14:sldId id="304"/>
            <p14:sldId id="303"/>
            <p14:sldId id="307"/>
            <p14:sldId id="311"/>
            <p14:sldId id="305"/>
            <p14:sldId id="313"/>
            <p14:sldId id="312"/>
            <p14:sldId id="309"/>
            <p14:sldId id="314"/>
            <p14:sldId id="315"/>
            <p14:sldId id="321"/>
            <p14:sldId id="317"/>
            <p14:sldId id="320"/>
            <p14:sldId id="316"/>
            <p14:sldId id="322"/>
            <p14:sldId id="324"/>
            <p14:sldId id="325"/>
          </p14:sldIdLst>
        </p14:section>
        <p14:section name="Monitoring in 2014" id="{E22278E1-76F9-4CD2-9E36-013A3A4297BA}">
          <p14:sldIdLst>
            <p14:sldId id="327"/>
            <p14:sldId id="328"/>
            <p14:sldId id="333"/>
            <p14:sldId id="323"/>
            <p14:sldId id="329"/>
            <p14:sldId id="331"/>
            <p14:sldId id="330"/>
            <p14:sldId id="332"/>
            <p14:sldId id="338"/>
            <p14:sldId id="335"/>
          </p14:sldIdLst>
        </p14:section>
        <p14:section name="2015 &amp; Beyond" id="{5C766140-8BEE-450F-A3D9-A6088E818264}">
          <p14:sldIdLst>
            <p14:sldId id="334"/>
            <p14:sldId id="318"/>
            <p14:sldId id="336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6993"/>
    <a:srgbClr val="165274"/>
    <a:srgbClr val="175577"/>
    <a:srgbClr val="2177A7"/>
    <a:srgbClr val="097495"/>
    <a:srgbClr val="276F89"/>
    <a:srgbClr val="0A8D94"/>
    <a:srgbClr val="0CB0B8"/>
    <a:srgbClr val="2D7AA7"/>
    <a:srgbClr val="157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6" autoAdjust="0"/>
    <p:restoredTop sz="90053" autoAdjust="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DB9FA-887C-476A-B3D3-C20CFA491D5B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959-9E85-48C9-A938-7BC4B574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1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36E0A-EF24-45A8-A569-89C63796BA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0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3959-9E85-48C9-A938-7BC4B57402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08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3959-9E85-48C9-A938-7BC4B57402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1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3959-9E85-48C9-A938-7BC4B57402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12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3959-9E85-48C9-A938-7BC4B57402E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1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6591-EB72-4051-8215-33924FFAA00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E9D-ED3D-41AA-A3C9-2CC37D02AC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6591-EB72-4051-8215-33924FFAA00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E9D-ED3D-41AA-A3C9-2CC37D02A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6591-EB72-4051-8215-33924FFAA00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E9D-ED3D-41AA-A3C9-2CC37D02A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6591-EB72-4051-8215-33924FFAA00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E9D-ED3D-41AA-A3C9-2CC37D02A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6591-EB72-4051-8215-33924FFAA00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E9D-ED3D-41AA-A3C9-2CC37D02AC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6591-EB72-4051-8215-33924FFAA00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E9D-ED3D-41AA-A3C9-2CC37D02A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6591-EB72-4051-8215-33924FFAA00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E9D-ED3D-41AA-A3C9-2CC37D02A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6591-EB72-4051-8215-33924FFAA00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E9D-ED3D-41AA-A3C9-2CC37D02A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6591-EB72-4051-8215-33924FFAA00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E9D-ED3D-41AA-A3C9-2CC37D02A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6591-EB72-4051-8215-33924FFAA00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E9D-ED3D-41AA-A3C9-2CC37D02A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6591-EB72-4051-8215-33924FFAA00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C46E9D-ED3D-41AA-A3C9-2CC37D02AC1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336591-EB72-4051-8215-33924FFAA00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C46E9D-ED3D-41AA-A3C9-2CC37D02AC1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1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851648" cy="22098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BPC WATER QUALITY </a:t>
            </a:r>
            <a:r>
              <a:rPr lang="en-US" sz="4800" dirty="0" smtClean="0"/>
              <a:t>MONITORING FOR PESTICIDES: PAST, PRESENT, &amp; FUTURE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4304" y="3987800"/>
            <a:ext cx="5340096" cy="17526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Mary Tomlinson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Board of Pesticides Control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Maine Agricultural Trade Show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		January 13-15, 2015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BPCcircleLow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2194630" cy="22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ctr"/>
          <a:lstStyle/>
          <a:p>
            <a:pPr algn="r"/>
            <a:r>
              <a:rPr lang="en-US" dirty="0" smtClean="0"/>
              <a:t>Collaborative Studies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7335"/>
            <a:ext cx="8229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/>
              <a:t>199o:  BPC and University of Maine</a:t>
            </a:r>
            <a:endParaRPr lang="en-US" sz="3000" dirty="0" smtClean="0"/>
          </a:p>
          <a:p>
            <a:r>
              <a:rPr lang="en-US" sz="3000" dirty="0" smtClean="0"/>
              <a:t>Objective: Evaluate effectiveness of using immunoassay tests for monitoring groundwater for pesticides</a:t>
            </a:r>
          </a:p>
          <a:p>
            <a:r>
              <a:rPr lang="en-US" sz="3000" dirty="0" smtClean="0"/>
              <a:t>Of 58 wells:</a:t>
            </a:r>
          </a:p>
          <a:p>
            <a:pPr lvl="1"/>
            <a:r>
              <a:rPr lang="en-US" sz="3000" dirty="0" smtClean="0"/>
              <a:t>Atrazine detected in 31%, MCL exceeded in 2</a:t>
            </a:r>
          </a:p>
          <a:p>
            <a:pPr lvl="1"/>
            <a:r>
              <a:rPr lang="en-US" sz="3000" dirty="0" smtClean="0"/>
              <a:t>Alachlor detected in 12%, all exceeded MCGL</a:t>
            </a:r>
          </a:p>
          <a:p>
            <a:pPr lvl="1"/>
            <a:r>
              <a:rPr lang="en-US" sz="3000" dirty="0" err="1" smtClean="0"/>
              <a:t>Carbofuran</a:t>
            </a:r>
            <a:r>
              <a:rPr lang="en-US" sz="3000" dirty="0" smtClean="0"/>
              <a:t> detected in 5%, all below MCL</a:t>
            </a:r>
          </a:p>
          <a:p>
            <a:endParaRPr lang="en-US" sz="2800" b="1" dirty="0"/>
          </a:p>
        </p:txBody>
      </p:sp>
      <p:pic>
        <p:nvPicPr>
          <p:cNvPr id="4098" name="Picture 2" descr="C:\Users\mary.e.tomlinson\AppData\Local\Microsoft\Windows\Temporary Internet Files\Content.IE5\NLK54XKV\collaboratio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7" y="685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y.e.tomlinson\AppData\Local\Microsoft\Windows\Temporary Internet Files\Content.IE5\NLK54XKV\collaboratio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4" y="609600"/>
            <a:ext cx="945524" cy="94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anchor="ctr"/>
          <a:lstStyle/>
          <a:p>
            <a:pPr algn="r"/>
            <a:r>
              <a:rPr lang="en-US" dirty="0" smtClean="0"/>
              <a:t>Collaborative studies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953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dirty="0"/>
              <a:t>1992 – </a:t>
            </a:r>
            <a:r>
              <a:rPr lang="en-US" sz="3000" b="1" dirty="0" smtClean="0"/>
              <a:t>BPC </a:t>
            </a:r>
            <a:r>
              <a:rPr lang="en-US" sz="3000" b="1" dirty="0"/>
              <a:t>and University of Maine </a:t>
            </a:r>
          </a:p>
          <a:p>
            <a:r>
              <a:rPr lang="en-US" sz="3000" dirty="0"/>
              <a:t>Maine Triazine </a:t>
            </a:r>
            <a:r>
              <a:rPr lang="en-US" sz="3000" dirty="0" smtClean="0"/>
              <a:t>Assay Survey</a:t>
            </a:r>
          </a:p>
          <a:p>
            <a:r>
              <a:rPr lang="en-US" sz="3000" dirty="0" smtClean="0"/>
              <a:t>Results confirmed by laboratory analysis</a:t>
            </a:r>
          </a:p>
          <a:p>
            <a:r>
              <a:rPr lang="en-US" sz="3000" dirty="0" smtClean="0"/>
              <a:t>Detections in 38 of 152 wells:</a:t>
            </a:r>
          </a:p>
          <a:p>
            <a:pPr lvl="1"/>
            <a:r>
              <a:rPr lang="en-US" sz="3000" dirty="0" smtClean="0"/>
              <a:t>Atrazine detected in 20% </a:t>
            </a:r>
          </a:p>
          <a:p>
            <a:pPr lvl="1"/>
            <a:r>
              <a:rPr lang="en-US" sz="3000" dirty="0" smtClean="0"/>
              <a:t>Simazine detected in 3% </a:t>
            </a:r>
          </a:p>
          <a:p>
            <a:pPr lvl="1"/>
            <a:r>
              <a:rPr lang="en-US" sz="3000" dirty="0" err="1" smtClean="0"/>
              <a:t>Cyanizine</a:t>
            </a:r>
            <a:r>
              <a:rPr lang="en-US" sz="3000" dirty="0" smtClean="0"/>
              <a:t>  detected in 1 sample (&lt; 1%)</a:t>
            </a:r>
          </a:p>
          <a:p>
            <a:r>
              <a:rPr lang="en-US" sz="3400" dirty="0" smtClean="0"/>
              <a:t>Positive wells resampled later in year</a:t>
            </a:r>
          </a:p>
          <a:p>
            <a:pPr lvl="1"/>
            <a:r>
              <a:rPr lang="en-US" sz="3200" dirty="0" smtClean="0"/>
              <a:t>Detections remained below health advisories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23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362456"/>
          </a:xfrm>
        </p:spPr>
        <p:txBody>
          <a:bodyPr anchor="ctr"/>
          <a:lstStyle/>
          <a:p>
            <a:pPr algn="ctr"/>
            <a:r>
              <a:rPr lang="en-US" dirty="0" smtClean="0"/>
              <a:t>Past Studies 1994-2013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3" y="1219200"/>
            <a:ext cx="9067800" cy="1295400"/>
          </a:xfrm>
        </p:spPr>
        <p:txBody>
          <a:bodyPr anchor="ctr"/>
          <a:lstStyle/>
          <a:p>
            <a:pPr algn="ctr"/>
            <a:r>
              <a:rPr lang="en-US" sz="5000" dirty="0" smtClean="0"/>
              <a:t>Groundwater Monitoring (GW) </a:t>
            </a:r>
            <a:br>
              <a:rPr lang="en-US" sz="5000" dirty="0" smtClean="0"/>
            </a:br>
            <a:r>
              <a:rPr lang="en-US" sz="5000" dirty="0" smtClean="0"/>
              <a:t>1994-2013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04800" y="3124200"/>
            <a:ext cx="8458200" cy="3429000"/>
          </a:xfrm>
        </p:spPr>
        <p:txBody>
          <a:bodyPr lIns="0" rIns="0">
            <a:normAutofit fontScale="55000" lnSpcReduction="20000"/>
          </a:bodyPr>
          <a:lstStyle/>
          <a:p>
            <a:pPr marL="85725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900" dirty="0" smtClean="0"/>
              <a:t>Statewide </a:t>
            </a:r>
            <a:r>
              <a:rPr lang="en-US" sz="5900" dirty="0"/>
              <a:t>Groundwater Management </a:t>
            </a:r>
            <a:r>
              <a:rPr lang="en-US" sz="5900" dirty="0" smtClean="0"/>
              <a:t>Plan</a:t>
            </a:r>
          </a:p>
          <a:p>
            <a:pPr marL="85725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500" dirty="0" smtClean="0"/>
              <a:t>Statewide GW monitoring results</a:t>
            </a:r>
          </a:p>
          <a:p>
            <a:pPr marL="85725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500" dirty="0" smtClean="0"/>
              <a:t>Hexazinone </a:t>
            </a:r>
            <a:r>
              <a:rPr lang="en-US" sz="5500" dirty="0"/>
              <a:t>State Management </a:t>
            </a:r>
            <a:r>
              <a:rPr lang="en-US" sz="5500" dirty="0" smtClean="0"/>
              <a:t>Plan</a:t>
            </a:r>
          </a:p>
          <a:p>
            <a:pPr marL="85725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500" dirty="0" smtClean="0"/>
              <a:t>Hexazinone GW monitoring </a:t>
            </a:r>
            <a:r>
              <a:rPr lang="en-US" sz="5500" dirty="0"/>
              <a:t>r</a:t>
            </a:r>
            <a:r>
              <a:rPr lang="en-US" sz="5500" dirty="0" smtClean="0"/>
              <a:t>esults</a:t>
            </a:r>
          </a:p>
          <a:p>
            <a:pPr marL="85725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500" dirty="0" smtClean="0"/>
              <a:t>Corn herbicide study</a:t>
            </a:r>
            <a:endParaRPr lang="en-US" sz="5500" dirty="0"/>
          </a:p>
          <a:p>
            <a:pPr marL="1097280" lvl="1" indent="-457200">
              <a:buFont typeface="Arial" panose="020B0604020202020204" pitchFamily="34" charset="0"/>
              <a:buChar char="•"/>
            </a:pPr>
            <a:endParaRPr lang="en-US" sz="51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7512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2189018"/>
            <a:ext cx="6089073" cy="421178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1994 - Adopted by BPC</a:t>
            </a:r>
          </a:p>
          <a:p>
            <a:r>
              <a:rPr lang="en-US" sz="2800" dirty="0" smtClean="0"/>
              <a:t>Guidance </a:t>
            </a:r>
            <a:r>
              <a:rPr lang="en-US" sz="2800" dirty="0"/>
              <a:t>for assessing </a:t>
            </a:r>
            <a:r>
              <a:rPr lang="en-US" sz="2800" dirty="0" smtClean="0"/>
              <a:t>impact </a:t>
            </a:r>
            <a:r>
              <a:rPr lang="en-US" sz="2800" dirty="0"/>
              <a:t>of </a:t>
            </a:r>
            <a:r>
              <a:rPr lang="en-US" sz="2800" dirty="0" smtClean="0"/>
              <a:t>labeled pesticide use on GW</a:t>
            </a:r>
          </a:p>
          <a:p>
            <a:r>
              <a:rPr lang="en-US" sz="2800" dirty="0"/>
              <a:t>Guidance for assessing </a:t>
            </a:r>
            <a:r>
              <a:rPr lang="en-US" sz="2800" dirty="0" smtClean="0"/>
              <a:t>effectiveness of normal </a:t>
            </a:r>
            <a:r>
              <a:rPr lang="en-US" sz="2800" dirty="0"/>
              <a:t>pesticide practices </a:t>
            </a:r>
            <a:endParaRPr lang="en-US" sz="2800" dirty="0" smtClean="0"/>
          </a:p>
          <a:p>
            <a:r>
              <a:rPr lang="en-US" sz="2800" dirty="0" smtClean="0"/>
              <a:t>Guidance </a:t>
            </a:r>
            <a:r>
              <a:rPr lang="en-US" sz="2800" dirty="0"/>
              <a:t>for developing pesticide-specific </a:t>
            </a:r>
            <a:r>
              <a:rPr lang="en-US" sz="2800" dirty="0" smtClean="0"/>
              <a:t>management plans</a:t>
            </a:r>
            <a:endParaRPr lang="en-US" sz="2800" dirty="0"/>
          </a:p>
          <a:p>
            <a:r>
              <a:rPr lang="en-US" sz="2800" dirty="0" smtClean="0"/>
              <a:t>Focused on commodity/use sites</a:t>
            </a:r>
          </a:p>
          <a:p>
            <a:r>
              <a:rPr lang="en-US" sz="2800" dirty="0" smtClean="0"/>
              <a:t>Sampling every 5-7 years</a:t>
            </a:r>
            <a:endParaRPr lang="en-US" sz="2800" dirty="0"/>
          </a:p>
          <a:p>
            <a:pPr marL="393192" lvl="1" indent="0">
              <a:buNone/>
            </a:pPr>
            <a:endParaRPr lang="en-US" sz="3100" dirty="0"/>
          </a:p>
          <a:p>
            <a:pPr lvl="1"/>
            <a:endParaRPr lang="en-US" sz="3000" dirty="0"/>
          </a:p>
          <a:p>
            <a:endParaRPr lang="en-US" dirty="0"/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0"/>
            <a:ext cx="1753985" cy="2502131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374073" y="665018"/>
            <a:ext cx="8229600" cy="1524000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Maine Generic State Management Plan for Pesticides and Groundwater</a:t>
            </a:r>
          </a:p>
        </p:txBody>
      </p:sp>
    </p:spTree>
    <p:extLst>
      <p:ext uri="{BB962C8B-B14F-4D97-AF65-F5344CB8AC3E}">
        <p14:creationId xmlns:p14="http://schemas.microsoft.com/office/powerpoint/2010/main" val="20847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 smtClean="0"/>
              <a:t>GW Study Well Criteria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5029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Random and targeted sampling</a:t>
            </a:r>
          </a:p>
          <a:p>
            <a:r>
              <a:rPr lang="en-US" sz="3000" dirty="0" smtClean="0"/>
              <a:t>Private residence</a:t>
            </a:r>
            <a:endParaRPr lang="en-US" sz="3000" dirty="0"/>
          </a:p>
          <a:p>
            <a:r>
              <a:rPr lang="en-US" sz="3000" dirty="0" smtClean="0"/>
              <a:t>Within </a:t>
            </a:r>
            <a:r>
              <a:rPr lang="en-US" sz="3000" dirty="0"/>
              <a:t>¼ mile </a:t>
            </a:r>
            <a:r>
              <a:rPr lang="en-US" sz="3000" dirty="0" smtClean="0"/>
              <a:t>of target crop</a:t>
            </a:r>
          </a:p>
          <a:p>
            <a:r>
              <a:rPr lang="en-US" sz="3000" dirty="0" smtClean="0"/>
              <a:t>Down </a:t>
            </a:r>
            <a:r>
              <a:rPr lang="en-US" sz="3000" dirty="0"/>
              <a:t>gradient </a:t>
            </a:r>
            <a:r>
              <a:rPr lang="en-US" sz="3000" dirty="0" smtClean="0"/>
              <a:t>of or equal elevation with crop site</a:t>
            </a:r>
          </a:p>
          <a:p>
            <a:r>
              <a:rPr lang="en-US" sz="3000" dirty="0" smtClean="0"/>
              <a:t>No water bodies between                                 crop site and well</a:t>
            </a:r>
          </a:p>
          <a:p>
            <a:r>
              <a:rPr lang="en-US" sz="3000" dirty="0"/>
              <a:t>Grab </a:t>
            </a:r>
            <a:r>
              <a:rPr lang="en-US" sz="3000" dirty="0" smtClean="0"/>
              <a:t>samples</a:t>
            </a:r>
          </a:p>
          <a:p>
            <a:r>
              <a:rPr lang="en-US" sz="3000" dirty="0" smtClean="0"/>
              <a:t>No filters or water  treatment systems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74" y="2895600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Quality Assurance/Quality Control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905000"/>
            <a:ext cx="7543800" cy="438912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Training</a:t>
            </a:r>
          </a:p>
          <a:p>
            <a:r>
              <a:rPr lang="en-US" sz="3200" dirty="0" smtClean="0"/>
              <a:t>Standard operating procedures (SOPs)</a:t>
            </a:r>
          </a:p>
          <a:p>
            <a:r>
              <a:rPr lang="en-US" sz="3200" dirty="0" smtClean="0"/>
              <a:t>Equipment blanks</a:t>
            </a:r>
          </a:p>
          <a:p>
            <a:r>
              <a:rPr lang="en-US" sz="3200" dirty="0" smtClean="0"/>
              <a:t>Field blanks (water 			    and drift cards)</a:t>
            </a:r>
          </a:p>
          <a:p>
            <a:r>
              <a:rPr lang="en-US" sz="3200" dirty="0" smtClean="0"/>
              <a:t>Duplicate samples</a:t>
            </a:r>
          </a:p>
          <a:p>
            <a:r>
              <a:rPr lang="en-US" sz="3200" dirty="0" smtClean="0"/>
              <a:t>Laboratory QA/QC</a:t>
            </a:r>
          </a:p>
          <a:p>
            <a:r>
              <a:rPr lang="en-US" sz="3200" dirty="0" smtClean="0"/>
              <a:t>Data entry verification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51" y="3332512"/>
            <a:ext cx="3481449" cy="261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067800" cy="1048512"/>
          </a:xfrm>
        </p:spPr>
        <p:txBody>
          <a:bodyPr anchor="ctr">
            <a:noAutofit/>
          </a:bodyPr>
          <a:lstStyle/>
          <a:p>
            <a:pPr algn="ctr"/>
            <a:r>
              <a:rPr lang="en-US" sz="3600" dirty="0" smtClean="0"/>
              <a:t>Statewide GW Monitoring:</a:t>
            </a:r>
            <a:br>
              <a:rPr lang="en-US" sz="3600" dirty="0" smtClean="0"/>
            </a:br>
            <a:r>
              <a:rPr lang="en-US" sz="3600" dirty="0" smtClean="0"/>
              <a:t> Focused on Commodities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9856" y="1752600"/>
            <a:ext cx="4772483" cy="4648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5100" dirty="0" smtClean="0"/>
              <a:t>1994</a:t>
            </a:r>
            <a:r>
              <a:rPr lang="en-US" sz="5100" dirty="0"/>
              <a:t>, 1999, 2005, </a:t>
            </a:r>
            <a:r>
              <a:rPr lang="en-US" sz="5100" dirty="0" smtClean="0"/>
              <a:t>2013</a:t>
            </a:r>
          </a:p>
          <a:p>
            <a:r>
              <a:rPr lang="en-US" sz="5100" dirty="0" smtClean="0"/>
              <a:t>Crop sites:</a:t>
            </a:r>
          </a:p>
          <a:p>
            <a:pPr lvl="1">
              <a:lnSpc>
                <a:spcPct val="120000"/>
              </a:lnSpc>
            </a:pPr>
            <a:r>
              <a:rPr lang="en-US" sz="4400" dirty="0" smtClean="0"/>
              <a:t>Potatoes</a:t>
            </a:r>
          </a:p>
          <a:p>
            <a:pPr lvl="1"/>
            <a:r>
              <a:rPr lang="en-US" sz="4400" dirty="0" smtClean="0"/>
              <a:t>Corn</a:t>
            </a:r>
          </a:p>
          <a:p>
            <a:pPr lvl="1"/>
            <a:r>
              <a:rPr lang="en-US" sz="4400" dirty="0" smtClean="0"/>
              <a:t>Blueberries</a:t>
            </a:r>
          </a:p>
          <a:p>
            <a:pPr lvl="1"/>
            <a:r>
              <a:rPr lang="en-US" sz="4400" dirty="0" smtClean="0"/>
              <a:t>Small grains</a:t>
            </a:r>
          </a:p>
          <a:p>
            <a:pPr lvl="1"/>
            <a:r>
              <a:rPr lang="en-US" sz="4400" dirty="0" smtClean="0"/>
              <a:t>Orchards</a:t>
            </a:r>
          </a:p>
          <a:p>
            <a:pPr lvl="1"/>
            <a:r>
              <a:rPr lang="en-US" sz="4400" dirty="0" smtClean="0"/>
              <a:t>Christmas trees</a:t>
            </a:r>
          </a:p>
          <a:p>
            <a:pPr lvl="1"/>
            <a:r>
              <a:rPr lang="en-US" sz="4400" dirty="0" smtClean="0"/>
              <a:t>Strawberries</a:t>
            </a:r>
          </a:p>
          <a:p>
            <a:pPr lvl="1"/>
            <a:r>
              <a:rPr lang="en-US" sz="4400" dirty="0" smtClean="0"/>
              <a:t>Rights of way (except 2013)</a:t>
            </a:r>
          </a:p>
          <a:p>
            <a:pPr lvl="1"/>
            <a:r>
              <a:rPr lang="en-US" sz="4400" dirty="0" smtClean="0"/>
              <a:t>Market gardens</a:t>
            </a:r>
          </a:p>
          <a:p>
            <a:endParaRPr lang="en-US" dirty="0"/>
          </a:p>
        </p:txBody>
      </p:sp>
      <p:pic>
        <p:nvPicPr>
          <p:cNvPr id="6" name="Picture 11" descr="M:\Photos\Ag Photos\Blueberri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5125">
            <a:off x="6942713" y="1943466"/>
            <a:ext cx="1762369" cy="11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3168">
            <a:off x="6250751" y="2809321"/>
            <a:ext cx="1332828" cy="1992601"/>
          </a:xfrm>
          <a:prstGeom prst="rect">
            <a:avLst/>
          </a:prstGeom>
        </p:spPr>
      </p:pic>
      <p:pic>
        <p:nvPicPr>
          <p:cNvPr id="10" name="Picture 8" descr="C:\Documents and Settings\Mary.E.Tomlinson\Local Settings\Temporary Internet Files\Content.IE5\59BVPMJA\MP91021874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662">
            <a:off x="374840" y="2398325"/>
            <a:ext cx="1551772" cy="116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0" flipH="1">
            <a:off x="390603" y="4619843"/>
            <a:ext cx="1672931" cy="1106506"/>
          </a:xfrm>
          <a:prstGeom prst="rect">
            <a:avLst/>
          </a:prstGeom>
        </p:spPr>
      </p:pic>
      <p:pic>
        <p:nvPicPr>
          <p:cNvPr id="7" name="Picture 7" descr="C:\Documents and Settings\Mary.E.Tomlinson\Local Settings\Temporary Internet Files\Content.IE5\KC4MYW0L\MP90017794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478">
            <a:off x="7064506" y="4929898"/>
            <a:ext cx="1656104" cy="110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8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838200"/>
          </a:xfrm>
        </p:spPr>
        <p:txBody>
          <a:bodyPr anchor="ctr">
            <a:normAutofit/>
          </a:bodyPr>
          <a:lstStyle/>
          <a:p>
            <a:pPr algn="ctr"/>
            <a:r>
              <a:rPr lang="en-US" sz="3400" dirty="0" smtClean="0">
                <a:solidFill>
                  <a:schemeClr val="tx1"/>
                </a:solidFill>
              </a:rPr>
              <a:t>Statewide GW Monitoring Results (1994-2013)</a:t>
            </a:r>
            <a:endParaRPr lang="en-US" sz="3400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636222"/>
              </p:ext>
            </p:extLst>
          </p:nvPr>
        </p:nvGraphicFramePr>
        <p:xfrm>
          <a:off x="838200" y="1524000"/>
          <a:ext cx="7617439" cy="500608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790347"/>
                <a:gridCol w="942364"/>
                <a:gridCol w="942364"/>
                <a:gridCol w="942364"/>
              </a:tblGrid>
              <a:tr h="439929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1994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1999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2005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7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wells sampled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</a:tr>
              <a:tr h="417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samples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</a:tr>
              <a:tr h="417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of wells with positive detections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</a:tr>
              <a:tr h="619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samples with positive detections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</a:tr>
              <a:tr h="619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of samples with positive detections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</a:tr>
              <a:tr h="417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pesticides 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detected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</a:tr>
              <a:tr h="417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pesticides analyzed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</a:tr>
              <a:tr h="619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detections above HAL, MEG, MCL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</a:tr>
              <a:tr h="6191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**Diazinon applied around well casing for ant control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2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2133600"/>
            <a:ext cx="6248400" cy="4419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1994:</a:t>
            </a:r>
            <a:r>
              <a:rPr lang="en-US" sz="2400" dirty="0" smtClean="0"/>
              <a:t>  Most frequently detected pesticide  in first </a:t>
            </a:r>
            <a:r>
              <a:rPr lang="en-US" sz="2400" dirty="0"/>
              <a:t>statewide </a:t>
            </a:r>
            <a:r>
              <a:rPr lang="en-US" sz="2400" dirty="0" smtClean="0"/>
              <a:t>GW </a:t>
            </a:r>
            <a:r>
              <a:rPr lang="en-US" sz="2400" dirty="0"/>
              <a:t>monitoring </a:t>
            </a:r>
            <a:r>
              <a:rPr lang="en-US" sz="2400" dirty="0" smtClean="0"/>
              <a:t>study </a:t>
            </a:r>
          </a:p>
          <a:p>
            <a:pPr lvl="1"/>
            <a:r>
              <a:rPr lang="en-US" dirty="0" smtClean="0"/>
              <a:t>35 of 48 sites positive in follow up sampling</a:t>
            </a:r>
          </a:p>
          <a:p>
            <a:r>
              <a:rPr lang="en-US" sz="2400" b="1" dirty="0" smtClean="0"/>
              <a:t>1996:</a:t>
            </a:r>
            <a:r>
              <a:rPr lang="en-US" sz="2400" dirty="0" smtClean="0"/>
              <a:t>  Adopted by BPC to retain use of hexazinone (blueberry pesticide)</a:t>
            </a:r>
          </a:p>
          <a:p>
            <a:r>
              <a:rPr lang="en-US" sz="2400" dirty="0" smtClean="0"/>
              <a:t>Private, domestic wells</a:t>
            </a:r>
          </a:p>
          <a:p>
            <a:r>
              <a:rPr lang="en-US" sz="2400" dirty="0" smtClean="0"/>
              <a:t>Sampling every 5-7 years</a:t>
            </a:r>
          </a:p>
          <a:p>
            <a:r>
              <a:rPr lang="en-US" sz="2400" dirty="0" smtClean="0"/>
              <a:t>Previously positive and new wells</a:t>
            </a:r>
            <a:endParaRPr lang="en-US" sz="2400" dirty="0"/>
          </a:p>
          <a:p>
            <a:pPr marL="393192" lvl="1" indent="0">
              <a:buNone/>
            </a:pPr>
            <a:endParaRPr lang="en-US" sz="3100" dirty="0"/>
          </a:p>
          <a:p>
            <a:pPr lvl="1"/>
            <a:endParaRPr lang="en-US" sz="3000" dirty="0"/>
          </a:p>
          <a:p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0"/>
            <a:ext cx="1753985" cy="2502131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0" y="609600"/>
            <a:ext cx="9144000" cy="1524000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Hexazinone State Management </a:t>
            </a:r>
            <a:r>
              <a:rPr lang="en-US" sz="4400" dirty="0" smtClean="0"/>
              <a:t>Plan </a:t>
            </a:r>
          </a:p>
          <a:p>
            <a:pPr algn="ctr"/>
            <a:r>
              <a:rPr lang="en-US" sz="4400" dirty="0" smtClean="0"/>
              <a:t>for </a:t>
            </a:r>
            <a:r>
              <a:rPr lang="en-US" sz="4400" dirty="0"/>
              <a:t>the </a:t>
            </a:r>
            <a:r>
              <a:rPr lang="en-US" sz="4400" dirty="0" smtClean="0"/>
              <a:t>Protection of Groundwater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422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067800" cy="969264"/>
          </a:xfrm>
        </p:spPr>
        <p:txBody>
          <a:bodyPr/>
          <a:lstStyle/>
          <a:p>
            <a:pPr algn="ctr"/>
            <a:r>
              <a:rPr lang="en-US" sz="5000" dirty="0" smtClean="0">
                <a:cs typeface="Arial" pitchFamily="34" charset="0"/>
              </a:rPr>
              <a:t>OUTLINE OF PRESENTATION</a:t>
            </a:r>
            <a:endParaRPr lang="en-US" sz="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7772400" cy="396240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500" dirty="0" smtClean="0">
                <a:cs typeface="Arial" pitchFamily="34" charset="0"/>
              </a:rPr>
              <a:t>The beginning</a:t>
            </a:r>
            <a:endParaRPr lang="en-US" sz="3500" dirty="0"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dirty="0" smtClean="0">
                <a:cs typeface="Arial" pitchFamily="34" charset="0"/>
              </a:rPr>
              <a:t>Past studies:</a:t>
            </a:r>
          </a:p>
          <a:p>
            <a:pPr marL="98298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dirty="0" smtClean="0">
                <a:cs typeface="Arial" pitchFamily="34" charset="0"/>
              </a:rPr>
              <a:t>Groundwater monitoring 1994-2013</a:t>
            </a:r>
          </a:p>
          <a:p>
            <a:pPr marL="98298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dirty="0" smtClean="0">
                <a:cs typeface="Arial" pitchFamily="34" charset="0"/>
              </a:rPr>
              <a:t>Surface water monitoring 1994-2013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500" dirty="0" smtClean="0">
                <a:cs typeface="Arial" pitchFamily="34" charset="0"/>
              </a:rPr>
              <a:t>Present:  monitoring in 2014</a:t>
            </a:r>
            <a:endParaRPr lang="en-US" sz="3500" dirty="0"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500" dirty="0" smtClean="0">
                <a:cs typeface="Arial" pitchFamily="34" charset="0"/>
              </a:rPr>
              <a:t>Future studies</a:t>
            </a:r>
            <a:endParaRPr lang="en-US" sz="3500" dirty="0">
              <a:cs typeface="Arial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77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5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83820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Hexazinone Monitoring Results (1994-2011)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679985"/>
              </p:ext>
            </p:extLst>
          </p:nvPr>
        </p:nvGraphicFramePr>
        <p:xfrm>
          <a:off x="304800" y="2207259"/>
          <a:ext cx="8559800" cy="434505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810000"/>
                <a:gridCol w="949960"/>
                <a:gridCol w="949960"/>
                <a:gridCol w="949960"/>
                <a:gridCol w="949960"/>
                <a:gridCol w="949960"/>
              </a:tblGrid>
              <a:tr h="501127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</a:tr>
              <a:tr h="4055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wells sampled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</a:tr>
              <a:tr h="5586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</a:t>
                      </a:r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wells with positive detections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</a:tr>
              <a:tr h="6008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of </a:t>
                      </a:r>
                      <a:r>
                        <a:rPr lang="en-US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wells </a:t>
                      </a:r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positive detections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</a:tr>
              <a:tr h="4055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Concentration (ppb)*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</a:tr>
              <a:tr h="4055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Highest</a:t>
                      </a:r>
                      <a:r>
                        <a:rPr lang="en-US" sz="20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concentration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</a:tr>
              <a:tr h="7881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detections above </a:t>
                      </a:r>
                      <a:r>
                        <a:rPr lang="en-US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 health advisory</a:t>
                      </a:r>
                      <a:r>
                        <a:rPr lang="en-US" sz="20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400 ppb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</a:tr>
              <a:tr h="60082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*Mean concentration was calculated assuming that non–detections were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equal to half the limit of quantification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5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1" dirty="0" smtClean="0"/>
              <a:t>Hexazinone Monitoring Results cont.</a:t>
            </a:r>
            <a:endParaRPr lang="en-US" sz="4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-10886" y="1676400"/>
            <a:ext cx="4040188" cy="964152"/>
          </a:xfrm>
        </p:spPr>
        <p:txBody>
          <a:bodyPr/>
          <a:lstStyle/>
          <a:p>
            <a:pPr algn="ctr"/>
            <a:r>
              <a:rPr lang="en-US" dirty="0" smtClean="0"/>
              <a:t>Additional Pesticides Analyzed 1999-2011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876800" y="1828800"/>
            <a:ext cx="4041775" cy="654843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Detections and Concentrations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2590800"/>
            <a:ext cx="3505200" cy="39624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Azinphos</a:t>
            </a:r>
            <a:r>
              <a:rPr lang="en-US" sz="2400" dirty="0" smtClean="0"/>
              <a:t>-Methyl</a:t>
            </a:r>
          </a:p>
          <a:p>
            <a:r>
              <a:rPr lang="en-US" sz="2400" dirty="0" err="1" smtClean="0"/>
              <a:t>Captan</a:t>
            </a:r>
            <a:endParaRPr lang="en-US" sz="2400" dirty="0" smtClean="0"/>
          </a:p>
          <a:p>
            <a:r>
              <a:rPr lang="en-US" sz="2400" dirty="0" smtClean="0"/>
              <a:t>Chlorothalonil</a:t>
            </a:r>
          </a:p>
          <a:p>
            <a:r>
              <a:rPr lang="en-US" sz="2400" dirty="0" smtClean="0"/>
              <a:t>Diuron</a:t>
            </a:r>
          </a:p>
          <a:p>
            <a:r>
              <a:rPr lang="en-US" sz="2400" dirty="0" err="1" smtClean="0"/>
              <a:t>Fenbuconazole</a:t>
            </a:r>
            <a:endParaRPr lang="en-US" sz="2400" dirty="0" smtClean="0"/>
          </a:p>
          <a:p>
            <a:r>
              <a:rPr lang="en-US" sz="2400" dirty="0" err="1" smtClean="0"/>
              <a:t>Phosmet</a:t>
            </a:r>
            <a:endParaRPr lang="en-US" sz="2400" dirty="0" smtClean="0"/>
          </a:p>
          <a:p>
            <a:r>
              <a:rPr lang="en-US" sz="2400" dirty="0" smtClean="0"/>
              <a:t>Propiconazole</a:t>
            </a:r>
          </a:p>
          <a:p>
            <a:r>
              <a:rPr lang="en-US" sz="2400" dirty="0" err="1" smtClean="0"/>
              <a:t>Terbacil</a:t>
            </a:r>
            <a:endParaRPr lang="en-US" sz="2400" dirty="0" smtClean="0"/>
          </a:p>
          <a:p>
            <a:r>
              <a:rPr lang="en-US" sz="2400" dirty="0" smtClean="0"/>
              <a:t>Tribenuron methyl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486400" y="2667000"/>
            <a:ext cx="3581400" cy="354092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1999:</a:t>
            </a:r>
            <a:r>
              <a:rPr lang="en-US" sz="2400" dirty="0" smtClean="0"/>
              <a:t>  Propiconazole </a:t>
            </a:r>
          </a:p>
          <a:p>
            <a:pPr lvl="1"/>
            <a:r>
              <a:rPr lang="en-US" sz="2400" dirty="0" smtClean="0"/>
              <a:t>0.18 ppb</a:t>
            </a:r>
          </a:p>
          <a:p>
            <a:pPr lvl="1"/>
            <a:r>
              <a:rPr lang="en-US" sz="2400" dirty="0" smtClean="0"/>
              <a:t>1 sample</a:t>
            </a:r>
          </a:p>
          <a:p>
            <a:r>
              <a:rPr lang="en-US" sz="2400" b="1" dirty="0" smtClean="0"/>
              <a:t>2011:</a:t>
            </a:r>
            <a:r>
              <a:rPr lang="en-US" sz="2400" dirty="0" smtClean="0"/>
              <a:t>   </a:t>
            </a:r>
            <a:r>
              <a:rPr lang="en-US" sz="2400" dirty="0" err="1" smtClean="0"/>
              <a:t>Terbacil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0.103-0.467 ppb</a:t>
            </a:r>
          </a:p>
          <a:p>
            <a:pPr lvl="1"/>
            <a:r>
              <a:rPr lang="en-US" sz="2400" dirty="0" smtClean="0"/>
              <a:t>4 samples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50" y="3276600"/>
            <a:ext cx="253163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ctr"/>
          <a:lstStyle/>
          <a:p>
            <a:pPr algn="ctr"/>
            <a:r>
              <a:rPr lang="en-US" sz="5000" dirty="0" smtClean="0"/>
              <a:t>1996 Corn Herbicide Study</a:t>
            </a:r>
            <a:endParaRPr lang="en-US" sz="50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/>
              <a:t>Objective: To determine effectiveness of label changes and BMP education efforts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Sampled 38 </a:t>
            </a:r>
            <a:r>
              <a:rPr lang="en-US" sz="3200" smtClean="0"/>
              <a:t>positive </a:t>
            </a:r>
            <a:r>
              <a:rPr lang="en-US" sz="3200" smtClean="0"/>
              <a:t>wells </a:t>
            </a:r>
            <a:r>
              <a:rPr lang="en-US" sz="3200" dirty="0" smtClean="0"/>
              <a:t>from 1992 Triazine Survey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Pesticides analyzed:  atrazine, simazine, cyanazine, alachlor, metolachlor, acetochlor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12 of 38 with detectable levels of pesticides</a:t>
            </a:r>
          </a:p>
          <a:p>
            <a:pPr marL="982980" lvl="2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Atrazine, simazine, alachlor, metolachlor</a:t>
            </a:r>
          </a:p>
          <a:p>
            <a:r>
              <a:rPr lang="en-US" sz="3200" dirty="0" smtClean="0"/>
              <a:t>No exceedances of human health guidelines</a:t>
            </a:r>
          </a:p>
          <a:p>
            <a:pPr marL="70866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772400" cy="1459992"/>
          </a:xfrm>
        </p:spPr>
        <p:txBody>
          <a:bodyPr anchor="ctr"/>
          <a:lstStyle/>
          <a:p>
            <a:pPr algn="ctr"/>
            <a:r>
              <a:rPr lang="en-US" sz="4500" dirty="0" smtClean="0"/>
              <a:t>Surface Water Monitoring </a:t>
            </a:r>
            <a:br>
              <a:rPr lang="en-US" sz="4500" dirty="0" smtClean="0"/>
            </a:br>
            <a:r>
              <a:rPr lang="en-US" sz="4500" dirty="0" smtClean="0"/>
              <a:t>1994-2013</a:t>
            </a:r>
            <a:endParaRPr lang="en-US" sz="4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2438400"/>
            <a:ext cx="6096000" cy="41148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Blueberry studies</a:t>
            </a:r>
          </a:p>
          <a:p>
            <a:pPr marL="109728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Salmon River Study</a:t>
            </a:r>
          </a:p>
          <a:p>
            <a:pPr marL="109728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Pleasant River Time Series</a:t>
            </a:r>
          </a:p>
          <a:p>
            <a:pPr marL="109728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Blueberry Drift Studies</a:t>
            </a:r>
          </a:p>
          <a:p>
            <a:pPr marL="109728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Pleasant River Spring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Storm event projects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 smtClean="0"/>
              <a:t>Browntail</a:t>
            </a:r>
            <a:r>
              <a:rPr lang="en-US" sz="3000" dirty="0" smtClean="0"/>
              <a:t> moth monitoring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U</a:t>
            </a:r>
            <a:r>
              <a:rPr lang="en-US" sz="3000" dirty="0" smtClean="0"/>
              <a:t>rban watershed monitoring</a:t>
            </a:r>
          </a:p>
        </p:txBody>
      </p:sp>
    </p:spTree>
    <p:extLst>
      <p:ext uri="{BB962C8B-B14F-4D97-AF65-F5344CB8AC3E}">
        <p14:creationId xmlns:p14="http://schemas.microsoft.com/office/powerpoint/2010/main" val="25516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O:\BPC\WaterQuality\Julies M Drive\SalmonFiles\Salmon Graphics\salm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48" y="838200"/>
            <a:ext cx="186764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sz="5400" dirty="0" smtClean="0"/>
              <a:t> </a:t>
            </a:r>
            <a:r>
              <a:rPr lang="en-US" sz="4800" dirty="0"/>
              <a:t>Salmon River </a:t>
            </a:r>
            <a:r>
              <a:rPr lang="en-US" sz="4800" dirty="0" smtClean="0"/>
              <a:t>Study 1997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5074920"/>
          </a:xfrm>
        </p:spPr>
        <p:txBody>
          <a:bodyPr>
            <a:noAutofit/>
          </a:bodyPr>
          <a:lstStyle/>
          <a:p>
            <a:r>
              <a:rPr lang="en-US" sz="2400" dirty="0" smtClean="0"/>
              <a:t>Directive of the </a:t>
            </a:r>
            <a:r>
              <a:rPr lang="en-US" sz="2400" i="1" dirty="0" smtClean="0"/>
              <a:t>Atlantic Salmon Conservation Plan </a:t>
            </a:r>
          </a:p>
          <a:p>
            <a:pPr marL="0" indent="0">
              <a:buNone/>
            </a:pPr>
            <a:r>
              <a:rPr lang="en-US" sz="2400" i="1" dirty="0" smtClean="0"/>
              <a:t>    for Seven Maine Rivers</a:t>
            </a:r>
          </a:p>
          <a:p>
            <a:r>
              <a:rPr lang="en-US" sz="2400" dirty="0" smtClean="0"/>
              <a:t>Objective: Baseline assessment of impact of pesticide use on surface water  </a:t>
            </a:r>
          </a:p>
          <a:p>
            <a:r>
              <a:rPr lang="en-US" sz="2400" dirty="0" smtClean="0"/>
              <a:t>7 Maine Atlantic </a:t>
            </a:r>
            <a:r>
              <a:rPr lang="en-US" sz="2400" dirty="0"/>
              <a:t>salmon rivers and </a:t>
            </a:r>
            <a:r>
              <a:rPr lang="en-US" sz="2400" dirty="0" smtClean="0"/>
              <a:t>2 tributaries sampled 2 months after application</a:t>
            </a:r>
          </a:p>
          <a:p>
            <a:r>
              <a:rPr lang="en-US" sz="2400" dirty="0" smtClean="0"/>
              <a:t>33 pesticides analyzed</a:t>
            </a:r>
            <a:endParaRPr lang="en-US" sz="2400" dirty="0"/>
          </a:p>
          <a:p>
            <a:r>
              <a:rPr lang="en-US" sz="2400" dirty="0" smtClean="0"/>
              <a:t>Hexazinone detected in 19 </a:t>
            </a:r>
            <a:r>
              <a:rPr lang="en-US" sz="2400" dirty="0"/>
              <a:t>of 64 </a:t>
            </a:r>
            <a:r>
              <a:rPr lang="en-US" sz="2400" dirty="0" smtClean="0"/>
              <a:t>samples:  0.10- 1.7 ppb</a:t>
            </a:r>
          </a:p>
          <a:p>
            <a:r>
              <a:rPr lang="en-US" sz="2400" dirty="0" smtClean="0"/>
              <a:t>LC50 </a:t>
            </a:r>
            <a:r>
              <a:rPr lang="en-US" sz="2400" dirty="0"/>
              <a:t>concentration for fish + 246,000-320,000 ppb</a:t>
            </a:r>
          </a:p>
          <a:p>
            <a:pPr marL="393192" lvl="1" indent="0">
              <a:buNone/>
            </a:pPr>
            <a:r>
              <a:rPr lang="en-US" dirty="0" smtClean="0"/>
              <a:t>(LC50 </a:t>
            </a:r>
            <a:r>
              <a:rPr lang="en-US" dirty="0"/>
              <a:t>– lethal concentration to 50% of test </a:t>
            </a:r>
            <a:r>
              <a:rPr lang="en-US" dirty="0" smtClean="0"/>
              <a:t>population)</a:t>
            </a:r>
            <a:endParaRPr lang="en-US" dirty="0"/>
          </a:p>
          <a:p>
            <a:r>
              <a:rPr lang="en-US" sz="2400" dirty="0" smtClean="0"/>
              <a:t>Hexazinone metabolite B detected in 4 of 19 samples</a:t>
            </a:r>
            <a:endParaRPr lang="en-US" sz="2400" dirty="0"/>
          </a:p>
          <a:p>
            <a:r>
              <a:rPr lang="en-US" sz="2400" dirty="0" smtClean="0"/>
              <a:t>All </a:t>
            </a:r>
            <a:r>
              <a:rPr lang="en-US" sz="2400" dirty="0"/>
              <a:t>detections from Machias, Narraguagus, Pleasant Rivers</a:t>
            </a:r>
          </a:p>
          <a:p>
            <a:pPr lvl="2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097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7711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Pleasant River Time Series Study</a:t>
            </a:r>
            <a:br>
              <a:rPr lang="en-US" dirty="0" smtClean="0"/>
            </a:br>
            <a:r>
              <a:rPr lang="en-US" dirty="0" smtClean="0"/>
              <a:t>1998-2002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389120"/>
          </a:xfrm>
        </p:spPr>
        <p:txBody>
          <a:bodyPr/>
          <a:lstStyle/>
          <a:p>
            <a:r>
              <a:rPr lang="en-US" dirty="0" smtClean="0"/>
              <a:t>5-year study initiated due to frequent detections of hexazinone near blueberry production areas</a:t>
            </a:r>
          </a:p>
          <a:p>
            <a:r>
              <a:rPr lang="en-US" dirty="0" smtClean="0"/>
              <a:t>Objective:  Assess presence and temporal variation of hexazinone concentrations over </a:t>
            </a:r>
            <a:r>
              <a:rPr lang="en-US" dirty="0"/>
              <a:t>1</a:t>
            </a:r>
            <a:r>
              <a:rPr lang="en-US" dirty="0" smtClean="0"/>
              <a:t> year at 3 sites</a:t>
            </a:r>
          </a:p>
          <a:p>
            <a:r>
              <a:rPr lang="en-US" dirty="0" smtClean="0"/>
              <a:t>Grab samples</a:t>
            </a:r>
          </a:p>
          <a:p>
            <a:r>
              <a:rPr lang="en-US" dirty="0" smtClean="0"/>
              <a:t>Detected at least once in every </a:t>
            </a:r>
          </a:p>
          <a:p>
            <a:pPr marL="0" indent="0">
              <a:buNone/>
            </a:pPr>
            <a:r>
              <a:rPr lang="en-US" dirty="0" smtClean="0"/>
              <a:t>    month of the year</a:t>
            </a:r>
          </a:p>
          <a:p>
            <a:r>
              <a:rPr lang="en-US" dirty="0" smtClean="0"/>
              <a:t>Concentration ND-1.98 ppb</a:t>
            </a:r>
            <a:endParaRPr lang="en-US" dirty="0"/>
          </a:p>
        </p:txBody>
      </p:sp>
      <p:pic>
        <p:nvPicPr>
          <p:cNvPr id="6" name="Picture 12" descr="U:\BPC\HPJ Site Photos\03 Blueberry Pesticides\5-16-03, Wymans, Orbit\IMG_0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3142013" cy="23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 anchor="ctr"/>
          <a:lstStyle/>
          <a:p>
            <a:pPr algn="ctr"/>
            <a:r>
              <a:rPr lang="en-US" sz="5000" dirty="0" smtClean="0"/>
              <a:t>Pleasant River Time Series</a:t>
            </a:r>
            <a:endParaRPr lang="en-US" sz="5000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98710028"/>
              </p:ext>
            </p:extLst>
          </p:nvPr>
        </p:nvGraphicFramePr>
        <p:xfrm>
          <a:off x="290168" y="1828800"/>
          <a:ext cx="8466393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Chart" r:id="rId4" imgW="6515328" imgH="3343731" progId="Excel.Chart.8">
                  <p:embed/>
                </p:oleObj>
              </mc:Choice>
              <mc:Fallback>
                <p:oleObj name="Chart" r:id="rId4" imgW="6515328" imgH="3343731" progId="Excel.Char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68" y="1828800"/>
                        <a:ext cx="8466393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05600" y="6168635"/>
            <a:ext cx="1948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Table by Heather Jackson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99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             Blueberry Drift Studies 1999-2004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52501"/>
            <a:ext cx="47244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Pleasant and Narraguagus Rivers watersheds</a:t>
            </a:r>
          </a:p>
          <a:p>
            <a:r>
              <a:rPr lang="en-US" sz="2800" dirty="0" smtClean="0"/>
              <a:t>Objective:  Determine presence of off-target drift in surface waters  and on drift cards adjacent to sprayed fields</a:t>
            </a:r>
          </a:p>
          <a:p>
            <a:r>
              <a:rPr lang="en-US" sz="2800" dirty="0" smtClean="0"/>
              <a:t>Low levels of drift detected up to 1000 ft. from target fields in 4 of 6 years</a:t>
            </a:r>
          </a:p>
          <a:p>
            <a:endParaRPr lang="en-US" sz="2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1266" name="Picture 2" descr="F:\Photos\Pleasant Narrag River watershed bounda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78082"/>
            <a:ext cx="3429000" cy="372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Program Files\Microsoft Office\Clipart\standard\stddir1\bd0618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821871"/>
            <a:ext cx="143183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 anchor="ctr">
            <a:normAutofit/>
          </a:bodyPr>
          <a:lstStyle/>
          <a:p>
            <a:pPr algn="r"/>
            <a:r>
              <a:rPr lang="en-US" sz="4500" dirty="0" smtClean="0"/>
              <a:t>Blueberry Drift Studies cont.</a:t>
            </a:r>
            <a:endParaRPr lang="en-US" sz="4500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228600" y="1819221"/>
            <a:ext cx="8610600" cy="4770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/>
              <a:t>2000-2004 studies</a:t>
            </a:r>
            <a:r>
              <a:rPr lang="en-US" sz="3000" dirty="0"/>
              <a:t> </a:t>
            </a:r>
            <a:endParaRPr lang="en-US" sz="3000" dirty="0" smtClean="0"/>
          </a:p>
          <a:p>
            <a:r>
              <a:rPr lang="en-US" sz="3000" dirty="0" smtClean="0"/>
              <a:t>Analyzed water samples </a:t>
            </a:r>
            <a:r>
              <a:rPr lang="en-US" sz="3000" dirty="0"/>
              <a:t>and </a:t>
            </a:r>
            <a:r>
              <a:rPr lang="en-US" sz="3000" dirty="0" smtClean="0"/>
              <a:t>drift cards </a:t>
            </a:r>
            <a:endParaRPr lang="en-US" sz="3000" dirty="0"/>
          </a:p>
          <a:p>
            <a:r>
              <a:rPr lang="en-US" sz="3000" dirty="0" err="1"/>
              <a:t>Phosmet</a:t>
            </a:r>
            <a:r>
              <a:rPr lang="en-US" sz="3000" dirty="0"/>
              <a:t> </a:t>
            </a:r>
            <a:endParaRPr lang="en-US" sz="3000" dirty="0" smtClean="0"/>
          </a:p>
          <a:p>
            <a:pPr lvl="1"/>
            <a:r>
              <a:rPr lang="en-US" sz="2800" dirty="0" smtClean="0"/>
              <a:t>Most commonly detected</a:t>
            </a:r>
          </a:p>
          <a:p>
            <a:pPr lvl="1"/>
            <a:r>
              <a:rPr lang="en-US" sz="2800" dirty="0" smtClean="0"/>
              <a:t>Found </a:t>
            </a:r>
            <a:r>
              <a:rPr lang="en-US" sz="2800" dirty="0"/>
              <a:t>in all </a:t>
            </a:r>
            <a:r>
              <a:rPr lang="en-US" sz="2800" dirty="0" smtClean="0"/>
              <a:t>years</a:t>
            </a:r>
          </a:p>
          <a:p>
            <a:pPr lvl="1"/>
            <a:r>
              <a:rPr lang="en-US" sz="2800" dirty="0" smtClean="0"/>
              <a:t>Different site each year</a:t>
            </a:r>
          </a:p>
          <a:p>
            <a:pPr lvl="1"/>
            <a:r>
              <a:rPr lang="en-US" sz="2800" dirty="0" smtClean="0"/>
              <a:t>Water</a:t>
            </a:r>
            <a:r>
              <a:rPr lang="en-US" sz="2800" dirty="0"/>
              <a:t>:   ND-0.815 </a:t>
            </a:r>
            <a:r>
              <a:rPr lang="en-US" sz="2800" dirty="0" smtClean="0"/>
              <a:t>ppb </a:t>
            </a:r>
          </a:p>
          <a:p>
            <a:pPr lvl="1"/>
            <a:r>
              <a:rPr lang="en-US" sz="2800" dirty="0" smtClean="0"/>
              <a:t>Filters</a:t>
            </a:r>
            <a:r>
              <a:rPr lang="en-US" sz="2800" dirty="0"/>
              <a:t>:   ND-21.978 </a:t>
            </a:r>
            <a:r>
              <a:rPr lang="en-US" sz="2800" dirty="0" smtClean="0"/>
              <a:t>ng per filter</a:t>
            </a:r>
            <a:endParaRPr lang="en-US" sz="2800" dirty="0"/>
          </a:p>
          <a:p>
            <a:r>
              <a:rPr lang="en-US" sz="3000" dirty="0" err="1" smtClean="0"/>
              <a:t>Febuconazole</a:t>
            </a:r>
            <a:r>
              <a:rPr lang="en-US" sz="3000" dirty="0" smtClean="0"/>
              <a:t> detected </a:t>
            </a:r>
          </a:p>
          <a:p>
            <a:pPr marL="0" indent="0">
              <a:buNone/>
            </a:pPr>
            <a:r>
              <a:rPr lang="en-US" sz="3000" dirty="0" smtClean="0"/>
              <a:t>   in one </a:t>
            </a:r>
            <a:r>
              <a:rPr lang="en-US" sz="3000" dirty="0"/>
              <a:t>site in </a:t>
            </a:r>
            <a:r>
              <a:rPr lang="en-US" sz="3000" dirty="0" smtClean="0"/>
              <a:t>2004</a:t>
            </a:r>
          </a:p>
          <a:p>
            <a:pPr lvl="1"/>
            <a:endParaRPr lang="en-US" sz="30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3224">
            <a:off x="5760993" y="4712448"/>
            <a:ext cx="2609107" cy="163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rpt00DriftFi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279">
            <a:off x="5606558" y="2732286"/>
            <a:ext cx="2314150" cy="173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Program Files\Microsoft Office\Clipart\standard\stddir1\bd06182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51559"/>
            <a:ext cx="143183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Pleasant River Spring Study 2000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Objective: Compare levels of hexazinone discharging from groundwater with historic levels into main stem of river </a:t>
            </a:r>
          </a:p>
          <a:p>
            <a:r>
              <a:rPr lang="en-US" sz="3200" dirty="0" smtClean="0"/>
              <a:t>Analyzed for 11 blueberry pesticides </a:t>
            </a:r>
          </a:p>
          <a:p>
            <a:r>
              <a:rPr lang="en-US" sz="3200" dirty="0" smtClean="0"/>
              <a:t>6 </a:t>
            </a:r>
            <a:r>
              <a:rPr lang="en-US" sz="3200" dirty="0"/>
              <a:t>of </a:t>
            </a:r>
            <a:r>
              <a:rPr lang="en-US" sz="3200" dirty="0" smtClean="0"/>
              <a:t>8 samples </a:t>
            </a:r>
            <a:r>
              <a:rPr lang="en-US" sz="3200" dirty="0"/>
              <a:t>positive</a:t>
            </a:r>
          </a:p>
          <a:p>
            <a:r>
              <a:rPr lang="en-US" sz="3200" dirty="0" smtClean="0"/>
              <a:t>Hexazinone only pesticide detected</a:t>
            </a:r>
          </a:p>
          <a:p>
            <a:pPr lvl="1"/>
            <a:r>
              <a:rPr lang="en-US" sz="3000" dirty="0" smtClean="0"/>
              <a:t>Hexazinone 0.17-3.08 ppb</a:t>
            </a:r>
          </a:p>
          <a:p>
            <a:pPr lvl="1"/>
            <a:r>
              <a:rPr lang="en-US" sz="3000" dirty="0" smtClean="0"/>
              <a:t>Hexazinone metabolite B 0.045-0.0.098 ppb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(3 samples)</a:t>
            </a:r>
          </a:p>
          <a:p>
            <a:pPr lvl="1"/>
            <a:endParaRPr lang="en-US" sz="3000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96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990600"/>
          </a:xfrm>
        </p:spPr>
        <p:txBody>
          <a:bodyPr anchor="ctr"/>
          <a:lstStyle/>
          <a:p>
            <a:pPr algn="ctr"/>
            <a:r>
              <a:rPr lang="en-US" sz="4800" dirty="0" smtClean="0"/>
              <a:t>The Beginning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895600"/>
            <a:ext cx="7924800" cy="28194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State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 smtClean="0"/>
              <a:t>Guthion</a:t>
            </a:r>
            <a:r>
              <a:rPr lang="en-US" sz="3200" dirty="0" smtClean="0"/>
              <a:t> residue </a:t>
            </a:r>
            <a:r>
              <a:rPr lang="en-US" sz="3200" dirty="0"/>
              <a:t>s</a:t>
            </a:r>
            <a:r>
              <a:rPr lang="en-US" sz="3200" dirty="0" smtClean="0"/>
              <a:t>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 smtClean="0"/>
              <a:t>Aldicarb</a:t>
            </a:r>
            <a:r>
              <a:rPr lang="en-US" sz="3200" dirty="0" smtClean="0"/>
              <a:t> contamination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Collaborative groundwater studies</a:t>
            </a:r>
          </a:p>
        </p:txBody>
      </p:sp>
    </p:spTree>
    <p:extLst>
      <p:ext uri="{BB962C8B-B14F-4D97-AF65-F5344CB8AC3E}">
        <p14:creationId xmlns:p14="http://schemas.microsoft.com/office/powerpoint/2010/main" val="40626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D:\Presentations\Sp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1"/>
          <a:stretch>
            <a:fillRect/>
          </a:stretch>
        </p:blipFill>
        <p:spPr bwMode="auto">
          <a:xfrm>
            <a:off x="457200" y="1447800"/>
            <a:ext cx="822960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27"/>
          <p:cNvSpPr txBox="1">
            <a:spLocks noChangeArrowheads="1"/>
          </p:cNvSpPr>
          <p:nvPr/>
        </p:nvSpPr>
        <p:spPr bwMode="auto">
          <a:xfrm>
            <a:off x="457200" y="897086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ct val="50000"/>
              </a:spcAft>
            </a:pPr>
            <a:r>
              <a:rPr lang="en-US" altLang="en-US" b="1" dirty="0">
                <a:latin typeface="Tahoma" pitchFamily="34" charset="0"/>
              </a:rPr>
              <a:t>PLEASANT RIVER SPRING </a:t>
            </a:r>
            <a:r>
              <a:rPr lang="en-US" altLang="en-US" b="1" dirty="0" smtClean="0">
                <a:latin typeface="Tahoma" pitchFamily="34" charset="0"/>
              </a:rPr>
              <a:t>STUDY 2000</a:t>
            </a:r>
            <a:endParaRPr lang="en-US" alt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Pleasant River Tributary Study 2000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648200" cy="454152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Sampled first-order streams</a:t>
            </a:r>
          </a:p>
          <a:p>
            <a:r>
              <a:rPr lang="en-US" sz="3000" dirty="0" smtClean="0"/>
              <a:t>Objective: Compare levels of hexazinone in tributaries to historic levels in main stem of river</a:t>
            </a:r>
          </a:p>
          <a:p>
            <a:r>
              <a:rPr lang="en-US" sz="3000" dirty="0" smtClean="0"/>
              <a:t>8 of 11 samples positive </a:t>
            </a:r>
          </a:p>
          <a:p>
            <a:r>
              <a:rPr lang="en-US" sz="3000" dirty="0" smtClean="0"/>
              <a:t>Concentration range 0.1-0.803</a:t>
            </a:r>
          </a:p>
          <a:p>
            <a:endParaRPr lang="en-US" dirty="0"/>
          </a:p>
        </p:txBody>
      </p:sp>
      <p:pic>
        <p:nvPicPr>
          <p:cNvPr id="4" name="Picture 1026" descr="D:\Presentations\Tri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33"/>
          <a:stretch>
            <a:fillRect/>
          </a:stretch>
        </p:blipFill>
        <p:spPr bwMode="auto">
          <a:xfrm>
            <a:off x="5029200" y="2468008"/>
            <a:ext cx="3592286" cy="31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7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84365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 smtClean="0"/>
              <a:t>Kennebec Co. Storm-Event Project 1998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165828"/>
            <a:ext cx="8458200" cy="4038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Corn Herbicide Project</a:t>
            </a:r>
          </a:p>
          <a:p>
            <a:r>
              <a:rPr lang="en-US" dirty="0" smtClean="0"/>
              <a:t>1 site, first-order stream</a:t>
            </a:r>
          </a:p>
          <a:p>
            <a:r>
              <a:rPr lang="en-US" dirty="0" smtClean="0"/>
              <a:t>Kennebec Co.</a:t>
            </a:r>
          </a:p>
          <a:p>
            <a:r>
              <a:rPr lang="en-US" dirty="0" smtClean="0"/>
              <a:t>Atrazine detected in                                                            6 of 7 samples</a:t>
            </a:r>
          </a:p>
          <a:p>
            <a:r>
              <a:rPr lang="en-US" dirty="0" smtClean="0"/>
              <a:t>0.59-8018 ppb, above MCL 4 days after application</a:t>
            </a:r>
          </a:p>
          <a:p>
            <a:r>
              <a:rPr lang="en-US" dirty="0" smtClean="0"/>
              <a:t>Concentration directly proportional to stream rise</a:t>
            </a:r>
          </a:p>
        </p:txBody>
      </p:sp>
      <p:pic>
        <p:nvPicPr>
          <p:cNvPr id="5" name="Picture 4" descr="U:\BPC\P000165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333434"/>
            <a:ext cx="3414156" cy="223856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12823" y="2362891"/>
            <a:ext cx="486410" cy="2743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Corn</a:t>
            </a:r>
          </a:p>
        </p:txBody>
      </p:sp>
      <p:cxnSp>
        <p:nvCxnSpPr>
          <p:cNvPr id="7" name="Line 5"/>
          <p:cNvCxnSpPr/>
          <p:nvPr/>
        </p:nvCxnSpPr>
        <p:spPr bwMode="auto">
          <a:xfrm>
            <a:off x="5562600" y="2767412"/>
            <a:ext cx="362601" cy="53848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292908" y="2583014"/>
            <a:ext cx="640080" cy="2743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effectLst/>
                <a:latin typeface="Times New Roman"/>
                <a:ea typeface="Times New Roman"/>
              </a:rPr>
              <a:t>Stream</a:t>
            </a:r>
            <a:endParaRPr lang="en-US" sz="10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0" name="Line 7"/>
          <p:cNvCxnSpPr/>
          <p:nvPr/>
        </p:nvCxnSpPr>
        <p:spPr bwMode="auto">
          <a:xfrm>
            <a:off x="7643812" y="3200400"/>
            <a:ext cx="1905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655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sz="4000" dirty="0" smtClean="0"/>
              <a:t>Aroostook County Storm-Event Project 1998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14800" cy="4724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Potato </a:t>
            </a:r>
            <a:r>
              <a:rPr lang="en-US" b="1" dirty="0"/>
              <a:t>Herbicide </a:t>
            </a:r>
            <a:r>
              <a:rPr lang="en-US" b="1" dirty="0" smtClean="0"/>
              <a:t>Project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One site, first-order </a:t>
            </a:r>
            <a:r>
              <a:rPr lang="en-US" dirty="0" smtClean="0"/>
              <a:t>stream</a:t>
            </a:r>
          </a:p>
          <a:p>
            <a:endParaRPr lang="en-US" dirty="0" smtClean="0"/>
          </a:p>
          <a:p>
            <a:r>
              <a:rPr lang="en-US" dirty="0" err="1" smtClean="0"/>
              <a:t>Metribuzen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Four </a:t>
            </a:r>
            <a:r>
              <a:rPr lang="en-US" dirty="0"/>
              <a:t>of seven </a:t>
            </a:r>
            <a:r>
              <a:rPr lang="en-US" dirty="0" smtClean="0"/>
              <a:t>samples</a:t>
            </a:r>
          </a:p>
          <a:p>
            <a:pPr lvl="1"/>
            <a:r>
              <a:rPr lang="en-US" dirty="0" smtClean="0"/>
              <a:t>23.7-520 ppb</a:t>
            </a:r>
          </a:p>
          <a:p>
            <a:pPr lvl="1"/>
            <a:r>
              <a:rPr lang="en-US" dirty="0" smtClean="0"/>
              <a:t>Exceeded Lifetime Health Advisory Level (HAL) of 100 ppb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3581400"/>
            <a:ext cx="4495800" cy="2667000"/>
          </a:xfrm>
        </p:spPr>
        <p:txBody>
          <a:bodyPr>
            <a:normAutofit/>
          </a:bodyPr>
          <a:lstStyle/>
          <a:p>
            <a:r>
              <a:rPr lang="en-US" dirty="0"/>
              <a:t>Chlorothalonil</a:t>
            </a:r>
          </a:p>
          <a:p>
            <a:pPr lvl="1"/>
            <a:r>
              <a:rPr lang="en-US" dirty="0"/>
              <a:t>Three of six samples</a:t>
            </a:r>
          </a:p>
          <a:p>
            <a:pPr lvl="1"/>
            <a:r>
              <a:rPr lang="en-US" dirty="0"/>
              <a:t>0.398-117</a:t>
            </a:r>
          </a:p>
          <a:p>
            <a:pPr lvl="1"/>
            <a:r>
              <a:rPr lang="en-US" dirty="0"/>
              <a:t>Exceeded Maine </a:t>
            </a:r>
            <a:r>
              <a:rPr lang="en-US" dirty="0" smtClean="0"/>
              <a:t>Maximum Exposure Guidelines (MEG) </a:t>
            </a:r>
            <a:r>
              <a:rPr lang="en-US" dirty="0"/>
              <a:t>of </a:t>
            </a:r>
            <a:r>
              <a:rPr lang="en-US" dirty="0" smtClean="0"/>
              <a:t>15 </a:t>
            </a:r>
            <a:r>
              <a:rPr lang="en-US" dirty="0"/>
              <a:t>ppb</a:t>
            </a:r>
          </a:p>
          <a:p>
            <a:endParaRPr lang="en-US" dirty="0"/>
          </a:p>
        </p:txBody>
      </p:sp>
      <p:pic>
        <p:nvPicPr>
          <p:cNvPr id="4" name="Picture 7" descr="C:\Documents and Settings\Mary.E.Tomlinson\Local Settings\Temporary Internet Files\Content.IE5\KC4MYW0L\MP9001779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994">
            <a:off x="5682722" y="2049273"/>
            <a:ext cx="1857317" cy="123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0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06" y="457200"/>
            <a:ext cx="8229600" cy="1143000"/>
          </a:xfrm>
        </p:spPr>
        <p:txBody>
          <a:bodyPr anchor="ctr"/>
          <a:lstStyle/>
          <a:p>
            <a:pPr algn="ctr"/>
            <a:r>
              <a:rPr lang="en-US" dirty="0" smtClean="0"/>
              <a:t>Storm-Event Studies 2003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785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b="1" dirty="0" smtClean="0"/>
              <a:t>orn Herbicide Study</a:t>
            </a:r>
          </a:p>
          <a:p>
            <a:r>
              <a:rPr lang="en-US" dirty="0" smtClean="0"/>
              <a:t>Five sites:  Waldo, Kennebec, York Counties</a:t>
            </a:r>
          </a:p>
          <a:p>
            <a:r>
              <a:rPr lang="en-US" dirty="0" smtClean="0"/>
              <a:t>20 samples analyzed </a:t>
            </a:r>
            <a:r>
              <a:rPr lang="en-US" dirty="0"/>
              <a:t>for 11 pesticides and </a:t>
            </a:r>
            <a:r>
              <a:rPr lang="en-US" dirty="0" smtClean="0"/>
              <a:t>metabolites</a:t>
            </a:r>
          </a:p>
          <a:p>
            <a:r>
              <a:rPr lang="en-US" dirty="0" smtClean="0"/>
              <a:t>Atrazine: 7 samples,    0.03-0.62 ppb</a:t>
            </a:r>
          </a:p>
          <a:p>
            <a:r>
              <a:rPr lang="en-US" dirty="0" smtClean="0"/>
              <a:t>Metolachlor: 2 samples, 0.07 ppb-0.37 ppb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Potato Pesticide Study</a:t>
            </a:r>
          </a:p>
          <a:p>
            <a:r>
              <a:rPr lang="en-US" dirty="0" smtClean="0"/>
              <a:t>1 </a:t>
            </a:r>
            <a:r>
              <a:rPr lang="en-US" dirty="0"/>
              <a:t>site</a:t>
            </a:r>
          </a:p>
          <a:p>
            <a:r>
              <a:rPr lang="en-US" dirty="0" smtClean="0"/>
              <a:t>2 </a:t>
            </a:r>
            <a:r>
              <a:rPr lang="en-US" dirty="0"/>
              <a:t>samples</a:t>
            </a:r>
          </a:p>
          <a:p>
            <a:r>
              <a:rPr lang="en-US" dirty="0" err="1"/>
              <a:t>Metribuzin</a:t>
            </a:r>
            <a:r>
              <a:rPr lang="en-US" dirty="0"/>
              <a:t>: both samples at </a:t>
            </a:r>
            <a:r>
              <a:rPr lang="en-US" dirty="0" smtClean="0"/>
              <a:t>2.14-1.49 </a:t>
            </a:r>
            <a:r>
              <a:rPr lang="en-US" dirty="0"/>
              <a:t>ppb</a:t>
            </a:r>
          </a:p>
          <a:p>
            <a:r>
              <a:rPr lang="en-US" dirty="0"/>
              <a:t>Chlorothalonil and </a:t>
            </a:r>
            <a:r>
              <a:rPr lang="en-US" dirty="0" err="1"/>
              <a:t>imidicloprid</a:t>
            </a:r>
            <a:r>
              <a:rPr lang="en-US" dirty="0"/>
              <a:t> not detected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17226"/>
            <a:ext cx="25717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8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dirty="0" smtClean="0"/>
              <a:t>Railroad ROW Herbicide Drift Study 2003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Objective: To determine adequacy of 10 ft. buffer between railroad application areas and surface water bodies</a:t>
            </a:r>
          </a:p>
          <a:p>
            <a:r>
              <a:rPr lang="en-US" dirty="0" smtClean="0"/>
              <a:t>Sites: river, lake, pond, well, one site not near water</a:t>
            </a:r>
          </a:p>
          <a:p>
            <a:r>
              <a:rPr lang="en-US" dirty="0" smtClean="0"/>
              <a:t>Results:  No detection of </a:t>
            </a:r>
            <a:r>
              <a:rPr lang="en-US" dirty="0" err="1" smtClean="0"/>
              <a:t>imazapyr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Conclusion: </a:t>
            </a:r>
          </a:p>
          <a:p>
            <a:pPr lvl="1"/>
            <a:r>
              <a:rPr lang="en-US" dirty="0" smtClean="0"/>
              <a:t>Unlikely to find </a:t>
            </a:r>
            <a:r>
              <a:rPr lang="en-US" dirty="0" err="1" smtClean="0"/>
              <a:t>imazapyr</a:t>
            </a:r>
            <a:r>
              <a:rPr lang="en-US" dirty="0" smtClean="0"/>
              <a:t> in lake water 1.5 months after application or 48 hours after significant rainfall</a:t>
            </a:r>
          </a:p>
          <a:p>
            <a:pPr lvl="1"/>
            <a:r>
              <a:rPr lang="en-US" dirty="0" smtClean="0"/>
              <a:t>More data needed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8194" name="Picture 2" descr="IMG_00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75213"/>
            <a:ext cx="305832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9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 err="1" smtClean="0"/>
              <a:t>Browntail</a:t>
            </a:r>
            <a:r>
              <a:rPr lang="en-US" dirty="0" smtClean="0"/>
              <a:t> Moth Monitoring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41148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PL 2006, Chapter 553: Established temporary restrictions on pesticide applications for </a:t>
            </a:r>
            <a:r>
              <a:rPr lang="en-US" dirty="0" err="1" smtClean="0"/>
              <a:t>browntail</a:t>
            </a:r>
            <a:r>
              <a:rPr lang="en-US" dirty="0" smtClean="0"/>
              <a:t> moth control</a:t>
            </a:r>
          </a:p>
          <a:p>
            <a:r>
              <a:rPr lang="en-US" dirty="0" smtClean="0"/>
              <a:t>Objective:  Monitor pesticide drift to determine whether untreated buffer areas or other BMPs are necessary to prevent unreasonable drift  into marine waters.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274702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3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 err="1"/>
              <a:t>Browntail</a:t>
            </a:r>
            <a:r>
              <a:rPr lang="en-US" dirty="0"/>
              <a:t> Moth Monitoring </a:t>
            </a:r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038600" cy="438912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Four sites: Yarmouth, </a:t>
            </a:r>
            <a:r>
              <a:rPr lang="en-US" dirty="0" err="1"/>
              <a:t>Harpswell</a:t>
            </a:r>
            <a:r>
              <a:rPr lang="en-US" dirty="0"/>
              <a:t>, Freeport, Falmouth</a:t>
            </a:r>
          </a:p>
          <a:p>
            <a:r>
              <a:rPr lang="en-US" dirty="0"/>
              <a:t>Two sites treated with </a:t>
            </a:r>
            <a:r>
              <a:rPr lang="en-US" dirty="0" err="1"/>
              <a:t>cyfluthrin</a:t>
            </a:r>
            <a:r>
              <a:rPr lang="en-US" dirty="0"/>
              <a:t>, two sites with permethrin</a:t>
            </a:r>
          </a:p>
          <a:p>
            <a:r>
              <a:rPr lang="en-US" dirty="0" smtClean="0"/>
              <a:t>Results</a:t>
            </a:r>
            <a:r>
              <a:rPr lang="en-US" dirty="0"/>
              <a:t>: low levels of pesticides detected as far as 250’</a:t>
            </a:r>
          </a:p>
          <a:p>
            <a:r>
              <a:rPr lang="en-US" dirty="0"/>
              <a:t>BPC Recommendations: </a:t>
            </a:r>
            <a:r>
              <a:rPr lang="en-US" dirty="0" smtClean="0"/>
              <a:t>extend BTM restrictions and </a:t>
            </a:r>
            <a:r>
              <a:rPr lang="en-US" dirty="0"/>
              <a:t>prohibit spraying when wind speed is less than 2 mph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52" y="2209800"/>
            <a:ext cx="380025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3465" y="4904138"/>
            <a:ext cx="3765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Water sensitive cards from Freeport site. Left to right: 250’, 150’, 50’ downwind from target.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84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Residential Pesticide Studies 2003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990442"/>
            <a:ext cx="3962400" cy="344384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6800" b="1" dirty="0"/>
              <a:t>Penobscot River, </a:t>
            </a:r>
            <a:r>
              <a:rPr lang="en-US" sz="6800" b="1" dirty="0" smtClean="0"/>
              <a:t>Brewer</a:t>
            </a:r>
          </a:p>
          <a:p>
            <a:pPr lvl="1"/>
            <a:r>
              <a:rPr lang="en-US" sz="6800" dirty="0" smtClean="0"/>
              <a:t>6 samples analyzed for 8 pesticides</a:t>
            </a:r>
          </a:p>
          <a:p>
            <a:pPr lvl="1"/>
            <a:r>
              <a:rPr lang="en-US" sz="6800" dirty="0" smtClean="0"/>
              <a:t>Dicamba: 1 sample, 3.5 ppb</a:t>
            </a:r>
          </a:p>
          <a:p>
            <a:pPr lvl="1"/>
            <a:r>
              <a:rPr lang="en-US" sz="6800" dirty="0" smtClean="0"/>
              <a:t>2,4-D:  1 sample, 1.2 ppb</a:t>
            </a:r>
          </a:p>
          <a:p>
            <a:r>
              <a:rPr lang="en-US" sz="6800" b="1" dirty="0" smtClean="0"/>
              <a:t>Small streams</a:t>
            </a:r>
            <a:r>
              <a:rPr lang="en-US" sz="6800" dirty="0" smtClean="0"/>
              <a:t> in Augusta &amp; Scarborough </a:t>
            </a:r>
          </a:p>
          <a:p>
            <a:pPr lvl="1"/>
            <a:r>
              <a:rPr lang="en-US" sz="6800" dirty="0" smtClean="0"/>
              <a:t>non-detect</a:t>
            </a:r>
            <a:endParaRPr lang="en-US" sz="6800" dirty="0"/>
          </a:p>
          <a:p>
            <a:endParaRPr lang="en-US" sz="6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8818" y="3124200"/>
            <a:ext cx="4724400" cy="2477384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Friends of Casco Bay (FOCB)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smtClean="0"/>
              <a:t>10 samples analyzed</a:t>
            </a:r>
          </a:p>
          <a:p>
            <a:pPr lvl="1"/>
            <a:r>
              <a:rPr lang="en-US" sz="2200" dirty="0" smtClean="0"/>
              <a:t>Dicamba:  3 samples, 2.2-4.1 ppb</a:t>
            </a:r>
          </a:p>
          <a:p>
            <a:pPr lvl="1"/>
            <a:r>
              <a:rPr lang="en-US" sz="2200" dirty="0" smtClean="0"/>
              <a:t>Propiconazole: </a:t>
            </a:r>
          </a:p>
          <a:p>
            <a:pPr lvl="2"/>
            <a:r>
              <a:rPr lang="en-US" sz="2200" dirty="0" smtClean="0"/>
              <a:t> 2 samples, 0.057 -0. 075 ppb</a:t>
            </a:r>
          </a:p>
          <a:p>
            <a:pPr lvl="1"/>
            <a:r>
              <a:rPr lang="en-US" sz="2200" dirty="0" err="1" smtClean="0"/>
              <a:t>Clopyralid</a:t>
            </a:r>
            <a:r>
              <a:rPr lang="en-US" sz="2200" dirty="0" smtClean="0"/>
              <a:t>:  1 sample, 0.91 ppb</a:t>
            </a:r>
            <a:endParaRPr lang="en-US" sz="2200" dirty="0"/>
          </a:p>
        </p:txBody>
      </p:sp>
      <p:pic>
        <p:nvPicPr>
          <p:cNvPr id="10242" name="Picture 2" descr="O:\BPC\paul_misc\pauls-c-drive_5-24-13\shows\flower show\portland\2010\artwork\front_law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86" y="1650328"/>
            <a:ext cx="1599476" cy="119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0" y="186541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Objective:  Look for presence of homeowner use pesticides in surface water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69" y="61722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 results below current aquatic life benchmarks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67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Urban </a:t>
            </a:r>
            <a:r>
              <a:rPr lang="en-US" sz="5400" dirty="0"/>
              <a:t>Surface </a:t>
            </a:r>
            <a:r>
              <a:rPr lang="en-US" sz="5400" dirty="0" smtClean="0"/>
              <a:t>Water Sampling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6939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 smtClean="0"/>
              <a:t>Collaborations with FOCB and City of South Portland</a:t>
            </a:r>
          </a:p>
          <a:p>
            <a:pPr marL="0" indent="0">
              <a:buNone/>
            </a:pPr>
            <a:r>
              <a:rPr lang="en-US" sz="3000" b="1" dirty="0" smtClean="0"/>
              <a:t>2008</a:t>
            </a:r>
          </a:p>
          <a:p>
            <a:r>
              <a:rPr lang="en-US" dirty="0" smtClean="0"/>
              <a:t>Downstream from 3 golf </a:t>
            </a:r>
          </a:p>
          <a:p>
            <a:pPr marL="0" indent="0">
              <a:buNone/>
            </a:pPr>
            <a:r>
              <a:rPr lang="en-US" dirty="0" smtClean="0"/>
              <a:t>    courses and 1 residential area</a:t>
            </a:r>
          </a:p>
          <a:p>
            <a:r>
              <a:rPr lang="en-US" dirty="0" smtClean="0"/>
              <a:t>Analyzed for 9 pesticides</a:t>
            </a:r>
          </a:p>
          <a:p>
            <a:r>
              <a:rPr lang="en-US" dirty="0" smtClean="0"/>
              <a:t>Chlorothalonil: </a:t>
            </a:r>
          </a:p>
          <a:p>
            <a:pPr lvl="1"/>
            <a:r>
              <a:rPr lang="en-US" dirty="0" smtClean="0"/>
              <a:t>4 of 9 samples, </a:t>
            </a:r>
          </a:p>
          <a:p>
            <a:pPr lvl="1"/>
            <a:r>
              <a:rPr lang="en-US" dirty="0" smtClean="0"/>
              <a:t>0.08-0.22 ppb</a:t>
            </a:r>
          </a:p>
          <a:p>
            <a:pPr lvl="1"/>
            <a:r>
              <a:rPr lang="en-US" dirty="0" smtClean="0"/>
              <a:t>Did not exceed aquatic life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benchmark 0.6 ppb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49" y="2743200"/>
            <a:ext cx="360552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5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dirty="0"/>
              <a:t>	</a:t>
            </a:r>
            <a:r>
              <a:rPr lang="en-US" dirty="0" smtClean="0"/>
              <a:t>State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429000"/>
            <a:ext cx="8077200" cy="2819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Wells or bodies of water</a:t>
            </a:r>
          </a:p>
          <a:p>
            <a:r>
              <a:rPr lang="en-US" sz="3000" dirty="0" smtClean="0"/>
              <a:t>Areas of possible contamination or at other locations</a:t>
            </a:r>
          </a:p>
          <a:p>
            <a:r>
              <a:rPr lang="en-US" sz="3000" dirty="0" smtClean="0"/>
              <a:t>At </a:t>
            </a:r>
            <a:r>
              <a:rPr lang="en-US" sz="3000" dirty="0"/>
              <a:t>least once every 6 </a:t>
            </a:r>
            <a:r>
              <a:rPr lang="en-US" sz="3000" dirty="0" smtClean="0"/>
              <a:t>years</a:t>
            </a:r>
          </a:p>
          <a:p>
            <a:r>
              <a:rPr lang="en-US" sz="3000" dirty="0" smtClean="0"/>
              <a:t>Purpose – develop profile of pesticides present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81202"/>
            <a:ext cx="792480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smtClean="0"/>
              <a:t>7 M.R.S.A. §607-A (2-A) requires water residue surveys: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04619"/>
            <a:ext cx="846358" cy="83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075" y="609600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Urban </a:t>
            </a:r>
            <a:r>
              <a:rPr lang="en-US" dirty="0" smtClean="0"/>
              <a:t>Sediment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265"/>
            <a:ext cx="8229600" cy="5062912"/>
          </a:xfrm>
        </p:spPr>
        <p:txBody>
          <a:bodyPr/>
          <a:lstStyle/>
          <a:p>
            <a:r>
              <a:rPr lang="en-US" b="1" dirty="0" smtClean="0"/>
              <a:t>2007:  </a:t>
            </a:r>
            <a:r>
              <a:rPr lang="en-US" dirty="0" smtClean="0"/>
              <a:t>Back Cove</a:t>
            </a:r>
          </a:p>
          <a:p>
            <a:pPr lvl="1"/>
            <a:r>
              <a:rPr lang="en-US" dirty="0" smtClean="0"/>
              <a:t>Non-detect; protocol flawed</a:t>
            </a:r>
          </a:p>
          <a:p>
            <a:r>
              <a:rPr lang="en-US" b="1" dirty="0" smtClean="0"/>
              <a:t>2008:  </a:t>
            </a:r>
            <a:r>
              <a:rPr lang="en-US" dirty="0" smtClean="0"/>
              <a:t>Mussel Cove, Payson Park </a:t>
            </a:r>
          </a:p>
          <a:p>
            <a:pPr marL="0" indent="0">
              <a:buNone/>
            </a:pPr>
            <a:r>
              <a:rPr lang="en-US" dirty="0" smtClean="0"/>
              <a:t>     Creek, Back Cove Pumping Station</a:t>
            </a:r>
          </a:p>
          <a:p>
            <a:pPr lvl="1"/>
            <a:r>
              <a:rPr lang="en-US" dirty="0" smtClean="0"/>
              <a:t>Analyzed for five synthetic pyrethroids</a:t>
            </a:r>
          </a:p>
          <a:p>
            <a:pPr lvl="1"/>
            <a:r>
              <a:rPr lang="en-US" dirty="0" smtClean="0"/>
              <a:t>Bifenthrin</a:t>
            </a:r>
          </a:p>
          <a:p>
            <a:pPr lvl="2"/>
            <a:r>
              <a:rPr lang="en-US" sz="2400" dirty="0" smtClean="0"/>
              <a:t>Detected in all 4 samples</a:t>
            </a:r>
          </a:p>
          <a:p>
            <a:pPr lvl="2"/>
            <a:r>
              <a:rPr lang="en-US" sz="2400" dirty="0" smtClean="0"/>
              <a:t>0.48-16.8 ppb</a:t>
            </a:r>
          </a:p>
          <a:p>
            <a:pPr lvl="2"/>
            <a:r>
              <a:rPr lang="en-US" sz="2400" dirty="0" smtClean="0"/>
              <a:t>No aquatic life benchmarks</a:t>
            </a:r>
          </a:p>
          <a:p>
            <a:pPr marL="667512" lvl="2" indent="0">
              <a:buNone/>
            </a:pPr>
            <a:r>
              <a:rPr lang="en-US" sz="2400" dirty="0" smtClean="0"/>
              <a:t>    for sediment</a:t>
            </a:r>
          </a:p>
          <a:p>
            <a:pPr marL="667512" lvl="2" indent="0">
              <a:buNone/>
            </a:pPr>
            <a:endParaRPr lang="en-US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61260"/>
            <a:ext cx="2478880" cy="225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Sediment_Samples_Mussel_Cove_09-18-2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248715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0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14400"/>
          </a:xfrm>
        </p:spPr>
        <p:txBody>
          <a:bodyPr anchor="ctr"/>
          <a:lstStyle/>
          <a:p>
            <a:pPr algn="ctr"/>
            <a:r>
              <a:rPr lang="en-US" sz="4000" dirty="0"/>
              <a:t>Urban Sediment </a:t>
            </a:r>
            <a:r>
              <a:rPr lang="en-US" sz="4000" dirty="0" smtClean="0"/>
              <a:t>Sampling 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/>
              <a:t>2009-2010:</a:t>
            </a:r>
            <a:r>
              <a:rPr lang="en-US" sz="3000" dirty="0" smtClean="0"/>
              <a:t> Portland/South Portland</a:t>
            </a:r>
          </a:p>
          <a:p>
            <a:r>
              <a:rPr lang="en-US" sz="3000" dirty="0" smtClean="0"/>
              <a:t>6 samples each year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03142"/>
              </p:ext>
            </p:extLst>
          </p:nvPr>
        </p:nvGraphicFramePr>
        <p:xfrm>
          <a:off x="1524000" y="2819400"/>
          <a:ext cx="60960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Pesticide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of Detections 2009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Detections 2010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Bifenthrin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λ-</a:t>
                      </a:r>
                      <a:r>
                        <a:rPr lang="en-US" dirty="0" smtClean="0"/>
                        <a:t>Cyhalothrin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Permethrin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Cypermethrin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Sumithrin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tested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Esfenvalerate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Piperonyl butoxide (PBO)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tested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3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Monitoring in 2014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3200400"/>
            <a:ext cx="7772400" cy="15097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Groundwater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Gulf of Maine Coastal Pesticide Study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379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 smtClean="0"/>
              <a:t>Statewide Groundwater Monitoring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4800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Revised method for generation of potential sample points</a:t>
            </a:r>
          </a:p>
          <a:p>
            <a:r>
              <a:rPr lang="en-US" dirty="0" smtClean="0"/>
              <a:t>Used Generalized Random Tessellation Stratified (GRTS) program </a:t>
            </a:r>
          </a:p>
          <a:p>
            <a:pPr lvl="1"/>
            <a:r>
              <a:rPr lang="en-US" dirty="0" smtClean="0"/>
              <a:t>Random points spatially-balanced across state</a:t>
            </a:r>
          </a:p>
          <a:p>
            <a:pPr lvl="1"/>
            <a:r>
              <a:rPr lang="en-US" dirty="0" smtClean="0"/>
              <a:t>Not allocated per crop</a:t>
            </a:r>
          </a:p>
          <a:p>
            <a:r>
              <a:rPr lang="en-US" dirty="0" smtClean="0"/>
              <a:t>Used previous methodology to select actual sample sites</a:t>
            </a:r>
          </a:p>
          <a:p>
            <a:r>
              <a:rPr lang="en-US" dirty="0" smtClean="0"/>
              <a:t>Process still needs refinement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28800"/>
            <a:ext cx="331293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dirty="0"/>
              <a:t>Statewide Groundwater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89120"/>
          </a:xfrm>
        </p:spPr>
        <p:txBody>
          <a:bodyPr/>
          <a:lstStyle/>
          <a:p>
            <a:r>
              <a:rPr lang="en-US" dirty="0" smtClean="0"/>
              <a:t>Analyzed for 96 pesticides</a:t>
            </a:r>
          </a:p>
          <a:p>
            <a:r>
              <a:rPr lang="en-US" dirty="0" smtClean="0"/>
              <a:t>Detections in 32 of 47 wells</a:t>
            </a:r>
          </a:p>
          <a:p>
            <a:r>
              <a:rPr lang="en-US" dirty="0" smtClean="0"/>
              <a:t>81 detections of 23 pesticides </a:t>
            </a:r>
          </a:p>
          <a:p>
            <a:pPr marL="0" indent="0">
              <a:buNone/>
            </a:pPr>
            <a:r>
              <a:rPr lang="en-US" dirty="0" smtClean="0"/>
              <a:t>    and metabolites</a:t>
            </a:r>
          </a:p>
          <a:p>
            <a:r>
              <a:rPr lang="en-US" dirty="0" smtClean="0"/>
              <a:t>All detections, except one,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below human health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guidelines and benchmarks</a:t>
            </a:r>
          </a:p>
          <a:p>
            <a:r>
              <a:rPr lang="en-US" dirty="0" smtClean="0"/>
              <a:t>8 analytes detected in one well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6700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838200"/>
          </a:xfrm>
        </p:spPr>
        <p:txBody>
          <a:bodyPr anchor="ctr">
            <a:normAutofit/>
          </a:bodyPr>
          <a:lstStyle/>
          <a:p>
            <a:pPr algn="ctr"/>
            <a:r>
              <a:rPr lang="en-US" sz="3400" dirty="0" smtClean="0">
                <a:solidFill>
                  <a:schemeClr val="tx1"/>
                </a:solidFill>
              </a:rPr>
              <a:t>Statewide GW Monitoring Results (2014)</a:t>
            </a:r>
            <a:endParaRPr lang="en-US" sz="3400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238980"/>
              </p:ext>
            </p:extLst>
          </p:nvPr>
        </p:nvGraphicFramePr>
        <p:xfrm>
          <a:off x="304800" y="1676400"/>
          <a:ext cx="8559803" cy="500608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790347"/>
                <a:gridCol w="942364"/>
                <a:gridCol w="942364"/>
                <a:gridCol w="942364"/>
                <a:gridCol w="942364"/>
              </a:tblGrid>
              <a:tr h="439929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1994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1999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2005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2014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7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wells sampled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7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samples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7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of wells with positive detections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samples with positive detections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of samples with positive detections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7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pesticides detected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7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pesticides analyzed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detections above HAL, MEG, MCL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1**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91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*Misuse: Diazinon 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applied around well casing for ant </a:t>
                      </a:r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</a:p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 Atrazine and 4 metabolites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1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4478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 smtClean="0"/>
              <a:t>Gulf of Maine Coastal </a:t>
            </a:r>
            <a:br>
              <a:rPr lang="en-US" sz="4000" dirty="0" smtClean="0"/>
            </a:br>
            <a:r>
              <a:rPr lang="en-US" sz="4000" dirty="0" smtClean="0"/>
              <a:t>Pesticide Study (</a:t>
            </a:r>
            <a:r>
              <a:rPr lang="en-US" sz="4000" dirty="0"/>
              <a:t>GOM)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286000"/>
            <a:ext cx="8229600" cy="3429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 smtClean="0"/>
              <a:t>Initiated in response to:</a:t>
            </a:r>
          </a:p>
          <a:p>
            <a:r>
              <a:rPr lang="en-US" sz="3200" dirty="0" smtClean="0"/>
              <a:t>CT study, </a:t>
            </a:r>
            <a:r>
              <a:rPr lang="en-US" sz="3200" i="1" dirty="0" smtClean="0"/>
              <a:t>Health </a:t>
            </a:r>
            <a:r>
              <a:rPr lang="en-US" sz="3200" i="1" dirty="0"/>
              <a:t>Assessment Monitoring of American Lobster in Long Island </a:t>
            </a:r>
            <a:r>
              <a:rPr lang="en-US" sz="3200" i="1" dirty="0" smtClean="0"/>
              <a:t>Sound,</a:t>
            </a:r>
            <a:r>
              <a:rPr lang="en-US" sz="3200" dirty="0" smtClean="0"/>
              <a:t> conducted 2012 </a:t>
            </a:r>
          </a:p>
          <a:p>
            <a:r>
              <a:rPr lang="en-US" sz="3200" dirty="0" smtClean="0"/>
              <a:t>Proposed bill in Maine to ban use of methoprene and resmethrin</a:t>
            </a:r>
          </a:p>
          <a:p>
            <a:r>
              <a:rPr lang="en-US" sz="3200" dirty="0" smtClean="0"/>
              <a:t>National studies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C:\Documents and Settings\LeBelle.Hicks\Local Settings\Temporary Internet Files\Content.IE5\JJR5JSE8\MC9000012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867400"/>
            <a:ext cx="4038600" cy="73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2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dirty="0"/>
              <a:t>Gulf of </a:t>
            </a:r>
            <a:r>
              <a:rPr lang="en-US" sz="4000" dirty="0" smtClean="0"/>
              <a:t>Maine (</a:t>
            </a:r>
            <a:r>
              <a:rPr lang="en-US" sz="4000" dirty="0"/>
              <a:t>GOM) </a:t>
            </a:r>
            <a:r>
              <a:rPr lang="en-US" sz="4000" dirty="0" smtClean="0"/>
              <a:t>Coastal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Pesticide Study </a:t>
            </a:r>
            <a:r>
              <a:rPr lang="en-US" sz="4000" dirty="0" smtClean="0"/>
              <a:t>cont.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2063732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/>
              <a:t>BPC Environmental Risk Assessment Committee established and </a:t>
            </a:r>
            <a:r>
              <a:rPr lang="en-US" dirty="0" smtClean="0"/>
              <a:t>convened, April, 2014</a:t>
            </a:r>
            <a:endParaRPr lang="en-US" dirty="0"/>
          </a:p>
          <a:p>
            <a:pPr lvl="0"/>
            <a:r>
              <a:rPr lang="en-US" dirty="0" smtClean="0"/>
              <a:t>Objective:  </a:t>
            </a:r>
            <a:r>
              <a:rPr lang="en-US" dirty="0"/>
              <a:t>To examine whether current pesticide residues have the </a:t>
            </a:r>
            <a:r>
              <a:rPr lang="en-US" dirty="0" smtClean="0"/>
              <a:t>potential </a:t>
            </a:r>
            <a:r>
              <a:rPr lang="en-US" dirty="0"/>
              <a:t>to affect the lobster resource in </a:t>
            </a:r>
            <a:r>
              <a:rPr lang="en-US" dirty="0" smtClean="0"/>
              <a:t>Maine, directly </a:t>
            </a:r>
            <a:r>
              <a:rPr lang="en-US" dirty="0"/>
              <a:t>or via impact on other marine organisms.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890304"/>
            <a:ext cx="6781800" cy="14230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0" y="6313311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courtesy of Gary Fish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356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:\BPC\WaterQuality\2014 Gulf of Maine Project\Sampling Sites +potential\GOM Sample Sites 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1"/>
            <a:ext cx="6439546" cy="392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1991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 smtClean="0"/>
              <a:t>GOM Sample Sites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838200" y="160020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20 </a:t>
            </a:r>
            <a:r>
              <a:rPr lang="en-US" sz="3000" dirty="0" smtClean="0"/>
              <a:t>sites selected, paired </a:t>
            </a:r>
            <a:r>
              <a:rPr lang="en-US" sz="3000" dirty="0"/>
              <a:t>for storm water and sediment sampling</a:t>
            </a:r>
          </a:p>
        </p:txBody>
      </p:sp>
    </p:spTree>
    <p:extLst>
      <p:ext uri="{BB962C8B-B14F-4D97-AF65-F5344CB8AC3E}">
        <p14:creationId xmlns:p14="http://schemas.microsoft.com/office/powerpoint/2010/main" val="600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dirty="0" smtClean="0"/>
              <a:t>GOM Coastal Pesticide </a:t>
            </a:r>
            <a:r>
              <a:rPr lang="en-US" sz="4000" dirty="0"/>
              <a:t>Study </a:t>
            </a:r>
            <a:r>
              <a:rPr lang="en-US" sz="4000" dirty="0" smtClean="0"/>
              <a:t>cont</a:t>
            </a:r>
            <a:r>
              <a:rPr lang="en-US" sz="4000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No storm water samples collected</a:t>
            </a:r>
          </a:p>
          <a:p>
            <a:r>
              <a:rPr lang="en-US" dirty="0" smtClean="0"/>
              <a:t>Sediment analyzed for: methoprene, fipronil, fipronil metabolites, pyrethrins, pyrethroids, PBO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:\Users\mary.e.tomlinson\Desktop\Photos1-12-15\DSCN0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671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ctr"/>
          <a:lstStyle/>
          <a:p>
            <a:pPr algn="ctr"/>
            <a:r>
              <a:rPr lang="en-US" dirty="0" smtClean="0"/>
              <a:t>1978 </a:t>
            </a:r>
            <a:r>
              <a:rPr lang="en-US" dirty="0" err="1" smtClean="0"/>
              <a:t>Guthion</a:t>
            </a:r>
            <a:r>
              <a:rPr lang="en-US" dirty="0" smtClean="0"/>
              <a:t> Residue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To determine if </a:t>
            </a:r>
            <a:r>
              <a:rPr lang="en-US" sz="3000" dirty="0" err="1" smtClean="0"/>
              <a:t>guthion</a:t>
            </a:r>
            <a:r>
              <a:rPr lang="en-US" sz="3000" dirty="0" smtClean="0"/>
              <a:t> from blueberry spray operations moved through soils and entered various water bodies</a:t>
            </a:r>
          </a:p>
          <a:p>
            <a:r>
              <a:rPr lang="en-US" sz="3000" dirty="0" smtClean="0"/>
              <a:t>8 locations selected on the </a:t>
            </a:r>
            <a:r>
              <a:rPr lang="en-US" sz="3000" dirty="0"/>
              <a:t> </a:t>
            </a:r>
            <a:r>
              <a:rPr lang="en-US" sz="3000" dirty="0" smtClean="0"/>
              <a:t>               </a:t>
            </a:r>
            <a:r>
              <a:rPr lang="en-US" sz="3000" dirty="0" err="1" smtClean="0"/>
              <a:t>Cherryfield</a:t>
            </a:r>
            <a:r>
              <a:rPr lang="en-US" sz="3000" dirty="0" smtClean="0"/>
              <a:t> Quadrangle map</a:t>
            </a:r>
          </a:p>
          <a:p>
            <a:r>
              <a:rPr lang="en-US" sz="3000" dirty="0" smtClean="0"/>
              <a:t>Sites sampled: 2 rivers, 1 brook, 2 lakes, 1 spring, 1 fish hatchery, 1 drilled well</a:t>
            </a:r>
          </a:p>
          <a:p>
            <a:r>
              <a:rPr lang="en-US" sz="3000" dirty="0" smtClean="0"/>
              <a:t>No detections at minimum </a:t>
            </a:r>
            <a:r>
              <a:rPr lang="en-US" sz="3000" dirty="0"/>
              <a:t>level of </a:t>
            </a:r>
            <a:r>
              <a:rPr lang="en-US" sz="3000" dirty="0" smtClean="0"/>
              <a:t>detection (MLD) of 3 </a:t>
            </a:r>
            <a:r>
              <a:rPr lang="en-US" sz="3000" dirty="0"/>
              <a:t>ppb </a:t>
            </a:r>
            <a:r>
              <a:rPr lang="en-US" sz="3000" dirty="0" smtClean="0"/>
              <a:t>(parts per billion)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90801"/>
            <a:ext cx="236474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GOM Coastal Pesticide Study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Detection limits from one </a:t>
            </a:r>
            <a:r>
              <a:rPr lang="en-US" dirty="0" smtClean="0"/>
              <a:t>lab for pyrethroids </a:t>
            </a:r>
            <a:r>
              <a:rPr lang="en-US" dirty="0"/>
              <a:t>too high, no </a:t>
            </a:r>
            <a:r>
              <a:rPr lang="en-US" dirty="0" smtClean="0"/>
              <a:t>detects; fipronil MDL very low, but no detects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Results </a:t>
            </a:r>
            <a:r>
              <a:rPr lang="en-US" dirty="0"/>
              <a:t>from second lab: </a:t>
            </a:r>
          </a:p>
          <a:p>
            <a:pPr lvl="1"/>
            <a:r>
              <a:rPr lang="en-US" dirty="0"/>
              <a:t>Bifenthrin:  12 of 21 samples (12 of 20 sites), 0.091-1.0 ppb </a:t>
            </a:r>
          </a:p>
          <a:p>
            <a:pPr lvl="1"/>
            <a:r>
              <a:rPr lang="en-US" dirty="0"/>
              <a:t>Cypermethrin:  one sample, at 5.0 ppb </a:t>
            </a:r>
          </a:p>
          <a:p>
            <a:pPr lvl="1"/>
            <a:r>
              <a:rPr lang="en-US" dirty="0"/>
              <a:t>12 sites with detections </a:t>
            </a:r>
            <a:endParaRPr lang="en-US" dirty="0" smtClean="0"/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 between </a:t>
            </a:r>
            <a:r>
              <a:rPr lang="en-US" dirty="0"/>
              <a:t>Blue Hill and Kittery</a:t>
            </a:r>
          </a:p>
          <a:p>
            <a:endParaRPr lang="en-US" dirty="0" smtClean="0"/>
          </a:p>
          <a:p>
            <a:r>
              <a:rPr lang="en-US" dirty="0" smtClean="0"/>
              <a:t>Results </a:t>
            </a:r>
            <a:r>
              <a:rPr lang="en-US" dirty="0"/>
              <a:t>need to be organic </a:t>
            </a:r>
            <a:r>
              <a:rPr lang="en-US" dirty="0" smtClean="0"/>
              <a:t>			          carbon </a:t>
            </a:r>
            <a:r>
              <a:rPr lang="en-US" dirty="0"/>
              <a:t>normalized in order </a:t>
            </a:r>
            <a:r>
              <a:rPr lang="en-US" dirty="0" smtClean="0"/>
              <a:t>				      to </a:t>
            </a:r>
            <a:r>
              <a:rPr lang="en-US" dirty="0"/>
              <a:t>be compared</a:t>
            </a:r>
          </a:p>
          <a:p>
            <a:endParaRPr lang="en-US" dirty="0"/>
          </a:p>
        </p:txBody>
      </p:sp>
      <p:pic>
        <p:nvPicPr>
          <p:cNvPr id="7170" name="Picture 2" descr="C:\Users\mary.e.tomlinson\Desktop\Photos1-12-15\DSCN0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34" y="4038600"/>
            <a:ext cx="345401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9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90600"/>
          </a:xfrm>
        </p:spPr>
        <p:txBody>
          <a:bodyPr anchor="ctr"/>
          <a:lstStyle/>
          <a:p>
            <a:pPr algn="ctr"/>
            <a:r>
              <a:rPr lang="en-US" dirty="0" smtClean="0"/>
              <a:t>Implications of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variety of agricultural and residential use pesticides are found in GW, SW, and sediment.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New </a:t>
            </a:r>
            <a:r>
              <a:rPr lang="en-US" sz="2800" dirty="0"/>
              <a:t>technology has led to lower detection </a:t>
            </a:r>
            <a:r>
              <a:rPr lang="en-US" sz="2800" dirty="0" smtClean="0"/>
              <a:t>limits, resulting in more detections, than in past studies. </a:t>
            </a:r>
          </a:p>
          <a:p>
            <a:r>
              <a:rPr lang="en-US" sz="2800" dirty="0" smtClean="0"/>
              <a:t>With rare exceptions, concentrations in water are below human health advisories and aquatic life benchmarks. </a:t>
            </a:r>
          </a:p>
          <a:p>
            <a:r>
              <a:rPr lang="en-US" sz="2800" dirty="0" smtClean="0"/>
              <a:t>Most of the studies are too limited in scope and sample size; therefore, results are not statistically significant.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75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362456"/>
          </a:xfrm>
        </p:spPr>
        <p:txBody>
          <a:bodyPr anchor="ctr"/>
          <a:lstStyle/>
          <a:p>
            <a:pPr algn="ctr"/>
            <a:r>
              <a:rPr lang="en-US" dirty="0" smtClean="0"/>
              <a:t>2015 and Beyond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733797"/>
            <a:ext cx="7543800" cy="464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Statewide GW study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Second phase of Gulf of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Maine Coastal Pesticide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Study</a:t>
            </a:r>
          </a:p>
          <a:p>
            <a:pPr lvl="1"/>
            <a:r>
              <a:rPr lang="en-US" sz="3100" dirty="0" smtClean="0"/>
              <a:t>Sediment sampling</a:t>
            </a:r>
          </a:p>
          <a:p>
            <a:pPr lvl="1"/>
            <a:r>
              <a:rPr lang="en-US" sz="3100" dirty="0" smtClean="0"/>
              <a:t>SW sampling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99" y="572984"/>
            <a:ext cx="8229600" cy="951016"/>
          </a:xfrm>
        </p:spPr>
        <p:txBody>
          <a:bodyPr anchor="ctr"/>
          <a:lstStyle/>
          <a:p>
            <a:pPr algn="ctr"/>
            <a:r>
              <a:rPr lang="en-US" dirty="0" smtClean="0"/>
              <a:t>2015 Plan</a:t>
            </a:r>
            <a:endParaRPr lang="en-US" dirty="0"/>
          </a:p>
        </p:txBody>
      </p:sp>
      <p:pic>
        <p:nvPicPr>
          <p:cNvPr id="8200" name="Picture 8" descr="C:\Users\mary.e.tomlinson\Desktop\Photos1-12-15\DSCN08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535">
            <a:off x="5608103" y="1849992"/>
            <a:ext cx="2497404" cy="187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O:\BPC\WaterQuality\2014 Gulf of Maine Project\Photos\2014-08-17\DSCN06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288">
            <a:off x="6686080" y="3650123"/>
            <a:ext cx="2291145" cy="171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:\BPC\WaterQuality\2014 Gulf of Maine Project\Photos\2014-08-17\DSCN07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0827">
            <a:off x="4810967" y="4652211"/>
            <a:ext cx="2259585" cy="16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9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400800" cy="1143000"/>
          </a:xfrm>
        </p:spPr>
        <p:txBody>
          <a:bodyPr anchor="ctr"/>
          <a:lstStyle/>
          <a:p>
            <a:r>
              <a:rPr lang="en-US" dirty="0" smtClean="0"/>
              <a:t>  Future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93377"/>
            <a:ext cx="8229600" cy="46177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Plans </a:t>
            </a:r>
            <a:r>
              <a:rPr lang="en-US" sz="3200" dirty="0"/>
              <a:t>continually </a:t>
            </a:r>
            <a:r>
              <a:rPr lang="en-US" sz="3200" dirty="0" smtClean="0"/>
              <a:t>evolve </a:t>
            </a:r>
            <a:r>
              <a:rPr lang="en-US" sz="3200" dirty="0"/>
              <a:t>based on new: research, active ingredients, use patterns,     and </a:t>
            </a:r>
            <a:r>
              <a:rPr lang="en-US" sz="3200" dirty="0" smtClean="0"/>
              <a:t>concerns.</a:t>
            </a:r>
            <a:endParaRPr lang="en-US" sz="3200" dirty="0"/>
          </a:p>
          <a:p>
            <a:r>
              <a:rPr lang="en-US" sz="3200" dirty="0" smtClean="0"/>
              <a:t>Consider repeating 				    and expanding earlier 			    studies.</a:t>
            </a:r>
          </a:p>
          <a:p>
            <a:r>
              <a:rPr lang="en-US" sz="3200" dirty="0" smtClean="0"/>
              <a:t>Continue GW, SW, 			  sediment monitoring, looking for trends.</a:t>
            </a:r>
            <a:endParaRPr lang="en-US" sz="3200" dirty="0"/>
          </a:p>
        </p:txBody>
      </p:sp>
      <p:pic>
        <p:nvPicPr>
          <p:cNvPr id="8" name="Picture 2" descr="C:\Users\mary.e.tomlinson\AppData\Local\Microsoft\Windows\Temporary Internet Files\Content.IE5\NLK54XKV\question-mark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598" y="914400"/>
            <a:ext cx="1322002" cy="99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mary.e.tomlinson\AppData\Local\Microsoft\Windows\Temporary Internet Files\Content.Outlook\VOQNI5CY\maranac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79922"/>
            <a:ext cx="3021398" cy="173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9136" y="5311915"/>
            <a:ext cx="1802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courtesy of Gary Fish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259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776" y="914400"/>
            <a:ext cx="7851648" cy="1828800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4000" dirty="0"/>
              <a:t>BPC WATER QUALITY UPDATE: MONITORING FOR BLUEBERRY PESTICIDES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425737"/>
            <a:ext cx="3962400" cy="1752600"/>
          </a:xfrm>
        </p:spPr>
        <p:txBody>
          <a:bodyPr anchor="t" anchorCtr="0">
            <a:normAutofit fontScale="55000" lnSpcReduction="20000"/>
          </a:bodyPr>
          <a:lstStyle/>
          <a:p>
            <a:pPr marL="0" indent="0" algn="l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Mary Tomlinson</a:t>
            </a:r>
          </a:p>
          <a:p>
            <a:pPr marL="0" indent="0" algn="l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Board of Pesticides Control</a:t>
            </a:r>
          </a:p>
          <a:p>
            <a:pPr marL="0" indent="0" algn="l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28 State House Station</a:t>
            </a:r>
          </a:p>
          <a:p>
            <a:pPr marL="0" indent="0" algn="l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Augusta, Maine 04333</a:t>
            </a:r>
          </a:p>
          <a:p>
            <a:pPr marL="0" indent="0" algn="l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(207) 287-2731</a:t>
            </a:r>
          </a:p>
          <a:p>
            <a:pPr marL="0" indent="0" algn="l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mary.e.tomlinson@maine.gov</a:t>
            </a: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BPCcircleLow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1968228" cy="19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0156" y="3187987"/>
            <a:ext cx="2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Questions?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20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 err="1" smtClean="0">
                <a:cs typeface="Arial" panose="020B0604020202020204" pitchFamily="34" charset="0"/>
              </a:rPr>
              <a:t>Aldicarb</a:t>
            </a:r>
            <a:r>
              <a:rPr lang="en-US" sz="4400" dirty="0" smtClean="0">
                <a:cs typeface="Arial" panose="020B0604020202020204" pitchFamily="34" charset="0"/>
              </a:rPr>
              <a:t> </a:t>
            </a:r>
            <a:r>
              <a:rPr lang="en-US" sz="4400" dirty="0">
                <a:cs typeface="Arial" panose="020B0604020202020204" pitchFamily="34" charset="0"/>
              </a:rPr>
              <a:t>(</a:t>
            </a:r>
            <a:r>
              <a:rPr lang="en-US" sz="4400" dirty="0" err="1" smtClean="0">
                <a:cs typeface="Arial" panose="020B0604020202020204" pitchFamily="34" charset="0"/>
              </a:rPr>
              <a:t>Temik</a:t>
            </a:r>
            <a:r>
              <a:rPr lang="en-US" sz="2800" baseline="86000" dirty="0" err="1" smtClean="0">
                <a:cs typeface="Arial" panose="020B0604020202020204" pitchFamily="34" charset="0"/>
              </a:rPr>
              <a:t>TM</a:t>
            </a:r>
            <a:r>
              <a:rPr lang="en-US" dirty="0" smtClean="0">
                <a:cs typeface="Arial" panose="020B0604020202020204" pitchFamily="34" charset="0"/>
              </a:rPr>
              <a:t>) Contamination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01000" cy="4876800"/>
          </a:xfrm>
        </p:spPr>
        <p:txBody>
          <a:bodyPr>
            <a:no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 smtClean="0">
                <a:cs typeface="Arial" panose="020B0604020202020204" pitchFamily="34" charset="0"/>
              </a:rPr>
              <a:t>1980-1983:</a:t>
            </a:r>
            <a:r>
              <a:rPr lang="en-US" sz="2600" dirty="0" smtClean="0">
                <a:cs typeface="Arial" panose="020B0604020202020204" pitchFamily="34" charset="0"/>
              </a:rPr>
              <a:t> 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dirty="0" smtClean="0">
                <a:cs typeface="Arial" panose="020B0604020202020204" pitchFamily="34" charset="0"/>
              </a:rPr>
              <a:t>Testing </a:t>
            </a:r>
            <a:r>
              <a:rPr lang="en-US" sz="2600" dirty="0">
                <a:cs typeface="Arial" panose="020B0604020202020204" pitchFamily="34" charset="0"/>
              </a:rPr>
              <a:t>by Union </a:t>
            </a:r>
            <a:r>
              <a:rPr lang="en-US" sz="2600" dirty="0" smtClean="0">
                <a:cs typeface="Arial" panose="020B0604020202020204" pitchFamily="34" charset="0"/>
              </a:rPr>
              <a:t>Carbide due to groundwater contamination in other states 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>
                <a:cs typeface="Arial" panose="020B0604020202020204" pitchFamily="34" charset="0"/>
              </a:rPr>
              <a:t>107 contaminated wells near potato fields in </a:t>
            </a:r>
            <a:r>
              <a:rPr lang="en-US" dirty="0">
                <a:cs typeface="Arial" panose="020B0604020202020204" pitchFamily="34" charset="0"/>
              </a:rPr>
              <a:t>Aroostook Co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cs typeface="Arial" panose="020B0604020202020204" pitchFamily="34" charset="0"/>
              </a:rPr>
              <a:t> 11 wells over maximum contamination level (MCL = 10 ppb) </a:t>
            </a:r>
          </a:p>
          <a:p>
            <a:r>
              <a:rPr lang="en-US" sz="2800" dirty="0" smtClean="0">
                <a:cs typeface="Arial" panose="020B0604020202020204" pitchFamily="34" charset="0"/>
              </a:rPr>
              <a:t>77 ppb highest level detected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354">
            <a:off x="5773182" y="4600763"/>
            <a:ext cx="1831041" cy="187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dirty="0" err="1">
                <a:cs typeface="Arial" panose="020B0604020202020204" pitchFamily="34" charset="0"/>
              </a:rPr>
              <a:t>Aldicarb</a:t>
            </a:r>
            <a:r>
              <a:rPr lang="en-US" sz="4000" dirty="0">
                <a:cs typeface="Arial" panose="020B0604020202020204" pitchFamily="34" charset="0"/>
              </a:rPr>
              <a:t> (</a:t>
            </a:r>
            <a:r>
              <a:rPr lang="en-US" sz="4000" dirty="0" err="1" smtClean="0">
                <a:cs typeface="Arial" panose="020B0604020202020204" pitchFamily="34" charset="0"/>
              </a:rPr>
              <a:t>Temik</a:t>
            </a:r>
            <a:r>
              <a:rPr lang="en-US" sz="2800" b="1" baseline="42000" dirty="0" err="1" smtClean="0">
                <a:cs typeface="Arial" panose="020B0604020202020204" pitchFamily="34" charset="0"/>
              </a:rPr>
              <a:t>TM</a:t>
            </a:r>
            <a:r>
              <a:rPr lang="en-US" sz="4000" dirty="0">
                <a:cs typeface="Arial" panose="020B0604020202020204" pitchFamily="34" charset="0"/>
              </a:rPr>
              <a:t>) </a:t>
            </a:r>
            <a:r>
              <a:rPr lang="en-US" sz="4000" dirty="0" smtClean="0">
                <a:cs typeface="Arial" panose="020B0604020202020204" pitchFamily="34" charset="0"/>
              </a:rPr>
              <a:t>Contamination cont.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878526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Label directions changed</a:t>
            </a:r>
          </a:p>
          <a:p>
            <a:r>
              <a:rPr lang="en-US" dirty="0">
                <a:cs typeface="Arial" panose="020B0604020202020204" pitchFamily="34" charset="0"/>
              </a:rPr>
              <a:t>Filters placed on wells</a:t>
            </a:r>
          </a:p>
          <a:p>
            <a:r>
              <a:rPr lang="en-US" b="1" dirty="0">
                <a:cs typeface="Arial" panose="020B0604020202020204" pitchFamily="34" charset="0"/>
              </a:rPr>
              <a:t>1984:</a:t>
            </a:r>
            <a:r>
              <a:rPr lang="en-US" dirty="0">
                <a:cs typeface="Arial" panose="020B0604020202020204" pitchFamily="34" charset="0"/>
              </a:rPr>
              <a:t> BPC mandatory buffer zones </a:t>
            </a:r>
            <a:r>
              <a:rPr lang="en-US" dirty="0" smtClean="0">
                <a:cs typeface="Arial" panose="020B0604020202020204" pitchFamily="34" charset="0"/>
              </a:rPr>
              <a:t>enacted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 smtClean="0">
              <a:cs typeface="Arial" panose="020B0604020202020204" pitchFamily="34" charset="0"/>
            </a:endParaRPr>
          </a:p>
          <a:p>
            <a:endParaRPr lang="en-US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r>
              <a:rPr lang="en-US" b="1" dirty="0">
                <a:cs typeface="Arial" panose="020B0604020202020204" pitchFamily="34" charset="0"/>
              </a:rPr>
              <a:t>1985: </a:t>
            </a:r>
            <a:r>
              <a:rPr lang="en-US" dirty="0">
                <a:cs typeface="Arial" panose="020B0604020202020204" pitchFamily="34" charset="0"/>
              </a:rPr>
              <a:t>49 wells contaminated, 6 over MCL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20 ppb highest level detected</a:t>
            </a:r>
          </a:p>
          <a:p>
            <a:r>
              <a:rPr lang="en-US" dirty="0">
                <a:cs typeface="Arial" panose="020B0604020202020204" pitchFamily="34" charset="0"/>
              </a:rPr>
              <a:t>No longer registered in </a:t>
            </a:r>
            <a:r>
              <a:rPr lang="en-US" dirty="0" smtClean="0">
                <a:cs typeface="Arial" panose="020B0604020202020204" pitchFamily="34" charset="0"/>
              </a:rPr>
              <a:t>Maine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2763" y="3657600"/>
            <a:ext cx="5420097" cy="1200329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01 </a:t>
            </a:r>
            <a:r>
              <a:rPr lang="en-US" sz="1200" b="1" dirty="0" smtClean="0"/>
              <a:t>     DEPARTMENT </a:t>
            </a:r>
            <a:r>
              <a:rPr lang="en-US" sz="1200" b="1" dirty="0"/>
              <a:t>OF AGRICULTURE, FOOD AND RURAL RESOURCES </a:t>
            </a:r>
            <a:endParaRPr lang="en-US" sz="1200" dirty="0"/>
          </a:p>
          <a:p>
            <a:r>
              <a:rPr lang="en-US" sz="1200" b="1" dirty="0"/>
              <a:t>026 </a:t>
            </a:r>
            <a:r>
              <a:rPr lang="en-US" sz="1200" b="1" dirty="0" smtClean="0"/>
              <a:t>  BOARD </a:t>
            </a:r>
            <a:r>
              <a:rPr lang="en-US" sz="1200" b="1" dirty="0"/>
              <a:t>OF PESTICIDES CONTROL </a:t>
            </a:r>
            <a:endParaRPr lang="en-US" sz="1200" dirty="0"/>
          </a:p>
          <a:p>
            <a:r>
              <a:rPr lang="en-US" sz="1200" b="1" dirty="0"/>
              <a:t>Chapter 41: SPECIAL RESTRICTIONS ON PESTICIDE USE </a:t>
            </a:r>
            <a:endParaRPr lang="en-US" sz="1200" b="1" dirty="0" smtClean="0"/>
          </a:p>
          <a:p>
            <a:endParaRPr lang="en-US" sz="1200" dirty="0"/>
          </a:p>
          <a:p>
            <a:r>
              <a:rPr lang="en-US" sz="1200" b="1" dirty="0"/>
              <a:t>SUMMARY</a:t>
            </a:r>
            <a:r>
              <a:rPr lang="en-US" sz="1200" dirty="0"/>
              <a:t>: This chapter describes special limitations placed upon the use of (1) </a:t>
            </a:r>
            <a:r>
              <a:rPr lang="en-US" sz="1200" dirty="0" err="1"/>
              <a:t>aldicarb</a:t>
            </a:r>
            <a:r>
              <a:rPr lang="en-US" sz="1200" dirty="0"/>
              <a:t> (</a:t>
            </a:r>
            <a:r>
              <a:rPr lang="en-US" sz="1200" dirty="0" err="1"/>
              <a:t>Temik</a:t>
            </a:r>
            <a:r>
              <a:rPr lang="en-US" sz="1200" dirty="0"/>
              <a:t> 15G) in proximity to potable water bodies; </a:t>
            </a: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3034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 anchor="ctr"/>
          <a:lstStyle/>
          <a:p>
            <a:pPr algn="ctr"/>
            <a:r>
              <a:rPr lang="en-US" dirty="0" smtClean="0"/>
              <a:t>	Collaborative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84632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1985-1987: </a:t>
            </a:r>
            <a:r>
              <a:rPr lang="en-US" sz="3200" dirty="0" smtClean="0"/>
              <a:t> </a:t>
            </a:r>
            <a:r>
              <a:rPr lang="en-US" sz="3200" b="1" dirty="0" smtClean="0"/>
              <a:t>Maine Geological Survey (MGS) and the Department of Agriculture, Food and Rural Resources (DAFRR): </a:t>
            </a:r>
          </a:p>
          <a:p>
            <a:pPr marL="342900" indent="-342900">
              <a:lnSpc>
                <a:spcPct val="170000"/>
              </a:lnSpc>
            </a:pPr>
            <a:r>
              <a:rPr lang="en-US" sz="3400" dirty="0" smtClean="0"/>
              <a:t>3-year study in potato regions of Maine</a:t>
            </a:r>
          </a:p>
          <a:p>
            <a:pPr marL="342900" indent="-342900"/>
            <a:r>
              <a:rPr lang="en-US" sz="3400" dirty="0" smtClean="0"/>
              <a:t>Objective: Evaluate impact of agricultural pesticides on groundwater quality</a:t>
            </a:r>
          </a:p>
          <a:p>
            <a:r>
              <a:rPr lang="en-US" sz="3400" dirty="0" smtClean="0"/>
              <a:t>Trace </a:t>
            </a:r>
            <a:r>
              <a:rPr lang="en-US" sz="3400" dirty="0"/>
              <a:t>levels of </a:t>
            </a:r>
            <a:r>
              <a:rPr lang="en-US" sz="3400" dirty="0" smtClean="0"/>
              <a:t>pesticides in 14% of wells</a:t>
            </a:r>
          </a:p>
          <a:p>
            <a:r>
              <a:rPr lang="en-US" sz="3400" dirty="0" smtClean="0"/>
              <a:t>Conclusions:   Contamination by agricultural pesticides, seems to occur more frequently in bedrock wells that are overlain by till</a:t>
            </a:r>
            <a:endParaRPr lang="en-US" dirty="0"/>
          </a:p>
        </p:txBody>
      </p:sp>
      <p:pic>
        <p:nvPicPr>
          <p:cNvPr id="4" name="Picture 2" descr="C:\Users\mary.e.tomlinson\AppData\Local\Microsoft\Windows\Temporary Internet Files\Content.IE5\NLK54XKV\collaboratio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8" y="609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3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 anchor="ctr"/>
          <a:lstStyle/>
          <a:p>
            <a:pPr algn="r"/>
            <a:r>
              <a:rPr lang="en-US" dirty="0" smtClean="0"/>
              <a:t>	  Collaborative </a:t>
            </a:r>
            <a:r>
              <a:rPr lang="en-US" dirty="0"/>
              <a:t>Studies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5791200" cy="352233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b="1" dirty="0" smtClean="0"/>
              <a:t>1989: MGS</a:t>
            </a:r>
            <a:r>
              <a:rPr lang="en-US" sz="3000" b="1" dirty="0"/>
              <a:t>, DAFFR, and </a:t>
            </a:r>
            <a:r>
              <a:rPr lang="en-US" sz="3000" b="1" dirty="0" smtClean="0"/>
              <a:t>USEPA</a:t>
            </a:r>
            <a:endParaRPr lang="en-US" sz="3000" dirty="0" smtClean="0"/>
          </a:p>
          <a:p>
            <a:r>
              <a:rPr lang="en-US" sz="3000" dirty="0" smtClean="0"/>
              <a:t>Private </a:t>
            </a:r>
            <a:r>
              <a:rPr lang="en-US" sz="3000" dirty="0"/>
              <a:t>wells near potato fields in Aroostook Co.</a:t>
            </a:r>
          </a:p>
          <a:p>
            <a:r>
              <a:rPr lang="en-US" sz="3000" dirty="0"/>
              <a:t>Traces of </a:t>
            </a:r>
            <a:r>
              <a:rPr lang="en-US" sz="3000" dirty="0" smtClean="0"/>
              <a:t>pesticides </a:t>
            </a:r>
            <a:r>
              <a:rPr lang="en-US" sz="3000" dirty="0"/>
              <a:t>in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   42</a:t>
            </a:r>
            <a:r>
              <a:rPr lang="en-US" sz="3000" dirty="0"/>
              <a:t>% of 51 wells</a:t>
            </a:r>
          </a:p>
          <a:p>
            <a:endParaRPr lang="en-US" sz="3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158">
            <a:off x="4800601" y="4011797"/>
            <a:ext cx="39052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mary.e.tomlinson\AppData\Local\Microsoft\Windows\Temporary Internet Files\Content.IE5\NLK54XKV\collaborati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390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1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3651</TotalTime>
  <Words>2464</Words>
  <Application>Microsoft Office PowerPoint</Application>
  <PresentationFormat>On-screen Show (4:3)</PresentationFormat>
  <Paragraphs>533</Paragraphs>
  <Slides>55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Flow</vt:lpstr>
      <vt:lpstr>Chart</vt:lpstr>
      <vt:lpstr>BPC WATER QUALITY MONITORING FOR PESTICIDES: PAST, PRESENT, &amp; FUTURE</vt:lpstr>
      <vt:lpstr>OUTLINE OF PRESENTATION</vt:lpstr>
      <vt:lpstr>The Beginning</vt:lpstr>
      <vt:lpstr> State Law</vt:lpstr>
      <vt:lpstr>1978 Guthion Residue Study</vt:lpstr>
      <vt:lpstr>Aldicarb (TemikTM) Contamination</vt:lpstr>
      <vt:lpstr>Aldicarb (TemikTM) Contamination cont. </vt:lpstr>
      <vt:lpstr> Collaborative Studies</vt:lpstr>
      <vt:lpstr>   Collaborative Studies cont.</vt:lpstr>
      <vt:lpstr>Collaborative Studies cont.</vt:lpstr>
      <vt:lpstr>Collaborative studies cont.</vt:lpstr>
      <vt:lpstr>Past Studies 1994-2013</vt:lpstr>
      <vt:lpstr>Groundwater Monitoring (GW)  1994-2013</vt:lpstr>
      <vt:lpstr>PowerPoint Presentation</vt:lpstr>
      <vt:lpstr>GW Study Well Criteria</vt:lpstr>
      <vt:lpstr>Quality Assurance/Quality Control</vt:lpstr>
      <vt:lpstr>Statewide GW Monitoring:  Focused on Commodities</vt:lpstr>
      <vt:lpstr>Statewide GW Monitoring Results (1994-2013)</vt:lpstr>
      <vt:lpstr>PowerPoint Presentation</vt:lpstr>
      <vt:lpstr>Hexazinone Monitoring Results (1994-2011)</vt:lpstr>
      <vt:lpstr>Hexazinone Monitoring Results cont.</vt:lpstr>
      <vt:lpstr>1996 Corn Herbicide Study</vt:lpstr>
      <vt:lpstr>Surface Water Monitoring  1994-2013</vt:lpstr>
      <vt:lpstr> Salmon River Study 1997</vt:lpstr>
      <vt:lpstr>Pleasant River Time Series Study 1998-2002</vt:lpstr>
      <vt:lpstr>Pleasant River Time Series</vt:lpstr>
      <vt:lpstr>             Blueberry Drift Studies 1999-2004</vt:lpstr>
      <vt:lpstr>Blueberry Drift Studies cont.</vt:lpstr>
      <vt:lpstr>Pleasant River Spring Study 2000</vt:lpstr>
      <vt:lpstr>PowerPoint Presentation</vt:lpstr>
      <vt:lpstr>Pleasant River Tributary Study 2000</vt:lpstr>
      <vt:lpstr>Kennebec Co. Storm-Event Project 1998</vt:lpstr>
      <vt:lpstr>Aroostook County Storm-Event Project 1998</vt:lpstr>
      <vt:lpstr>Storm-Event Studies 2003</vt:lpstr>
      <vt:lpstr>Railroad ROW Herbicide Drift Study 2003</vt:lpstr>
      <vt:lpstr>Browntail Moth Monitoring 2006</vt:lpstr>
      <vt:lpstr>Browntail Moth Monitoring cont.</vt:lpstr>
      <vt:lpstr>Residential Pesticide Studies 2003</vt:lpstr>
      <vt:lpstr>Urban Surface Water Sampling </vt:lpstr>
      <vt:lpstr>Urban Sediment Sampling</vt:lpstr>
      <vt:lpstr>Urban Sediment Sampling cont.</vt:lpstr>
      <vt:lpstr>Monitoring in 2014</vt:lpstr>
      <vt:lpstr>Statewide Groundwater Monitoring</vt:lpstr>
      <vt:lpstr>Statewide Groundwater Monitoring</vt:lpstr>
      <vt:lpstr>Statewide GW Monitoring Results (2014)</vt:lpstr>
      <vt:lpstr>Gulf of Maine Coastal  Pesticide Study (GOM) </vt:lpstr>
      <vt:lpstr>Gulf of Maine (GOM) Coastal  Pesticide Study cont.</vt:lpstr>
      <vt:lpstr>GOM Sample Sites</vt:lpstr>
      <vt:lpstr>GOM Coastal Pesticide Study cont.</vt:lpstr>
      <vt:lpstr>GOM Coastal Pesticide Study cont.</vt:lpstr>
      <vt:lpstr>Implications of Studies</vt:lpstr>
      <vt:lpstr>2015 and Beyond</vt:lpstr>
      <vt:lpstr>2015 Plan</vt:lpstr>
      <vt:lpstr>  Future Studies</vt:lpstr>
      <vt:lpstr>BPC WATER QUALITY UPDATE: MONITORING FOR BLUEBERRY PESTICIDES</vt:lpstr>
    </vt:vector>
  </TitlesOfParts>
  <Company>State of Maine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BPC WATER QUALITY UPDATE: MONITORING FOR BLUEBERRY PESTICIDES</dc:title>
  <dc:creator>Tomlinson, Mary E</dc:creator>
  <cp:lastModifiedBy>Chamberlain, Anne</cp:lastModifiedBy>
  <cp:revision>302</cp:revision>
  <dcterms:created xsi:type="dcterms:W3CDTF">2012-01-06T19:23:56Z</dcterms:created>
  <dcterms:modified xsi:type="dcterms:W3CDTF">2015-01-14T12:57:07Z</dcterms:modified>
</cp:coreProperties>
</file>