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media/image31.jpg" ContentType="image/jpeg"/>
  <Override PartName="/ppt/media/image32.jpg" ContentType="image/jpeg"/>
  <Override PartName="/ppt/media/image33.jpg" ContentType="image/jpeg"/>
  <Override PartName="/ppt/media/image34.jpg" ContentType="image/jpeg"/>
  <Override PartName="/ppt/media/image35.JPG" ContentType="image/jpeg"/>
  <Override PartName="/ppt/media/image48.jpg" ContentType="image/jpeg"/>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media/image86.jpg" ContentType="image/jpeg"/>
  <Override PartName="/ppt/tags/tag5.xml" ContentType="application/vnd.openxmlformats-officedocument.presentationml.tags+xml"/>
  <Override PartName="/ppt/tags/tag6.xml" ContentType="application/vnd.openxmlformats-officedocument.presentationml.tags+xml"/>
  <Override PartName="/ppt/notesSlides/notesSlide6.xml" ContentType="application/vnd.openxmlformats-officedocument.presentationml.notesSlide+xml"/>
  <Override PartName="/ppt/media/image91.jpg" ContentType="image/jpeg"/>
  <Override PartName="/ppt/tags/tag7.xml" ContentType="application/vnd.openxmlformats-officedocument.presentationml.tags+xml"/>
  <Override PartName="/ppt/tags/tag8.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9" r:id="rId3"/>
    <p:sldMasterId id="2147483721" r:id="rId4"/>
    <p:sldMasterId id="2147483728" r:id="rId5"/>
    <p:sldMasterId id="2147483735" r:id="rId6"/>
    <p:sldMasterId id="2147483739" r:id="rId7"/>
    <p:sldMasterId id="2147483751" r:id="rId8"/>
    <p:sldMasterId id="2147483764" r:id="rId9"/>
  </p:sldMasterIdLst>
  <p:notesMasterIdLst>
    <p:notesMasterId r:id="rId72"/>
  </p:notesMasterIdLst>
  <p:handoutMasterIdLst>
    <p:handoutMasterId r:id="rId73"/>
  </p:handoutMasterIdLst>
  <p:sldIdLst>
    <p:sldId id="256" r:id="rId10"/>
    <p:sldId id="401" r:id="rId11"/>
    <p:sldId id="402" r:id="rId12"/>
    <p:sldId id="403" r:id="rId13"/>
    <p:sldId id="316" r:id="rId14"/>
    <p:sldId id="406" r:id="rId15"/>
    <p:sldId id="314" r:id="rId16"/>
    <p:sldId id="346" r:id="rId17"/>
    <p:sldId id="261" r:id="rId18"/>
    <p:sldId id="286" r:id="rId19"/>
    <p:sldId id="287" r:id="rId20"/>
    <p:sldId id="282" r:id="rId21"/>
    <p:sldId id="283" r:id="rId22"/>
    <p:sldId id="285" r:id="rId23"/>
    <p:sldId id="404" r:id="rId24"/>
    <p:sldId id="284" r:id="rId25"/>
    <p:sldId id="258" r:id="rId26"/>
    <p:sldId id="259" r:id="rId27"/>
    <p:sldId id="290" r:id="rId28"/>
    <p:sldId id="347" r:id="rId29"/>
    <p:sldId id="396" r:id="rId30"/>
    <p:sldId id="348" r:id="rId31"/>
    <p:sldId id="395" r:id="rId32"/>
    <p:sldId id="399" r:id="rId33"/>
    <p:sldId id="349" r:id="rId34"/>
    <p:sldId id="366" r:id="rId35"/>
    <p:sldId id="367" r:id="rId36"/>
    <p:sldId id="291" r:id="rId37"/>
    <p:sldId id="350" r:id="rId38"/>
    <p:sldId id="276" r:id="rId39"/>
    <p:sldId id="292" r:id="rId40"/>
    <p:sldId id="293" r:id="rId41"/>
    <p:sldId id="294" r:id="rId42"/>
    <p:sldId id="295" r:id="rId43"/>
    <p:sldId id="296" r:id="rId44"/>
    <p:sldId id="351" r:id="rId45"/>
    <p:sldId id="352" r:id="rId46"/>
    <p:sldId id="353" r:id="rId47"/>
    <p:sldId id="354" r:id="rId48"/>
    <p:sldId id="355" r:id="rId49"/>
    <p:sldId id="393" r:id="rId50"/>
    <p:sldId id="356" r:id="rId51"/>
    <p:sldId id="357" r:id="rId52"/>
    <p:sldId id="358" r:id="rId53"/>
    <p:sldId id="359" r:id="rId54"/>
    <p:sldId id="360" r:id="rId55"/>
    <p:sldId id="361" r:id="rId56"/>
    <p:sldId id="362" r:id="rId57"/>
    <p:sldId id="394" r:id="rId58"/>
    <p:sldId id="365" r:id="rId59"/>
    <p:sldId id="398" r:id="rId60"/>
    <p:sldId id="397" r:id="rId61"/>
    <p:sldId id="308" r:id="rId62"/>
    <p:sldId id="309" r:id="rId63"/>
    <p:sldId id="310" r:id="rId64"/>
    <p:sldId id="311" r:id="rId65"/>
    <p:sldId id="277" r:id="rId66"/>
    <p:sldId id="344" r:id="rId67"/>
    <p:sldId id="345" r:id="rId68"/>
    <p:sldId id="400" r:id="rId69"/>
    <p:sldId id="407" r:id="rId70"/>
    <p:sldId id="267" r:id="rId7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80" d="100"/>
          <a:sy n="80" d="100"/>
        </p:scale>
        <p:origin x="-864" y="-606"/>
      </p:cViewPr>
      <p:guideLst>
        <p:guide orient="horz" pos="2160"/>
        <p:guide pos="2880"/>
      </p:guideLst>
    </p:cSldViewPr>
  </p:slideViewPr>
  <p:notesTextViewPr>
    <p:cViewPr>
      <p:scale>
        <a:sx n="1" d="1"/>
        <a:sy n="1" d="1"/>
      </p:scale>
      <p:origin x="0" y="0"/>
    </p:cViewPr>
  </p:notesTextViewPr>
  <p:sorterViewPr>
    <p:cViewPr>
      <p:scale>
        <a:sx n="100" d="100"/>
        <a:sy n="100" d="100"/>
      </p:scale>
      <p:origin x="0" y="158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782E6C94-BB3D-4284-B472-DFA0E4011BA2}" type="datetimeFigureOut">
              <a:rPr lang="en-US" smtClean="0"/>
              <a:t>1/6/2014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68AC86FC-19BB-4F7E-AC2F-31D9A0EA2E59}" type="slidenum">
              <a:rPr lang="en-US" smtClean="0"/>
              <a:t>‹#›</a:t>
            </a:fld>
            <a:endParaRPr lang="en-US"/>
          </a:p>
        </p:txBody>
      </p:sp>
    </p:spTree>
    <p:extLst>
      <p:ext uri="{BB962C8B-B14F-4D97-AF65-F5344CB8AC3E}">
        <p14:creationId xmlns:p14="http://schemas.microsoft.com/office/powerpoint/2010/main" val="26825926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930E5E4-79FF-4122-9FF5-65744D61833D}" type="datetimeFigureOut">
              <a:rPr lang="en-US" smtClean="0"/>
              <a:t>1/6/2014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8E216E3-F166-4A38-B41E-A26A8E2A2BF6}" type="slidenum">
              <a:rPr lang="en-US" smtClean="0"/>
              <a:t>‹#›</a:t>
            </a:fld>
            <a:endParaRPr lang="en-US"/>
          </a:p>
        </p:txBody>
      </p:sp>
    </p:spTree>
    <p:extLst>
      <p:ext uri="{BB962C8B-B14F-4D97-AF65-F5344CB8AC3E}">
        <p14:creationId xmlns:p14="http://schemas.microsoft.com/office/powerpoint/2010/main" val="3181425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wordiq.com/definition/Pollen" TargetMode="External"/><Relationship Id="rId7" Type="http://schemas.openxmlformats.org/officeDocument/2006/relationships/hyperlink" Target="http://www.wordiq.com/definition/Fertilization"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www.wordiq.com/definition/Stigma" TargetMode="External"/><Relationship Id="rId5" Type="http://schemas.openxmlformats.org/officeDocument/2006/relationships/hyperlink" Target="http://www.wordiq.com/definition/Flower" TargetMode="External"/><Relationship Id="rId4" Type="http://schemas.openxmlformats.org/officeDocument/2006/relationships/hyperlink" Target="http://www.wordiq.com/definition/Anther"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800209-D8C8-45E0-B48C-E369295A2694}"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327225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6163">
              <a:defRPr/>
            </a:pPr>
            <a:r>
              <a:rPr lang="en-US" dirty="0" smtClean="0"/>
              <a:t>A </a:t>
            </a:r>
            <a:r>
              <a:rPr lang="en-US" b="1" dirty="0" smtClean="0"/>
              <a:t>pollinator</a:t>
            </a:r>
            <a:r>
              <a:rPr lang="en-US" dirty="0" smtClean="0"/>
              <a:t> is the agent that moves </a:t>
            </a:r>
            <a:r>
              <a:rPr lang="en-US" dirty="0" smtClean="0">
                <a:hlinkClick r:id="rId3" action="ppaction://hlinkfile"/>
              </a:rPr>
              <a:t>pollen</a:t>
            </a:r>
            <a:r>
              <a:rPr lang="en-US" dirty="0" smtClean="0"/>
              <a:t> from the male </a:t>
            </a:r>
            <a:r>
              <a:rPr lang="en-US" dirty="0" smtClean="0">
                <a:hlinkClick r:id="rId4" action="ppaction://hlinkfile"/>
              </a:rPr>
              <a:t>anthers</a:t>
            </a:r>
            <a:r>
              <a:rPr lang="en-US" dirty="0" smtClean="0"/>
              <a:t> of a </a:t>
            </a:r>
            <a:r>
              <a:rPr lang="en-US" dirty="0" smtClean="0">
                <a:hlinkClick r:id="rId5" action="ppaction://hlinkfile"/>
              </a:rPr>
              <a:t>flower</a:t>
            </a:r>
            <a:r>
              <a:rPr lang="en-US" dirty="0" smtClean="0"/>
              <a:t> to the female </a:t>
            </a:r>
            <a:r>
              <a:rPr lang="en-US" dirty="0" smtClean="0">
                <a:hlinkClick r:id="rId6" action="ppaction://hlinkfile"/>
              </a:rPr>
              <a:t>stigma</a:t>
            </a:r>
            <a:r>
              <a:rPr lang="en-US" dirty="0" smtClean="0"/>
              <a:t> of a flower to accomplish </a:t>
            </a:r>
            <a:r>
              <a:rPr lang="en-US" dirty="0" smtClean="0">
                <a:hlinkClick r:id="rId7" action="ppaction://hlinkfile"/>
              </a:rPr>
              <a:t>fertilization</a:t>
            </a:r>
            <a:endParaRPr lang="en-US" dirty="0" smtClean="0"/>
          </a:p>
          <a:p>
            <a:r>
              <a:rPr lang="en-US" dirty="0" smtClean="0"/>
              <a:t>There are different types of pollinators: bees, butterflies and moths (they are important pollinators of wildflowers), wasps, flies, even beetles, </a:t>
            </a:r>
            <a:r>
              <a:rPr lang="en-US" dirty="0" err="1" smtClean="0"/>
              <a:t>thrips</a:t>
            </a:r>
            <a:r>
              <a:rPr lang="en-US" dirty="0" smtClean="0"/>
              <a:t>, or ants can pollinate self fertile flowers.</a:t>
            </a:r>
          </a:p>
          <a:p>
            <a:r>
              <a:rPr lang="en-US" dirty="0" smtClean="0"/>
              <a:t>Bats are important pollinators of tropical flowers.</a:t>
            </a:r>
            <a:r>
              <a:rPr lang="en-US" baseline="0" dirty="0" smtClean="0"/>
              <a:t> Hummingbirds accomplish pollination of deep </a:t>
            </a:r>
            <a:r>
              <a:rPr lang="en-US" dirty="0" smtClean="0">
                <a:effectLst/>
              </a:rPr>
              <a:t>throated flowers</a:t>
            </a:r>
            <a:endParaRPr lang="en-US" dirty="0"/>
          </a:p>
        </p:txBody>
      </p:sp>
      <p:sp>
        <p:nvSpPr>
          <p:cNvPr id="4" name="Slide Number Placeholder 3"/>
          <p:cNvSpPr>
            <a:spLocks noGrp="1"/>
          </p:cNvSpPr>
          <p:nvPr>
            <p:ph type="sldNum" sz="quarter" idx="10"/>
          </p:nvPr>
        </p:nvSpPr>
        <p:spPr/>
        <p:txBody>
          <a:bodyPr/>
          <a:lstStyle/>
          <a:p>
            <a:fld id="{DC44AC60-D029-4F9F-A3AF-E2E69BDE67E6}"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104048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Notify the beekeeper about application time and product to be used; so he can anticipated outcomes.</a:t>
            </a:r>
          </a:p>
          <a:p>
            <a:r>
              <a:rPr lang="en-US" dirty="0"/>
              <a:t>Timing of insecticide application: Never spray a crop in bloom unless it's absolutely necessary. If spraying a crop in bloom is necessary, spray when there will be minimal bee activity, preferably during the evening hours. Evening spraying also allows the insecticide to dry on the crop before bee activity begins the next morning. </a:t>
            </a:r>
          </a:p>
          <a:p>
            <a:r>
              <a:rPr lang="en-US" dirty="0"/>
              <a:t>Modify control programs according to weather. Cold temperatures prolong the residual of insecticide while warm temperatures break down insecticides more rapidly. Warm temperatures in late afternoon, early evening or early morning can "hold" bees in blooming fields for longer periods. Pay attention to wind direction and velocity in relation to nearby </a:t>
            </a:r>
            <a:r>
              <a:rPr lang="en-US" dirty="0" err="1"/>
              <a:t>beeyard</a:t>
            </a:r>
            <a:r>
              <a:rPr lang="en-US" dirty="0"/>
              <a:t> locations. </a:t>
            </a:r>
          </a:p>
          <a:p>
            <a:r>
              <a:rPr lang="en-US" b="1" dirty="0"/>
              <a:t>Why is the beekeeper hesitant to move or why does he sometimes leave the colonies in the area?</a:t>
            </a:r>
          </a:p>
          <a:p>
            <a:r>
              <a:rPr lang="en-US" dirty="0"/>
              <a:t>The colonies may contain new combs filled with honey that will break under vibration by the truck that hauls them over rough roads. If this occur, the bees in the cluster will be drowned by the honey and the combs lost. Finding an appropriate location may be difficult (road to them, shade, food, pesticides used in the area, </a:t>
            </a:r>
            <a:r>
              <a:rPr lang="en-US" dirty="0" err="1"/>
              <a:t>etc</a:t>
            </a:r>
            <a:r>
              <a:rPr lang="en-US" dirty="0"/>
              <a:t>)</a:t>
            </a:r>
            <a:endParaRPr lang="en-US" b="0" dirty="0"/>
          </a:p>
        </p:txBody>
      </p:sp>
      <p:sp>
        <p:nvSpPr>
          <p:cNvPr id="4" name="Slide Number Placeholder 3"/>
          <p:cNvSpPr>
            <a:spLocks noGrp="1"/>
          </p:cNvSpPr>
          <p:nvPr>
            <p:ph type="sldNum" sz="quarter" idx="10"/>
          </p:nvPr>
        </p:nvSpPr>
        <p:spPr/>
        <p:txBody>
          <a:bodyPr/>
          <a:lstStyle/>
          <a:p>
            <a:fld id="{DC44AC60-D029-4F9F-A3AF-E2E69BDE67E6}"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197508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Granular formulations</a:t>
            </a:r>
            <a:r>
              <a:rPr lang="en-US" baseline="0" dirty="0" smtClean="0"/>
              <a:t> are </a:t>
            </a:r>
            <a:r>
              <a:rPr lang="en-US" baseline="0" dirty="0" err="1" smtClean="0"/>
              <a:t>leaset</a:t>
            </a:r>
            <a:r>
              <a:rPr lang="en-US" baseline="0" dirty="0" smtClean="0"/>
              <a:t> hazardous because they are applied to the ground and are too big for bees to pick up. EC are safer than </a:t>
            </a:r>
            <a:r>
              <a:rPr lang="en-US" baseline="0" dirty="0" err="1" smtClean="0"/>
              <a:t>Wettable</a:t>
            </a:r>
            <a:r>
              <a:rPr lang="en-US" baseline="0" dirty="0" smtClean="0"/>
              <a:t> Powders because WP stay toxic longer.  Dusts &amp; Micro Encapsulated are most hazardous because they are similar in size to pollen and tend to stick to bee hairs, going back to the </a:t>
            </a:r>
            <a:r>
              <a:rPr lang="en-US" baseline="0" dirty="0" err="1" smtClean="0"/>
              <a:t>hive</a:t>
            </a:r>
            <a:r>
              <a:rPr lang="en-US" dirty="0" err="1" smtClean="0"/>
              <a:t>Bees</a:t>
            </a:r>
            <a:r>
              <a:rPr lang="en-US" dirty="0" smtClean="0"/>
              <a:t> are temporarily inactivated</a:t>
            </a:r>
            <a:r>
              <a:rPr lang="en-US" baseline="0" dirty="0" smtClean="0"/>
              <a:t> by direct contact with oil sprays.  Mixing </a:t>
            </a:r>
            <a:r>
              <a:rPr lang="en-US" baseline="0" dirty="0" err="1" smtClean="0"/>
              <a:t>miticides</a:t>
            </a:r>
            <a:r>
              <a:rPr lang="en-US" baseline="0" dirty="0" smtClean="0"/>
              <a:t> with insecticides can be more toxic to bees. Mixing some fungicides the (</a:t>
            </a:r>
            <a:r>
              <a:rPr lang="en-US" baseline="0" dirty="0" err="1" smtClean="0"/>
              <a:t>demethylation</a:t>
            </a:r>
            <a:r>
              <a:rPr lang="en-US" baseline="0" dirty="0" smtClean="0"/>
              <a:t>-inhibiting (DMI) like </a:t>
            </a:r>
            <a:r>
              <a:rPr lang="en-US" baseline="0" dirty="0" err="1" smtClean="0"/>
              <a:t>propiconizole</a:t>
            </a:r>
            <a:r>
              <a:rPr lang="en-US" baseline="0" dirty="0" smtClean="0"/>
              <a:t> (</a:t>
            </a:r>
            <a:r>
              <a:rPr lang="en-US" baseline="0" dirty="0" err="1" smtClean="0"/>
              <a:t>Propimax</a:t>
            </a:r>
            <a:r>
              <a:rPr lang="en-US" baseline="0" dirty="0" smtClean="0"/>
              <a:t>, Quilt) with synthetic </a:t>
            </a:r>
            <a:r>
              <a:rPr lang="en-US" baseline="0" dirty="0" err="1" smtClean="0"/>
              <a:t>pyrethroids</a:t>
            </a:r>
            <a:r>
              <a:rPr lang="en-US" baseline="0" dirty="0" smtClean="0"/>
              <a:t> like </a:t>
            </a:r>
            <a:r>
              <a:rPr lang="en-US" baseline="0" dirty="0" err="1" smtClean="0"/>
              <a:t>lamda-cyhalothrin</a:t>
            </a:r>
            <a:r>
              <a:rPr lang="en-US" baseline="0" dirty="0" smtClean="0"/>
              <a:t> (Warrior). Similar effects have been seen with </a:t>
            </a:r>
            <a:r>
              <a:rPr lang="en-US" baseline="0" dirty="0" err="1" smtClean="0"/>
              <a:t>Neonics</a:t>
            </a:r>
            <a:r>
              <a:rPr lang="en-US" baseline="0" dirty="0" smtClean="0"/>
              <a:t> and DMI fungicides but not translated out to the field (Schmuck ,</a:t>
            </a:r>
            <a:r>
              <a:rPr lang="en-US" baseline="0" dirty="0" err="1" smtClean="0"/>
              <a:t>etal</a:t>
            </a:r>
            <a:r>
              <a:rPr lang="en-US" baseline="0" dirty="0" smtClean="0"/>
              <a:t> 2003)</a:t>
            </a:r>
            <a:endParaRPr lang="en-US" dirty="0"/>
          </a:p>
        </p:txBody>
      </p:sp>
      <p:sp>
        <p:nvSpPr>
          <p:cNvPr id="4" name="Slide Number Placeholder 3"/>
          <p:cNvSpPr>
            <a:spLocks noGrp="1"/>
          </p:cNvSpPr>
          <p:nvPr>
            <p:ph type="sldNum" sz="quarter" idx="10"/>
          </p:nvPr>
        </p:nvSpPr>
        <p:spPr/>
        <p:txBody>
          <a:bodyPr/>
          <a:lstStyle/>
          <a:p>
            <a:fld id="{DC44AC60-D029-4F9F-A3AF-E2E69BDE67E6}"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787768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Conditions can change, so if you start early with your spray operation and then foraging bees enter the application</a:t>
            </a:r>
            <a:r>
              <a:rPr lang="en-US" baseline="0" dirty="0" smtClean="0"/>
              <a:t> site during application you may need to delay your application.  Also, there may be places in your field that will attract bees in small locations.  Pay attention to these areas and if there is significant activity, stop or delay spraying. </a:t>
            </a:r>
          </a:p>
          <a:p>
            <a:endParaRPr lang="en-US" baseline="0" dirty="0" smtClean="0"/>
          </a:p>
          <a:p>
            <a:r>
              <a:rPr lang="en-US" baseline="0" dirty="0" smtClean="0"/>
              <a:t>It is better to mix and load at a site away from the application site if there is bees in the area.  Bees need water and might try to drink in puddles of spilled tankmix or will attempt to drink contaminated water.  Clean up any spills and don’t leave any puddles or standing water at the mix/load site. </a:t>
            </a:r>
            <a:endParaRPr lang="en-US" dirty="0"/>
          </a:p>
        </p:txBody>
      </p:sp>
      <p:sp>
        <p:nvSpPr>
          <p:cNvPr id="4" name="Slide Number Placeholder 3"/>
          <p:cNvSpPr>
            <a:spLocks noGrp="1"/>
          </p:cNvSpPr>
          <p:nvPr>
            <p:ph type="sldNum" sz="quarter" idx="10"/>
          </p:nvPr>
        </p:nvSpPr>
        <p:spPr/>
        <p:txBody>
          <a:bodyPr/>
          <a:lstStyle/>
          <a:p>
            <a:fld id="{5EA8CE68-6F46-4F6D-A0B6-4C178955DD26}"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4197178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Notify the beekeeper about application time and product to be used; so he can anticipated outcomes.</a:t>
            </a:r>
          </a:p>
          <a:p>
            <a:r>
              <a:rPr lang="en-US" dirty="0"/>
              <a:t>Timing of insecticide application: Never spray a crop in bloom unless it's absolutely necessary. If spraying a crop in bloom is necessary, spray when there will be minimal bee activity, preferably during the evening hours. Evening spraying also allows the insecticide to dry on the crop before bee activity begins the next morning. </a:t>
            </a:r>
          </a:p>
          <a:p>
            <a:r>
              <a:rPr lang="en-US" dirty="0"/>
              <a:t>Modify control programs according to weather. Cold temperatures prolong the residual of insecticide while warm temperatures break down insecticides more rapidly. Warm temperatures in late afternoon, early evening or early morning can "hold" bees in blooming fields for longer periods. Pay attention to wind direction and velocity in relation to nearby </a:t>
            </a:r>
            <a:r>
              <a:rPr lang="en-US" dirty="0" err="1"/>
              <a:t>beeyard</a:t>
            </a:r>
            <a:r>
              <a:rPr lang="en-US" dirty="0"/>
              <a:t> locations. </a:t>
            </a:r>
          </a:p>
          <a:p>
            <a:r>
              <a:rPr lang="en-US" b="1" dirty="0"/>
              <a:t>Why is the beekeeper hesitant to move or why does he sometimes leave the colonies in the area?</a:t>
            </a:r>
          </a:p>
          <a:p>
            <a:r>
              <a:rPr lang="en-US" dirty="0"/>
              <a:t>The colonies may contain new combs filled with honey that will break under vibration by the truck that hauls them over rough roads. If this occur, the bees in the cluster will be drowned by the honey and the combs lost. Finding an appropriate location may be difficult (road to them, shade, food, pesticides used in the area, </a:t>
            </a:r>
            <a:r>
              <a:rPr lang="en-US" dirty="0" err="1"/>
              <a:t>etc</a:t>
            </a:r>
            <a:r>
              <a:rPr lang="en-US" dirty="0"/>
              <a:t>)</a:t>
            </a:r>
            <a:endParaRPr lang="en-US" b="0" dirty="0"/>
          </a:p>
        </p:txBody>
      </p:sp>
      <p:sp>
        <p:nvSpPr>
          <p:cNvPr id="4" name="Slide Number Placeholder 3"/>
          <p:cNvSpPr>
            <a:spLocks noGrp="1"/>
          </p:cNvSpPr>
          <p:nvPr>
            <p:ph type="sldNum" sz="quarter" idx="10"/>
          </p:nvPr>
        </p:nvSpPr>
        <p:spPr/>
        <p:txBody>
          <a:bodyPr/>
          <a:lstStyle/>
          <a:p>
            <a:fld id="{DC44AC60-D029-4F9F-A3AF-E2E69BDE67E6}"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1197508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800209-D8C8-45E0-B48C-E369295A2694}"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364292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42ABDAC-99BE-43D3-868C-E3E853BA7CA8}" type="datetimeFigureOut">
              <a:rPr lang="en-US" smtClean="0"/>
              <a:t>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211B58-49A7-4684-ADB6-E8A8CDB1E97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2ABDAC-99BE-43D3-868C-E3E853BA7CA8}" type="datetimeFigureOut">
              <a:rPr lang="en-US" smtClean="0"/>
              <a:t>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211B58-49A7-4684-ADB6-E8A8CDB1E97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E42ABDAC-99BE-43D3-868C-E3E853BA7CA8}" type="datetimeFigureOut">
              <a:rPr lang="en-US" smtClean="0"/>
              <a:t>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211B58-49A7-4684-ADB6-E8A8CDB1E971}" type="slidenum">
              <a:rPr lang="en-US" smtClean="0"/>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defRPr/>
            </a:pPr>
            <a:endParaRPr kumimoji="1" lang="en-US" altLang="en-US" smtClean="0">
              <a:solidFill>
                <a:srgbClr val="5B5249"/>
              </a:solidFill>
            </a:endParaRPr>
          </a:p>
        </p:txBody>
      </p:sp>
      <p:pic>
        <p:nvPicPr>
          <p:cNvPr id="5" name="Picture 3" descr="D:\FRONTPAGE THEMES\NATURE\ANABNR2.PNG"/>
          <p:cNvPicPr>
            <a:picLocks noChangeAspect="1" noChangeArrowheads="1"/>
          </p:cNvPicPr>
          <p:nvPr/>
        </p:nvPicPr>
        <p:blipFill>
          <a:blip r:embed="rId2">
            <a:extLst>
              <a:ext uri="{28A0092B-C50C-407E-A947-70E740481C1C}">
                <a14:useLocalDpi xmlns:a14="http://schemas.microsoft.com/office/drawing/2010/main" val="0"/>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defRPr/>
            </a:pPr>
            <a:endParaRPr kumimoji="1" lang="en-US" altLang="en-US" smtClean="0">
              <a:solidFill>
                <a:srgbClr val="5B5249"/>
              </a:solidFill>
            </a:endParaRPr>
          </a:p>
        </p:txBody>
      </p:sp>
      <p:sp>
        <p:nvSpPr>
          <p:cNvPr id="68613" name="Rectangle 5"/>
          <p:cNvSpPr>
            <a:spLocks noGrp="1" noChangeArrowheads="1"/>
          </p:cNvSpPr>
          <p:nvPr>
            <p:ph type="ctrTitle"/>
          </p:nvPr>
        </p:nvSpPr>
        <p:spPr>
          <a:xfrm>
            <a:off x="1143000" y="1981200"/>
            <a:ext cx="7772400" cy="1143000"/>
          </a:xfrm>
        </p:spPr>
        <p:txBody>
          <a:bodyPr/>
          <a:lstStyle>
            <a:lvl1pPr>
              <a:defRPr/>
            </a:lvl1pPr>
          </a:lstStyle>
          <a:p>
            <a:pPr lvl="0"/>
            <a:r>
              <a:rPr lang="en-US" noProof="0" smtClean="0"/>
              <a:t>Click to edit Master title style</a:t>
            </a:r>
          </a:p>
        </p:txBody>
      </p:sp>
      <p:sp>
        <p:nvSpPr>
          <p:cNvPr id="68614" name="Rectangle 6"/>
          <p:cNvSpPr>
            <a:spLocks noGrp="1" noChangeArrowheads="1"/>
          </p:cNvSpPr>
          <p:nvPr>
            <p:ph type="subTitle" idx="1"/>
          </p:nvPr>
        </p:nvSpPr>
        <p:spPr>
          <a:xfrm>
            <a:off x="2038350" y="4351338"/>
            <a:ext cx="6400800" cy="1371600"/>
          </a:xfrm>
        </p:spPr>
        <p:txBody>
          <a:bodyPr/>
          <a:lstStyle>
            <a:lvl1pPr marL="0" indent="0">
              <a:buFont typeface="Wingdings" pitchFamily="2" charset="2"/>
              <a:buNone/>
              <a:defRPr/>
            </a:lvl1pPr>
          </a:lstStyle>
          <a:p>
            <a:pPr lvl="0"/>
            <a:r>
              <a:rPr lang="en-US" noProof="0" smtClean="0"/>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2A3D7A"/>
              </a:solidFill>
            </a:endParaRPr>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8571057F-500D-4B38-A1DF-6CDF130C716E}" type="slidenum">
              <a:rPr lang="en-US">
                <a:solidFill>
                  <a:srgbClr val="2A3D7A"/>
                </a:solidFill>
              </a:rPr>
              <a:pPr>
                <a:defRPr/>
              </a:pPr>
              <a:t>‹#›</a:t>
            </a:fld>
            <a:endParaRPr lang="en-US">
              <a:solidFill>
                <a:srgbClr val="2A3D7A"/>
              </a:solidFill>
            </a:endParaRPr>
          </a:p>
        </p:txBody>
      </p:sp>
    </p:spTree>
    <p:extLst>
      <p:ext uri="{BB962C8B-B14F-4D97-AF65-F5344CB8AC3E}">
        <p14:creationId xmlns:p14="http://schemas.microsoft.com/office/powerpoint/2010/main" val="15757977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7BC14E03-C251-4F66-BC51-68BE13187201}"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10177976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95BA59FF-837F-42F4-8A88-10E2152CAE53}"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25184227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81653CAC-842D-4D65-9E1A-32B7E4042CEB}"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985681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BDCD3CBF-6449-4C92-87E4-EDAA99977727}"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361455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9862D703-BA4D-4729-9850-170B1C09D3F6}"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18937620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330B5CBD-02EE-40B4-8A26-6FE9C56EFEC8}"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11646114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CEE0ADB4-2AE7-483E-B695-8F01FDE3CCDD}"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2724234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2ABDAC-99BE-43D3-868C-E3E853BA7CA8}" type="datetimeFigureOut">
              <a:rPr lang="en-US" smtClean="0"/>
              <a:t>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211B58-49A7-4684-ADB6-E8A8CDB1E971}" type="slidenum">
              <a:rPr lang="en-US" smtClean="0"/>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1F369714-2CDE-4059-842D-58F104FDFF05}"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17695653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3FC4A51D-835F-423C-ACBA-51F43BD02409}"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21241607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838200"/>
            <a:ext cx="5676900" cy="5378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9812BD3F-A75E-41A2-AB0D-29C0ED1D05A0}"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6086095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59FB416-ADCF-4A09-9636-3BEC3CEAAE1B}"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8449092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smtClean="0"/>
              <a:t>Click to edit Master title style</a:t>
            </a:r>
            <a:endParaRPr lang="en-US"/>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92FC9F36-8210-4E17-AE05-72ABDC1EE2D5}" type="datetimeFigureOut">
              <a:rPr lang="en-US" smtClean="0">
                <a:solidFill>
                  <a:prstClr val="black">
                    <a:lumMod val="75000"/>
                    <a:lumOff val="25000"/>
                  </a:prstClr>
                </a:solidFill>
              </a:rPr>
              <a:pPr>
                <a:defRPr/>
              </a:pPr>
              <a:t>1/6/2014</a:t>
            </a:fld>
            <a:endParaRPr lang="en-US">
              <a:solidFill>
                <a:prstClr val="black">
                  <a:lumMod val="75000"/>
                  <a:lumOff val="2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pPr>
              <a:defRPr/>
            </a:pPr>
            <a:fld id="{93939279-1492-4BBC-AEEA-5FB01C0B79DF}" type="slidenum">
              <a:rPr lang="en-US" smtClean="0">
                <a:solidFill>
                  <a:prstClr val="black">
                    <a:lumMod val="75000"/>
                    <a:lumOff val="25000"/>
                  </a:prstClr>
                </a:solidFill>
              </a:rPr>
              <a:pPr>
                <a:def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3544531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8FA93098-BDC3-4358-897C-72076C1D0A36}" type="datetimeFigureOut">
              <a:rPr lang="en-US" smtClean="0">
                <a:solidFill>
                  <a:prstClr val="black">
                    <a:lumMod val="75000"/>
                    <a:lumOff val="25000"/>
                  </a:prstClr>
                </a:solidFill>
              </a:rPr>
              <a:pPr>
                <a:defRPr/>
              </a:pPr>
              <a:t>1/6/2014</a:t>
            </a:fld>
            <a:endParaRPr lang="en-US">
              <a:solidFill>
                <a:prstClr val="black">
                  <a:lumMod val="75000"/>
                  <a:lumOff val="2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pPr>
              <a:defRPr/>
            </a:pPr>
            <a:fld id="{2F1AA93E-1AF9-44DD-BD65-635013E4930B}" type="slidenum">
              <a:rPr lang="en-US" smtClean="0">
                <a:solidFill>
                  <a:prstClr val="black">
                    <a:lumMod val="75000"/>
                    <a:lumOff val="25000"/>
                  </a:prstClr>
                </a:solidFill>
              </a:rPr>
              <a:pPr>
                <a:def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722447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smtClean="0"/>
              <a:t>Click to edit Master title style</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CF333340-F966-4F24-B767-2C32C6E49CFA}" type="datetimeFigureOut">
              <a:rPr lang="en-US" smtClean="0">
                <a:solidFill>
                  <a:prstClr val="black">
                    <a:lumMod val="75000"/>
                    <a:lumOff val="25000"/>
                  </a:prstClr>
                </a:solidFill>
              </a:rPr>
              <a:pPr>
                <a:defRPr/>
              </a:pPr>
              <a:t>1/6/2014</a:t>
            </a:fld>
            <a:endParaRPr lang="en-US">
              <a:solidFill>
                <a:prstClr val="black">
                  <a:lumMod val="75000"/>
                  <a:lumOff val="2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pPr>
              <a:defRPr/>
            </a:pPr>
            <a:fld id="{00611A2E-B184-44F5-ADA4-31B798602636}" type="slidenum">
              <a:rPr lang="en-US" smtClean="0">
                <a:solidFill>
                  <a:prstClr val="black">
                    <a:lumMod val="75000"/>
                    <a:lumOff val="25000"/>
                  </a:prstClr>
                </a:solidFill>
              </a:rPr>
              <a:pPr>
                <a:def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610297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A2709EEE-D758-47EA-A43C-F386B52E8D40}" type="datetimeFigureOut">
              <a:rPr lang="en-US" smtClean="0">
                <a:solidFill>
                  <a:prstClr val="black">
                    <a:lumMod val="75000"/>
                    <a:lumOff val="25000"/>
                  </a:prstClr>
                </a:solidFill>
              </a:rPr>
              <a:pPr>
                <a:defRPr/>
              </a:pPr>
              <a:t>1/6/2014</a:t>
            </a:fld>
            <a:endParaRPr lang="en-US">
              <a:solidFill>
                <a:prstClr val="black">
                  <a:lumMod val="75000"/>
                  <a:lumOff val="2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lumMod val="75000"/>
                  <a:lumOff val="25000"/>
                </a:prstClr>
              </a:solidFill>
            </a:endParaRPr>
          </a:p>
        </p:txBody>
      </p:sp>
      <p:sp>
        <p:nvSpPr>
          <p:cNvPr id="7" name="Slide Number Placeholder 6"/>
          <p:cNvSpPr>
            <a:spLocks noGrp="1"/>
          </p:cNvSpPr>
          <p:nvPr>
            <p:ph type="sldNum" sz="quarter" idx="12"/>
          </p:nvPr>
        </p:nvSpPr>
        <p:spPr/>
        <p:txBody>
          <a:bodyPr/>
          <a:lstStyle/>
          <a:p>
            <a:pPr>
              <a:defRPr/>
            </a:pPr>
            <a:fld id="{59ADC8E1-FBFC-459F-AE16-AE4F0937E8B9}" type="slidenum">
              <a:rPr lang="en-US" smtClean="0">
                <a:solidFill>
                  <a:prstClr val="black">
                    <a:lumMod val="75000"/>
                    <a:lumOff val="25000"/>
                  </a:prstClr>
                </a:solidFill>
              </a:rPr>
              <a:pPr>
                <a:def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927918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32894" y="1812927"/>
            <a:ext cx="314782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992066" y="1812927"/>
            <a:ext cx="314248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9019CE73-6BB2-4586-8B88-3F97BFEA4807}" type="datetimeFigureOut">
              <a:rPr lang="en-US" smtClean="0">
                <a:solidFill>
                  <a:prstClr val="black">
                    <a:lumMod val="75000"/>
                    <a:lumOff val="25000"/>
                  </a:prstClr>
                </a:solidFill>
              </a:rPr>
              <a:pPr>
                <a:defRPr/>
              </a:pPr>
              <a:t>1/6/2014</a:t>
            </a:fld>
            <a:endParaRPr lang="en-US">
              <a:solidFill>
                <a:prstClr val="black">
                  <a:lumMod val="75000"/>
                  <a:lumOff val="2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lumMod val="75000"/>
                  <a:lumOff val="25000"/>
                </a:prstClr>
              </a:solidFill>
            </a:endParaRPr>
          </a:p>
        </p:txBody>
      </p:sp>
      <p:sp>
        <p:nvSpPr>
          <p:cNvPr id="9" name="Slide Number Placeholder 8"/>
          <p:cNvSpPr>
            <a:spLocks noGrp="1"/>
          </p:cNvSpPr>
          <p:nvPr>
            <p:ph type="sldNum" sz="quarter" idx="12"/>
          </p:nvPr>
        </p:nvSpPr>
        <p:spPr/>
        <p:txBody>
          <a:bodyPr/>
          <a:lstStyle/>
          <a:p>
            <a:pPr>
              <a:defRPr/>
            </a:pPr>
            <a:fld id="{073735D8-7848-4D50-A21D-F534329759C9}" type="slidenum">
              <a:rPr lang="en-US" smtClean="0">
                <a:solidFill>
                  <a:prstClr val="black">
                    <a:lumMod val="75000"/>
                    <a:lumOff val="25000"/>
                  </a:prstClr>
                </a:solidFill>
              </a:rPr>
              <a:pPr>
                <a:def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570136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3EE5AA04-E800-4791-AF4B-F1145E490859}" type="datetimeFigureOut">
              <a:rPr lang="en-US" smtClean="0">
                <a:solidFill>
                  <a:prstClr val="black">
                    <a:lumMod val="75000"/>
                    <a:lumOff val="25000"/>
                  </a:prstClr>
                </a:solidFill>
              </a:rPr>
              <a:pPr>
                <a:defRPr/>
              </a:pPr>
              <a:t>1/6/2014</a:t>
            </a:fld>
            <a:endParaRPr lang="en-US">
              <a:solidFill>
                <a:prstClr val="black">
                  <a:lumMod val="75000"/>
                  <a:lumOff val="2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lumMod val="75000"/>
                  <a:lumOff val="25000"/>
                </a:prstClr>
              </a:solidFill>
            </a:endParaRPr>
          </a:p>
        </p:txBody>
      </p:sp>
      <p:sp>
        <p:nvSpPr>
          <p:cNvPr id="5" name="Slide Number Placeholder 4"/>
          <p:cNvSpPr>
            <a:spLocks noGrp="1"/>
          </p:cNvSpPr>
          <p:nvPr>
            <p:ph type="sldNum" sz="quarter" idx="12"/>
          </p:nvPr>
        </p:nvSpPr>
        <p:spPr/>
        <p:txBody>
          <a:bodyPr/>
          <a:lstStyle/>
          <a:p>
            <a:pPr>
              <a:defRPr/>
            </a:pPr>
            <a:fld id="{42FF7BEC-FCC5-45BD-BC91-BEA383937946}" type="slidenum">
              <a:rPr lang="en-US" smtClean="0">
                <a:solidFill>
                  <a:prstClr val="black">
                    <a:lumMod val="75000"/>
                    <a:lumOff val="25000"/>
                  </a:prstClr>
                </a:solidFill>
              </a:rPr>
              <a:pPr>
                <a:def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980301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42ABDAC-99BE-43D3-868C-E3E853BA7CA8}" type="datetimeFigureOut">
              <a:rPr lang="en-US" smtClean="0"/>
              <a:t>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211B58-49A7-4684-ADB6-E8A8CDB1E971}"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6EDFDD0-0D4C-4003-8F66-B57C59B5413B}" type="datetimeFigureOut">
              <a:rPr lang="en-US" smtClean="0">
                <a:solidFill>
                  <a:prstClr val="black">
                    <a:lumMod val="75000"/>
                    <a:lumOff val="25000"/>
                  </a:prstClr>
                </a:solidFill>
              </a:rPr>
              <a:pPr>
                <a:defRPr/>
              </a:pPr>
              <a:t>1/6/2014</a:t>
            </a:fld>
            <a:endParaRPr lang="en-US">
              <a:solidFill>
                <a:prstClr val="black">
                  <a:lumMod val="75000"/>
                  <a:lumOff val="2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lumMod val="75000"/>
                  <a:lumOff val="25000"/>
                </a:prstClr>
              </a:solidFill>
            </a:endParaRPr>
          </a:p>
        </p:txBody>
      </p:sp>
      <p:sp>
        <p:nvSpPr>
          <p:cNvPr id="4" name="Slide Number Placeholder 3"/>
          <p:cNvSpPr>
            <a:spLocks noGrp="1"/>
          </p:cNvSpPr>
          <p:nvPr>
            <p:ph type="sldNum" sz="quarter" idx="12"/>
          </p:nvPr>
        </p:nvSpPr>
        <p:spPr/>
        <p:txBody>
          <a:bodyPr/>
          <a:lstStyle/>
          <a:p>
            <a:pPr>
              <a:defRPr/>
            </a:pPr>
            <a:fld id="{467BF014-16DF-4B91-8FA4-EAB9E17C90FD}" type="slidenum">
              <a:rPr lang="en-US" smtClean="0">
                <a:solidFill>
                  <a:prstClr val="black">
                    <a:lumMod val="75000"/>
                    <a:lumOff val="25000"/>
                  </a:prstClr>
                </a:solidFill>
              </a:rPr>
              <a:pPr>
                <a:def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1436582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5E3F0C6E-36BA-402E-BBB3-2B31DDCBEC88}" type="datetimeFigureOut">
              <a:rPr lang="en-US" smtClean="0">
                <a:solidFill>
                  <a:prstClr val="black">
                    <a:lumMod val="75000"/>
                    <a:lumOff val="25000"/>
                  </a:prstClr>
                </a:solidFill>
              </a:rPr>
              <a:pPr>
                <a:defRPr/>
              </a:pPr>
              <a:t>1/6/2014</a:t>
            </a:fld>
            <a:endParaRPr lang="en-US">
              <a:solidFill>
                <a:prstClr val="black">
                  <a:lumMod val="75000"/>
                  <a:lumOff val="2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lumMod val="75000"/>
                  <a:lumOff val="25000"/>
                </a:prstClr>
              </a:solidFill>
            </a:endParaRPr>
          </a:p>
        </p:txBody>
      </p:sp>
      <p:sp>
        <p:nvSpPr>
          <p:cNvPr id="7" name="Slide Number Placeholder 6"/>
          <p:cNvSpPr>
            <a:spLocks noGrp="1"/>
          </p:cNvSpPr>
          <p:nvPr>
            <p:ph type="sldNum" sz="quarter" idx="12"/>
          </p:nvPr>
        </p:nvSpPr>
        <p:spPr/>
        <p:txBody>
          <a:bodyPr/>
          <a:lstStyle/>
          <a:p>
            <a:pPr>
              <a:defRPr/>
            </a:pPr>
            <a:fld id="{9FA3E451-292D-4475-8C33-18C6D0BBEE91}" type="slidenum">
              <a:rPr lang="en-US" smtClean="0">
                <a:solidFill>
                  <a:prstClr val="black">
                    <a:lumMod val="75000"/>
                    <a:lumOff val="25000"/>
                  </a:prstClr>
                </a:solidFill>
              </a:rPr>
              <a:pPr>
                <a:def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3412237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en-US" smtClean="0"/>
              <a:t>Click to edit Master title style</a:t>
            </a:r>
            <a:endParaRPr lang="en-US"/>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C7A5BA4F-059F-4094-B883-5688B229C984}" type="datetimeFigureOut">
              <a:rPr lang="en-US" smtClean="0">
                <a:solidFill>
                  <a:prstClr val="black">
                    <a:lumMod val="75000"/>
                    <a:lumOff val="25000"/>
                  </a:prstClr>
                </a:solidFill>
              </a:rPr>
              <a:pPr>
                <a:defRPr/>
              </a:pPr>
              <a:t>1/6/2014</a:t>
            </a:fld>
            <a:endParaRPr lang="en-US">
              <a:solidFill>
                <a:prstClr val="black">
                  <a:lumMod val="75000"/>
                  <a:lumOff val="2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lumMod val="75000"/>
                  <a:lumOff val="25000"/>
                </a:prstClr>
              </a:solidFill>
            </a:endParaRPr>
          </a:p>
        </p:txBody>
      </p:sp>
      <p:sp>
        <p:nvSpPr>
          <p:cNvPr id="7" name="Slide Number Placeholder 6"/>
          <p:cNvSpPr>
            <a:spLocks noGrp="1"/>
          </p:cNvSpPr>
          <p:nvPr>
            <p:ph type="sldNum" sz="quarter" idx="12"/>
          </p:nvPr>
        </p:nvSpPr>
        <p:spPr/>
        <p:txBody>
          <a:bodyPr/>
          <a:lstStyle/>
          <a:p>
            <a:pPr>
              <a:defRPr/>
            </a:pPr>
            <a:fld id="{7C747927-C06F-4B98-A334-D434984F42D1}" type="slidenum">
              <a:rPr lang="en-US" smtClean="0">
                <a:solidFill>
                  <a:prstClr val="black">
                    <a:lumMod val="75000"/>
                    <a:lumOff val="25000"/>
                  </a:prstClr>
                </a:solidFill>
              </a:rPr>
              <a:pPr>
                <a:defRPr/>
              </a:pPr>
              <a:t>‹#›</a:t>
            </a:fld>
            <a:endParaRPr lang="en-US">
              <a:solidFill>
                <a:prstClr val="black">
                  <a:lumMod val="75000"/>
                  <a:lumOff val="25000"/>
                </a:prstClr>
              </a:solidFill>
            </a:endParaRPr>
          </a:p>
        </p:txBody>
      </p:sp>
      <p:grpSp>
        <p:nvGrpSpPr>
          <p:cNvPr id="17" name="Group 16"/>
          <p:cNvGrpSpPr/>
          <p:nvPr/>
        </p:nvGrpSpPr>
        <p:grpSpPr>
          <a:xfrm>
            <a:off x="4718762" y="993075"/>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3" name="Oval 32"/>
            <p:cNvSpPr/>
            <p:nvPr/>
          </p:nvSpPr>
          <p:spPr>
            <a:xfrm>
              <a:off x="5650541" y="1411791"/>
              <a:ext cx="830365" cy="830365"/>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9" name="Oval 28"/>
            <p:cNvSpPr/>
            <p:nvPr/>
          </p:nvSpPr>
          <p:spPr>
            <a:xfrm>
              <a:off x="5256184" y="1894454"/>
              <a:ext cx="602364" cy="602364"/>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1" name="Oval 30"/>
            <p:cNvSpPr/>
            <p:nvPr/>
          </p:nvSpPr>
          <p:spPr>
            <a:xfrm>
              <a:off x="5424145" y="1811313"/>
              <a:ext cx="489588" cy="489588"/>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8" name="Oval 27"/>
            <p:cNvSpPr/>
            <p:nvPr/>
          </p:nvSpPr>
          <p:spPr>
            <a:xfrm>
              <a:off x="4718762" y="2083426"/>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0" name="Oval 29"/>
            <p:cNvSpPr/>
            <p:nvPr/>
          </p:nvSpPr>
          <p:spPr>
            <a:xfrm>
              <a:off x="6132091" y="993075"/>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4" name="Oval 33"/>
            <p:cNvSpPr/>
            <p:nvPr/>
          </p:nvSpPr>
          <p:spPr>
            <a:xfrm>
              <a:off x="5059596" y="1894454"/>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5" name="Oval 34"/>
            <p:cNvSpPr/>
            <p:nvPr/>
          </p:nvSpPr>
          <p:spPr>
            <a:xfrm>
              <a:off x="6148801" y="1060593"/>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18" name="Picture Placeholder 17"/>
          <p:cNvSpPr>
            <a:spLocks noGrp="1"/>
          </p:cNvSpPr>
          <p:nvPr>
            <p:ph type="pic" sz="quarter" idx="14"/>
          </p:nvPr>
        </p:nvSpPr>
        <p:spPr>
          <a:xfrm>
            <a:off x="4876800" y="1600200"/>
            <a:ext cx="3429000" cy="3429000"/>
          </a:xfrm>
          <a:prstGeom prst="ellipse">
            <a:avLst/>
          </a:prstGeom>
          <a:ln w="76200">
            <a:solidFill>
              <a:schemeClr val="bg2">
                <a:lumMod val="75000"/>
              </a:schemeClr>
            </a:solidFill>
          </a:ln>
        </p:spPr>
        <p:txBody>
          <a:bodyPr/>
          <a:lstStyle>
            <a:lvl1pPr marL="0" indent="0" algn="ctr">
              <a:buFontTx/>
              <a:buNone/>
              <a:defRPr/>
            </a:lvl1pPr>
          </a:lstStyle>
          <a:p>
            <a:r>
              <a:rPr lang="en-US" smtClean="0"/>
              <a:t>Click icon to add picture</a:t>
            </a:r>
            <a:endParaRPr lang="en-US"/>
          </a:p>
        </p:txBody>
      </p:sp>
    </p:spTree>
    <p:extLst>
      <p:ext uri="{BB962C8B-B14F-4D97-AF65-F5344CB8AC3E}">
        <p14:creationId xmlns:p14="http://schemas.microsoft.com/office/powerpoint/2010/main" val="2448379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A81D496D-353E-48EB-A6E6-4188EF8458A5}" type="datetimeFigureOut">
              <a:rPr lang="en-US" smtClean="0">
                <a:solidFill>
                  <a:prstClr val="black">
                    <a:lumMod val="75000"/>
                    <a:lumOff val="25000"/>
                  </a:prstClr>
                </a:solidFill>
              </a:rPr>
              <a:pPr>
                <a:defRPr/>
              </a:pPr>
              <a:t>1/6/2014</a:t>
            </a:fld>
            <a:endParaRPr lang="en-US">
              <a:solidFill>
                <a:prstClr val="black">
                  <a:lumMod val="75000"/>
                  <a:lumOff val="2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pPr>
              <a:defRPr/>
            </a:pPr>
            <a:fld id="{01343B4C-934E-45BD-B602-D3FD012504D9}" type="slidenum">
              <a:rPr lang="en-US" smtClean="0">
                <a:solidFill>
                  <a:prstClr val="black">
                    <a:lumMod val="75000"/>
                    <a:lumOff val="25000"/>
                  </a:prstClr>
                </a:solidFill>
              </a:rPr>
              <a:pPr>
                <a:def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2799597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C7A5BA4F-059F-4094-B883-5688B229C984}" type="datetimeFigureOut">
              <a:rPr lang="en-US" smtClean="0">
                <a:solidFill>
                  <a:prstClr val="black">
                    <a:lumMod val="75000"/>
                    <a:lumOff val="25000"/>
                  </a:prstClr>
                </a:solidFill>
              </a:rPr>
              <a:pPr>
                <a:defRPr/>
              </a:pPr>
              <a:t>1/6/2014</a:t>
            </a:fld>
            <a:endParaRPr lang="en-US">
              <a:solidFill>
                <a:prstClr val="black">
                  <a:lumMod val="75000"/>
                  <a:lumOff val="2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pPr>
              <a:defRPr/>
            </a:pPr>
            <a:fld id="{7C747927-C06F-4B98-A334-D434984F42D1}" type="slidenum">
              <a:rPr lang="en-US" smtClean="0">
                <a:solidFill>
                  <a:prstClr val="black">
                    <a:lumMod val="75000"/>
                    <a:lumOff val="25000"/>
                  </a:prstClr>
                </a:solidFill>
              </a:rPr>
              <a:pPr>
                <a:def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2176047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82498"/>
            <a:ext cx="8229600" cy="1143000"/>
          </a:xfrm>
        </p:spPr>
        <p:txBody>
          <a:bodyPr/>
          <a:lstStyle>
            <a:lvl1pPr>
              <a:defRPr>
                <a:solidFill>
                  <a:schemeClr val="accent1">
                    <a:lumMod val="5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524000"/>
            <a:ext cx="8229600" cy="3535363"/>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ADFF294B-EF91-404D-9F58-ECE80EF3608C}"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0230780-F03A-42B7-8407-0F8FCE93C9CD}" type="slidenum">
              <a:rPr lang="en-US" smtClean="0">
                <a:solidFill>
                  <a:prstClr val="black"/>
                </a:solidFill>
              </a:rPr>
              <a:pPr/>
              <a:t>‹#›</a:t>
            </a:fld>
            <a:endParaRPr lang="en-US">
              <a:solidFill>
                <a:prstClr val="black"/>
              </a:solidFill>
            </a:endParaRPr>
          </a:p>
        </p:txBody>
      </p:sp>
      <p:sp>
        <p:nvSpPr>
          <p:cNvPr id="8" name="Rectangle 7"/>
          <p:cNvSpPr/>
          <p:nvPr userDrawn="1"/>
        </p:nvSpPr>
        <p:spPr>
          <a:xfrm>
            <a:off x="0" y="5867400"/>
            <a:ext cx="9144000" cy="990600"/>
          </a:xfrm>
          <a:prstGeom prst="rect">
            <a:avLst/>
          </a:prstGeom>
          <a:solidFill>
            <a:srgbClr val="408000"/>
          </a:solidFill>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prstClr val="white"/>
                </a:solidFill>
              </a:rPr>
              <a:t>Prepared by</a:t>
            </a:r>
            <a:br>
              <a:rPr lang="en-US" dirty="0" smtClean="0">
                <a:solidFill>
                  <a:prstClr val="white"/>
                </a:solidFill>
              </a:rPr>
            </a:br>
            <a:r>
              <a:rPr lang="en-US" dirty="0" smtClean="0">
                <a:solidFill>
                  <a:prstClr val="white"/>
                </a:solidFill>
              </a:rPr>
              <a:t>Oregon Department</a:t>
            </a:r>
          </a:p>
          <a:p>
            <a:r>
              <a:rPr lang="en-US" dirty="0" smtClean="0">
                <a:solidFill>
                  <a:prstClr val="white"/>
                </a:solidFill>
              </a:rPr>
              <a:t>of Agriculture</a:t>
            </a:r>
            <a:endParaRPr lang="en-US" dirty="0">
              <a:solidFill>
                <a:prstClr val="white"/>
              </a:solidFill>
            </a:endParaRPr>
          </a:p>
        </p:txBody>
      </p:sp>
    </p:spTree>
    <p:extLst>
      <p:ext uri="{BB962C8B-B14F-4D97-AF65-F5344CB8AC3E}">
        <p14:creationId xmlns:p14="http://schemas.microsoft.com/office/powerpoint/2010/main" val="3765549099"/>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82498"/>
            <a:ext cx="8229600" cy="1143000"/>
          </a:xfrm>
        </p:spPr>
        <p:txBody>
          <a:bodyPr/>
          <a:lstStyle>
            <a:lvl1pPr>
              <a:defRPr>
                <a:solidFill>
                  <a:schemeClr val="accent1">
                    <a:lumMod val="50000"/>
                  </a:schemeClr>
                </a:solidFill>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402771" y="1524000"/>
            <a:ext cx="8229600" cy="3535363"/>
          </a:xfrm>
        </p:spPr>
        <p:txBody>
          <a:bodyPr/>
          <a:lstStyle>
            <a:lvl1pPr marL="398463" indent="-398463">
              <a:buFont typeface="+mj-lt"/>
              <a:buNone/>
              <a:tabLst/>
              <a:defRPr baseline="0">
                <a:solidFill>
                  <a:schemeClr val="tx1">
                    <a:lumMod val="95000"/>
                    <a:lumOff val="5000"/>
                  </a:schemeClr>
                </a:solidFill>
              </a:defRPr>
            </a:lvl1pPr>
            <a:lvl2pPr marL="742950" indent="-285750">
              <a:tabLst/>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smtClean="0"/>
              <a:t>  .	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ADFF294B-EF91-404D-9F58-ECE80EF3608C}"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0230780-F03A-42B7-8407-0F8FCE93C9CD}" type="slidenum">
              <a:rPr lang="en-US" smtClean="0">
                <a:solidFill>
                  <a:prstClr val="black"/>
                </a:solidFill>
              </a:rPr>
              <a:pPr/>
              <a:t>‹#›</a:t>
            </a:fld>
            <a:endParaRPr lang="en-US">
              <a:solidFill>
                <a:prstClr val="black"/>
              </a:solidFill>
            </a:endParaRPr>
          </a:p>
        </p:txBody>
      </p:sp>
      <p:sp>
        <p:nvSpPr>
          <p:cNvPr id="8" name="Rectangle 7"/>
          <p:cNvSpPr/>
          <p:nvPr userDrawn="1"/>
        </p:nvSpPr>
        <p:spPr>
          <a:xfrm>
            <a:off x="0" y="5867400"/>
            <a:ext cx="9144000" cy="990600"/>
          </a:xfrm>
          <a:prstGeom prst="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 name="Picture 8" descr="WSU_SIGNATURE_4_COLOR_12_INCH.gi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86200" y="5943600"/>
            <a:ext cx="1828800" cy="793496"/>
          </a:xfrm>
          <a:prstGeom prst="rect">
            <a:avLst/>
          </a:prstGeom>
        </p:spPr>
      </p:pic>
    </p:spTree>
    <p:extLst>
      <p:ext uri="{BB962C8B-B14F-4D97-AF65-F5344CB8AC3E}">
        <p14:creationId xmlns:p14="http://schemas.microsoft.com/office/powerpoint/2010/main" val="1643332406"/>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DFF294B-EF91-404D-9F58-ECE80EF3608C}" type="datetimeFigureOut">
              <a:rPr lang="en-US" smtClean="0">
                <a:solidFill>
                  <a:prstClr val="black">
                    <a:tint val="75000"/>
                  </a:prstClr>
                </a:solidFill>
              </a:rPr>
              <a:pPr/>
              <a:t>1/6/2014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Content Placeholder 2"/>
          <p:cNvSpPr>
            <a:spLocks noGrp="1"/>
          </p:cNvSpPr>
          <p:nvPr>
            <p:ph idx="1" hasCustomPrompt="1"/>
          </p:nvPr>
        </p:nvSpPr>
        <p:spPr>
          <a:xfrm>
            <a:off x="402771" y="1524000"/>
            <a:ext cx="8229600" cy="3535363"/>
          </a:xfrm>
        </p:spPr>
        <p:txBody>
          <a:bodyPr/>
          <a:lstStyle>
            <a:lvl1pPr marL="398463" indent="-398463">
              <a:buFont typeface="+mj-lt"/>
              <a:buNone/>
              <a:tabLst/>
              <a:defRPr baseline="0">
                <a:solidFill>
                  <a:schemeClr val="tx1">
                    <a:lumMod val="95000"/>
                    <a:lumOff val="5000"/>
                  </a:schemeClr>
                </a:solidFill>
              </a:defRPr>
            </a:lvl1pPr>
            <a:lvl2pPr marL="742950" indent="-285750">
              <a:tabLst/>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smtClean="0"/>
              <a:t>  .	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51921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DFF294B-EF91-404D-9F58-ECE80EF3608C}"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0230780-F03A-42B7-8407-0F8FCE93C9C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86379036"/>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a:xfrm>
            <a:off x="8686800" y="6324600"/>
            <a:ext cx="457200" cy="533400"/>
          </a:xfrm>
          <a:prstGeom prst="rect">
            <a:avLst/>
          </a:prstGeom>
          <a:ln/>
        </p:spPr>
        <p:txBody>
          <a:bodyPr/>
          <a:lstStyle>
            <a:lvl1pPr>
              <a:defRPr/>
            </a:lvl1pPr>
          </a:lstStyle>
          <a:p>
            <a:pPr>
              <a:defRPr/>
            </a:pPr>
            <a:fld id="{D375BDFE-4D41-7A40-9C75-7DB9484F1AF5}"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685818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E42ABDAC-99BE-43D3-868C-E3E853BA7CA8}" type="datetimeFigureOut">
              <a:rPr lang="en-US" smtClean="0"/>
              <a:t>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211B58-49A7-4684-ADB6-E8A8CDB1E971}" type="slidenum">
              <a:rPr lang="en-US" smtClean="0"/>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2362200"/>
            <a:ext cx="3770313"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0913" y="2362200"/>
            <a:ext cx="3770312"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13"/>
          <p:cNvSpPr>
            <a:spLocks noGrp="1" noChangeArrowheads="1"/>
          </p:cNvSpPr>
          <p:nvPr>
            <p:ph type="sldNum" sz="quarter" idx="12"/>
          </p:nvPr>
        </p:nvSpPr>
        <p:spPr>
          <a:xfrm>
            <a:off x="84138" y="6242050"/>
            <a:ext cx="587375" cy="488950"/>
          </a:xfrm>
          <a:prstGeom prst="rect">
            <a:avLst/>
          </a:prstGeom>
          <a:ln/>
        </p:spPr>
        <p:txBody>
          <a:bodyPr/>
          <a:lstStyle>
            <a:lvl1pPr>
              <a:defRPr/>
            </a:lvl1pPr>
          </a:lstStyle>
          <a:p>
            <a:pPr>
              <a:defRPr/>
            </a:pPr>
            <a:fld id="{80116BC5-07F5-4D4E-8833-FDA8E526110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2809019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82498"/>
            <a:ext cx="8229600" cy="1143000"/>
          </a:xfrm>
        </p:spPr>
        <p:txBody>
          <a:bodyPr/>
          <a:lstStyle>
            <a:lvl1pPr>
              <a:defRPr>
                <a:solidFill>
                  <a:schemeClr val="accent1">
                    <a:lumMod val="5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524000"/>
            <a:ext cx="8229600" cy="3535363"/>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ADFF294B-EF91-404D-9F58-ECE80EF3608C}"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0230780-F03A-42B7-8407-0F8FCE93C9CD}" type="slidenum">
              <a:rPr lang="en-US" smtClean="0">
                <a:solidFill>
                  <a:prstClr val="black"/>
                </a:solidFill>
              </a:rPr>
              <a:pPr/>
              <a:t>‹#›</a:t>
            </a:fld>
            <a:endParaRPr lang="en-US">
              <a:solidFill>
                <a:prstClr val="black"/>
              </a:solidFill>
            </a:endParaRPr>
          </a:p>
        </p:txBody>
      </p:sp>
      <p:sp>
        <p:nvSpPr>
          <p:cNvPr id="8" name="Rectangle 7"/>
          <p:cNvSpPr/>
          <p:nvPr userDrawn="1"/>
        </p:nvSpPr>
        <p:spPr>
          <a:xfrm>
            <a:off x="0" y="5867400"/>
            <a:ext cx="9144000" cy="990600"/>
          </a:xfrm>
          <a:prstGeom prst="rect">
            <a:avLst/>
          </a:prstGeom>
          <a:solidFill>
            <a:srgbClr val="408000"/>
          </a:solidFill>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prstClr val="white"/>
                </a:solidFill>
              </a:rPr>
              <a:t>Prepared by</a:t>
            </a:r>
            <a:br>
              <a:rPr lang="en-US" dirty="0" smtClean="0">
                <a:solidFill>
                  <a:prstClr val="white"/>
                </a:solidFill>
              </a:rPr>
            </a:br>
            <a:r>
              <a:rPr lang="en-US" dirty="0" smtClean="0">
                <a:solidFill>
                  <a:prstClr val="white"/>
                </a:solidFill>
              </a:rPr>
              <a:t>Oregon Department</a:t>
            </a:r>
          </a:p>
          <a:p>
            <a:r>
              <a:rPr lang="en-US" dirty="0" smtClean="0">
                <a:solidFill>
                  <a:prstClr val="white"/>
                </a:solidFill>
              </a:rPr>
              <a:t>of Agriculture</a:t>
            </a:r>
            <a:endParaRPr lang="en-US" dirty="0">
              <a:solidFill>
                <a:prstClr val="white"/>
              </a:solidFill>
            </a:endParaRPr>
          </a:p>
        </p:txBody>
      </p:sp>
    </p:spTree>
    <p:extLst>
      <p:ext uri="{BB962C8B-B14F-4D97-AF65-F5344CB8AC3E}">
        <p14:creationId xmlns:p14="http://schemas.microsoft.com/office/powerpoint/2010/main" val="88043896"/>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82498"/>
            <a:ext cx="8229600" cy="1143000"/>
          </a:xfrm>
        </p:spPr>
        <p:txBody>
          <a:bodyPr/>
          <a:lstStyle>
            <a:lvl1pPr>
              <a:defRPr>
                <a:solidFill>
                  <a:schemeClr val="accent1">
                    <a:lumMod val="50000"/>
                  </a:schemeClr>
                </a:solidFill>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402771" y="1524000"/>
            <a:ext cx="8229600" cy="3535363"/>
          </a:xfrm>
        </p:spPr>
        <p:txBody>
          <a:bodyPr/>
          <a:lstStyle>
            <a:lvl1pPr marL="398463" indent="-398463">
              <a:buFont typeface="+mj-lt"/>
              <a:buNone/>
              <a:tabLst/>
              <a:defRPr baseline="0">
                <a:solidFill>
                  <a:schemeClr val="tx1">
                    <a:lumMod val="95000"/>
                    <a:lumOff val="5000"/>
                  </a:schemeClr>
                </a:solidFill>
              </a:defRPr>
            </a:lvl1pPr>
            <a:lvl2pPr marL="742950" indent="-285750">
              <a:tabLst/>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smtClean="0"/>
              <a:t>  .	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ADFF294B-EF91-404D-9F58-ECE80EF3608C}"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0230780-F03A-42B7-8407-0F8FCE93C9CD}" type="slidenum">
              <a:rPr lang="en-US" smtClean="0">
                <a:solidFill>
                  <a:prstClr val="black"/>
                </a:solidFill>
              </a:rPr>
              <a:pPr/>
              <a:t>‹#›</a:t>
            </a:fld>
            <a:endParaRPr lang="en-US">
              <a:solidFill>
                <a:prstClr val="black"/>
              </a:solidFill>
            </a:endParaRPr>
          </a:p>
        </p:txBody>
      </p:sp>
      <p:sp>
        <p:nvSpPr>
          <p:cNvPr id="8" name="Rectangle 7"/>
          <p:cNvSpPr/>
          <p:nvPr userDrawn="1"/>
        </p:nvSpPr>
        <p:spPr>
          <a:xfrm>
            <a:off x="0" y="5867400"/>
            <a:ext cx="9144000" cy="990600"/>
          </a:xfrm>
          <a:prstGeom prst="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 name="Picture 8" descr="WSU_SIGNATURE_4_COLOR_12_INCH.gi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86200" y="5943600"/>
            <a:ext cx="1828800" cy="793496"/>
          </a:xfrm>
          <a:prstGeom prst="rect">
            <a:avLst/>
          </a:prstGeom>
        </p:spPr>
      </p:pic>
    </p:spTree>
    <p:extLst>
      <p:ext uri="{BB962C8B-B14F-4D97-AF65-F5344CB8AC3E}">
        <p14:creationId xmlns:p14="http://schemas.microsoft.com/office/powerpoint/2010/main" val="1884802666"/>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DFF294B-EF91-404D-9F58-ECE80EF3608C}" type="datetimeFigureOut">
              <a:rPr lang="en-US" smtClean="0">
                <a:solidFill>
                  <a:prstClr val="black">
                    <a:tint val="75000"/>
                  </a:prstClr>
                </a:solidFill>
              </a:rPr>
              <a:pPr/>
              <a:t>1/6/2014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Content Placeholder 2"/>
          <p:cNvSpPr>
            <a:spLocks noGrp="1"/>
          </p:cNvSpPr>
          <p:nvPr>
            <p:ph idx="1" hasCustomPrompt="1"/>
          </p:nvPr>
        </p:nvSpPr>
        <p:spPr>
          <a:xfrm>
            <a:off x="402771" y="1524000"/>
            <a:ext cx="8229600" cy="3535363"/>
          </a:xfrm>
        </p:spPr>
        <p:txBody>
          <a:bodyPr/>
          <a:lstStyle>
            <a:lvl1pPr marL="398463" indent="-398463">
              <a:buFont typeface="+mj-lt"/>
              <a:buNone/>
              <a:tabLst/>
              <a:defRPr baseline="0">
                <a:solidFill>
                  <a:schemeClr val="tx1">
                    <a:lumMod val="95000"/>
                    <a:lumOff val="5000"/>
                  </a:schemeClr>
                </a:solidFill>
              </a:defRPr>
            </a:lvl1pPr>
            <a:lvl2pPr marL="742950" indent="-285750">
              <a:tabLst/>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smtClean="0"/>
              <a:t>  .	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299780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DFF294B-EF91-404D-9F58-ECE80EF3608C}"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0230780-F03A-42B7-8407-0F8FCE93C9C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11497447"/>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a:xfrm>
            <a:off x="8686800" y="6324600"/>
            <a:ext cx="457200" cy="533400"/>
          </a:xfrm>
          <a:prstGeom prst="rect">
            <a:avLst/>
          </a:prstGeom>
          <a:ln/>
        </p:spPr>
        <p:txBody>
          <a:bodyPr/>
          <a:lstStyle>
            <a:lvl1pPr>
              <a:defRPr/>
            </a:lvl1pPr>
          </a:lstStyle>
          <a:p>
            <a:pPr>
              <a:defRPr/>
            </a:pPr>
            <a:fld id="{D375BDFE-4D41-7A40-9C75-7DB9484F1AF5}"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3777238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2362200"/>
            <a:ext cx="3770313"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0913" y="2362200"/>
            <a:ext cx="3770312"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13"/>
          <p:cNvSpPr>
            <a:spLocks noGrp="1" noChangeArrowheads="1"/>
          </p:cNvSpPr>
          <p:nvPr>
            <p:ph type="sldNum" sz="quarter" idx="12"/>
          </p:nvPr>
        </p:nvSpPr>
        <p:spPr>
          <a:xfrm>
            <a:off x="84138" y="6242050"/>
            <a:ext cx="587375" cy="488950"/>
          </a:xfrm>
          <a:prstGeom prst="rect">
            <a:avLst/>
          </a:prstGeom>
          <a:ln/>
        </p:spPr>
        <p:txBody>
          <a:bodyPr/>
          <a:lstStyle>
            <a:lvl1pPr>
              <a:defRPr/>
            </a:lvl1pPr>
          </a:lstStyle>
          <a:p>
            <a:pPr>
              <a:defRPr/>
            </a:pPr>
            <a:fld id="{80116BC5-07F5-4D4E-8833-FDA8E526110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1656009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82498"/>
            <a:ext cx="8229600" cy="1143000"/>
          </a:xfrm>
        </p:spPr>
        <p:txBody>
          <a:bodyPr/>
          <a:lstStyle>
            <a:lvl1pPr>
              <a:defRPr>
                <a:solidFill>
                  <a:schemeClr val="bg1">
                    <a:lumMod val="9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524000"/>
            <a:ext cx="8229600" cy="3535363"/>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ADFF294B-EF91-404D-9F58-ECE80EF3608C}"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0230780-F03A-42B7-8407-0F8FCE93C9C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13641300"/>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82498"/>
            <a:ext cx="8229600" cy="1143000"/>
          </a:xfrm>
        </p:spPr>
        <p:txBody>
          <a:bodyPr/>
          <a:lstStyle>
            <a:lvl1pPr>
              <a:defRPr>
                <a:solidFill>
                  <a:schemeClr val="bg1">
                    <a:lumMod val="95000"/>
                  </a:schemeClr>
                </a:solidFill>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402771" y="1524000"/>
            <a:ext cx="8229600" cy="3535363"/>
          </a:xfrm>
        </p:spPr>
        <p:txBody>
          <a:bodyPr/>
          <a:lstStyle>
            <a:lvl1pPr marL="398463" indent="-398463">
              <a:buFont typeface="+mj-lt"/>
              <a:buNone/>
              <a:tabLst/>
              <a:defRPr baseline="0">
                <a:solidFill>
                  <a:schemeClr val="tx1">
                    <a:lumMod val="95000"/>
                    <a:lumOff val="5000"/>
                  </a:schemeClr>
                </a:solidFill>
              </a:defRPr>
            </a:lvl1pPr>
            <a:lvl2pPr marL="742950" indent="-285750">
              <a:tabLst/>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smtClean="0"/>
              <a:t>  .	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ADFF294B-EF91-404D-9F58-ECE80EF3608C}"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0230780-F03A-42B7-8407-0F8FCE93C9CD}" type="slidenum">
              <a:rPr lang="en-US" smtClean="0">
                <a:solidFill>
                  <a:prstClr val="black"/>
                </a:solidFill>
              </a:rPr>
              <a:pPr/>
              <a:t>‹#›</a:t>
            </a:fld>
            <a:endParaRPr lang="en-US">
              <a:solidFill>
                <a:prstClr val="black"/>
              </a:solidFill>
            </a:endParaRPr>
          </a:p>
        </p:txBody>
      </p:sp>
      <p:cxnSp>
        <p:nvCxnSpPr>
          <p:cNvPr id="8" name="Straight Connector 7"/>
          <p:cNvCxnSpPr/>
          <p:nvPr userDrawn="1"/>
        </p:nvCxnSpPr>
        <p:spPr>
          <a:xfrm>
            <a:off x="76200" y="1038924"/>
            <a:ext cx="89154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76200" y="1944030"/>
            <a:ext cx="89154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914400" y="643056"/>
            <a:ext cx="0" cy="51054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670932" y="533400"/>
            <a:ext cx="0" cy="51054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4572000" y="457200"/>
            <a:ext cx="0" cy="51054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4119580"/>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DFF294B-EF91-404D-9F58-ECE80EF3608C}"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0230780-F03A-42B7-8407-0F8FCE93C9C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1967703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42ABDAC-99BE-43D3-868C-E3E853BA7CA8}" type="datetimeFigureOut">
              <a:rPr lang="en-US" smtClean="0"/>
              <a:t>1/6/2014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211B58-49A7-4684-ADB6-E8A8CDB1E971}"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smtClean="0"/>
              <a:t>Click to edit Master title style</a:t>
            </a:r>
            <a:endParaRPr lang="en-US"/>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92FC9F36-8210-4E17-AE05-72ABDC1EE2D5}" type="datetimeFigureOut">
              <a:rPr lang="en-US" smtClean="0">
                <a:solidFill>
                  <a:prstClr val="black">
                    <a:lumMod val="75000"/>
                    <a:lumOff val="25000"/>
                  </a:prstClr>
                </a:solidFill>
              </a:rPr>
              <a:pPr>
                <a:defRPr/>
              </a:pPr>
              <a:t>1/6/2014</a:t>
            </a:fld>
            <a:endParaRPr lang="en-US">
              <a:solidFill>
                <a:prstClr val="black">
                  <a:lumMod val="75000"/>
                  <a:lumOff val="2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pPr>
              <a:defRPr/>
            </a:pPr>
            <a:fld id="{93939279-1492-4BBC-AEEA-5FB01C0B79DF}" type="slidenum">
              <a:rPr lang="en-US" smtClean="0">
                <a:solidFill>
                  <a:prstClr val="black">
                    <a:lumMod val="75000"/>
                    <a:lumOff val="25000"/>
                  </a:prstClr>
                </a:solidFill>
              </a:rPr>
              <a:pPr>
                <a:def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89944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8FA93098-BDC3-4358-897C-72076C1D0A36}" type="datetimeFigureOut">
              <a:rPr lang="en-US" smtClean="0">
                <a:solidFill>
                  <a:prstClr val="black">
                    <a:lumMod val="75000"/>
                    <a:lumOff val="25000"/>
                  </a:prstClr>
                </a:solidFill>
              </a:rPr>
              <a:pPr>
                <a:defRPr/>
              </a:pPr>
              <a:t>1/6/2014</a:t>
            </a:fld>
            <a:endParaRPr lang="en-US">
              <a:solidFill>
                <a:prstClr val="black">
                  <a:lumMod val="75000"/>
                  <a:lumOff val="2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pPr>
              <a:defRPr/>
            </a:pPr>
            <a:fld id="{2F1AA93E-1AF9-44DD-BD65-635013E4930B}" type="slidenum">
              <a:rPr lang="en-US" smtClean="0">
                <a:solidFill>
                  <a:prstClr val="black">
                    <a:lumMod val="75000"/>
                    <a:lumOff val="25000"/>
                  </a:prstClr>
                </a:solidFill>
              </a:rPr>
              <a:pPr>
                <a:def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42446824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smtClean="0"/>
              <a:t>Click to edit Master title style</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CF333340-F966-4F24-B767-2C32C6E49CFA}" type="datetimeFigureOut">
              <a:rPr lang="en-US" smtClean="0">
                <a:solidFill>
                  <a:prstClr val="black">
                    <a:lumMod val="75000"/>
                    <a:lumOff val="25000"/>
                  </a:prstClr>
                </a:solidFill>
              </a:rPr>
              <a:pPr>
                <a:defRPr/>
              </a:pPr>
              <a:t>1/6/2014</a:t>
            </a:fld>
            <a:endParaRPr lang="en-US">
              <a:solidFill>
                <a:prstClr val="black">
                  <a:lumMod val="75000"/>
                  <a:lumOff val="2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pPr>
              <a:defRPr/>
            </a:pPr>
            <a:fld id="{00611A2E-B184-44F5-ADA4-31B798602636}" type="slidenum">
              <a:rPr lang="en-US" smtClean="0">
                <a:solidFill>
                  <a:prstClr val="black">
                    <a:lumMod val="75000"/>
                    <a:lumOff val="25000"/>
                  </a:prstClr>
                </a:solidFill>
              </a:rPr>
              <a:pPr>
                <a:def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3646234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A2709EEE-D758-47EA-A43C-F386B52E8D40}" type="datetimeFigureOut">
              <a:rPr lang="en-US" smtClean="0">
                <a:solidFill>
                  <a:prstClr val="black">
                    <a:lumMod val="75000"/>
                    <a:lumOff val="25000"/>
                  </a:prstClr>
                </a:solidFill>
              </a:rPr>
              <a:pPr>
                <a:defRPr/>
              </a:pPr>
              <a:t>1/6/2014</a:t>
            </a:fld>
            <a:endParaRPr lang="en-US">
              <a:solidFill>
                <a:prstClr val="black">
                  <a:lumMod val="75000"/>
                  <a:lumOff val="2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lumMod val="75000"/>
                  <a:lumOff val="25000"/>
                </a:prstClr>
              </a:solidFill>
            </a:endParaRPr>
          </a:p>
        </p:txBody>
      </p:sp>
      <p:sp>
        <p:nvSpPr>
          <p:cNvPr id="7" name="Slide Number Placeholder 6"/>
          <p:cNvSpPr>
            <a:spLocks noGrp="1"/>
          </p:cNvSpPr>
          <p:nvPr>
            <p:ph type="sldNum" sz="quarter" idx="12"/>
          </p:nvPr>
        </p:nvSpPr>
        <p:spPr/>
        <p:txBody>
          <a:bodyPr/>
          <a:lstStyle/>
          <a:p>
            <a:pPr>
              <a:defRPr/>
            </a:pPr>
            <a:fld id="{59ADC8E1-FBFC-459F-AE16-AE4F0937E8B9}" type="slidenum">
              <a:rPr lang="en-US" smtClean="0">
                <a:solidFill>
                  <a:prstClr val="black">
                    <a:lumMod val="75000"/>
                    <a:lumOff val="25000"/>
                  </a:prstClr>
                </a:solidFill>
              </a:rPr>
              <a:pPr>
                <a:def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1545529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32894" y="1812927"/>
            <a:ext cx="314782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992066" y="1812927"/>
            <a:ext cx="314248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9019CE73-6BB2-4586-8B88-3F97BFEA4807}" type="datetimeFigureOut">
              <a:rPr lang="en-US" smtClean="0">
                <a:solidFill>
                  <a:prstClr val="black">
                    <a:lumMod val="75000"/>
                    <a:lumOff val="25000"/>
                  </a:prstClr>
                </a:solidFill>
              </a:rPr>
              <a:pPr>
                <a:defRPr/>
              </a:pPr>
              <a:t>1/6/2014</a:t>
            </a:fld>
            <a:endParaRPr lang="en-US">
              <a:solidFill>
                <a:prstClr val="black">
                  <a:lumMod val="75000"/>
                  <a:lumOff val="2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lumMod val="75000"/>
                  <a:lumOff val="25000"/>
                </a:prstClr>
              </a:solidFill>
            </a:endParaRPr>
          </a:p>
        </p:txBody>
      </p:sp>
      <p:sp>
        <p:nvSpPr>
          <p:cNvPr id="9" name="Slide Number Placeholder 8"/>
          <p:cNvSpPr>
            <a:spLocks noGrp="1"/>
          </p:cNvSpPr>
          <p:nvPr>
            <p:ph type="sldNum" sz="quarter" idx="12"/>
          </p:nvPr>
        </p:nvSpPr>
        <p:spPr/>
        <p:txBody>
          <a:bodyPr/>
          <a:lstStyle/>
          <a:p>
            <a:pPr>
              <a:defRPr/>
            </a:pPr>
            <a:fld id="{073735D8-7848-4D50-A21D-F534329759C9}" type="slidenum">
              <a:rPr lang="en-US" smtClean="0">
                <a:solidFill>
                  <a:prstClr val="black">
                    <a:lumMod val="75000"/>
                    <a:lumOff val="25000"/>
                  </a:prstClr>
                </a:solidFill>
              </a:rPr>
              <a:pPr>
                <a:def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779292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3EE5AA04-E800-4791-AF4B-F1145E490859}" type="datetimeFigureOut">
              <a:rPr lang="en-US" smtClean="0">
                <a:solidFill>
                  <a:prstClr val="black">
                    <a:lumMod val="75000"/>
                    <a:lumOff val="25000"/>
                  </a:prstClr>
                </a:solidFill>
              </a:rPr>
              <a:pPr>
                <a:defRPr/>
              </a:pPr>
              <a:t>1/6/2014</a:t>
            </a:fld>
            <a:endParaRPr lang="en-US">
              <a:solidFill>
                <a:prstClr val="black">
                  <a:lumMod val="75000"/>
                  <a:lumOff val="2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lumMod val="75000"/>
                  <a:lumOff val="25000"/>
                </a:prstClr>
              </a:solidFill>
            </a:endParaRPr>
          </a:p>
        </p:txBody>
      </p:sp>
      <p:sp>
        <p:nvSpPr>
          <p:cNvPr id="5" name="Slide Number Placeholder 4"/>
          <p:cNvSpPr>
            <a:spLocks noGrp="1"/>
          </p:cNvSpPr>
          <p:nvPr>
            <p:ph type="sldNum" sz="quarter" idx="12"/>
          </p:nvPr>
        </p:nvSpPr>
        <p:spPr/>
        <p:txBody>
          <a:bodyPr/>
          <a:lstStyle/>
          <a:p>
            <a:pPr>
              <a:defRPr/>
            </a:pPr>
            <a:fld id="{42FF7BEC-FCC5-45BD-BC91-BEA383937946}" type="slidenum">
              <a:rPr lang="en-US" smtClean="0">
                <a:solidFill>
                  <a:prstClr val="black">
                    <a:lumMod val="75000"/>
                    <a:lumOff val="25000"/>
                  </a:prstClr>
                </a:solidFill>
              </a:rPr>
              <a:pPr>
                <a:def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1554614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6EDFDD0-0D4C-4003-8F66-B57C59B5413B}" type="datetimeFigureOut">
              <a:rPr lang="en-US" smtClean="0">
                <a:solidFill>
                  <a:prstClr val="black">
                    <a:lumMod val="75000"/>
                    <a:lumOff val="25000"/>
                  </a:prstClr>
                </a:solidFill>
              </a:rPr>
              <a:pPr>
                <a:defRPr/>
              </a:pPr>
              <a:t>1/6/2014</a:t>
            </a:fld>
            <a:endParaRPr lang="en-US">
              <a:solidFill>
                <a:prstClr val="black">
                  <a:lumMod val="75000"/>
                  <a:lumOff val="2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lumMod val="75000"/>
                  <a:lumOff val="25000"/>
                </a:prstClr>
              </a:solidFill>
            </a:endParaRPr>
          </a:p>
        </p:txBody>
      </p:sp>
      <p:sp>
        <p:nvSpPr>
          <p:cNvPr id="4" name="Slide Number Placeholder 3"/>
          <p:cNvSpPr>
            <a:spLocks noGrp="1"/>
          </p:cNvSpPr>
          <p:nvPr>
            <p:ph type="sldNum" sz="quarter" idx="12"/>
          </p:nvPr>
        </p:nvSpPr>
        <p:spPr/>
        <p:txBody>
          <a:bodyPr/>
          <a:lstStyle/>
          <a:p>
            <a:pPr>
              <a:defRPr/>
            </a:pPr>
            <a:fld id="{467BF014-16DF-4B91-8FA4-EAB9E17C90FD}" type="slidenum">
              <a:rPr lang="en-US" smtClean="0">
                <a:solidFill>
                  <a:prstClr val="black">
                    <a:lumMod val="75000"/>
                    <a:lumOff val="25000"/>
                  </a:prstClr>
                </a:solidFill>
              </a:rPr>
              <a:pPr>
                <a:def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3941234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5E3F0C6E-36BA-402E-BBB3-2B31DDCBEC88}" type="datetimeFigureOut">
              <a:rPr lang="en-US" smtClean="0">
                <a:solidFill>
                  <a:prstClr val="black">
                    <a:lumMod val="75000"/>
                    <a:lumOff val="25000"/>
                  </a:prstClr>
                </a:solidFill>
              </a:rPr>
              <a:pPr>
                <a:defRPr/>
              </a:pPr>
              <a:t>1/6/2014</a:t>
            </a:fld>
            <a:endParaRPr lang="en-US">
              <a:solidFill>
                <a:prstClr val="black">
                  <a:lumMod val="75000"/>
                  <a:lumOff val="2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lumMod val="75000"/>
                  <a:lumOff val="25000"/>
                </a:prstClr>
              </a:solidFill>
            </a:endParaRPr>
          </a:p>
        </p:txBody>
      </p:sp>
      <p:sp>
        <p:nvSpPr>
          <p:cNvPr id="7" name="Slide Number Placeholder 6"/>
          <p:cNvSpPr>
            <a:spLocks noGrp="1"/>
          </p:cNvSpPr>
          <p:nvPr>
            <p:ph type="sldNum" sz="quarter" idx="12"/>
          </p:nvPr>
        </p:nvSpPr>
        <p:spPr/>
        <p:txBody>
          <a:bodyPr/>
          <a:lstStyle/>
          <a:p>
            <a:pPr>
              <a:defRPr/>
            </a:pPr>
            <a:fld id="{9FA3E451-292D-4475-8C33-18C6D0BBEE91}" type="slidenum">
              <a:rPr lang="en-US" smtClean="0">
                <a:solidFill>
                  <a:prstClr val="black">
                    <a:lumMod val="75000"/>
                    <a:lumOff val="25000"/>
                  </a:prstClr>
                </a:solidFill>
              </a:rPr>
              <a:pPr>
                <a:def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2968702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en-US" smtClean="0"/>
              <a:t>Click to edit Master title style</a:t>
            </a:r>
            <a:endParaRPr lang="en-US"/>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C7A5BA4F-059F-4094-B883-5688B229C984}" type="datetimeFigureOut">
              <a:rPr lang="en-US" smtClean="0">
                <a:solidFill>
                  <a:prstClr val="black">
                    <a:lumMod val="75000"/>
                    <a:lumOff val="25000"/>
                  </a:prstClr>
                </a:solidFill>
              </a:rPr>
              <a:pPr>
                <a:defRPr/>
              </a:pPr>
              <a:t>1/6/2014</a:t>
            </a:fld>
            <a:endParaRPr lang="en-US">
              <a:solidFill>
                <a:prstClr val="black">
                  <a:lumMod val="75000"/>
                  <a:lumOff val="2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lumMod val="75000"/>
                  <a:lumOff val="25000"/>
                </a:prstClr>
              </a:solidFill>
            </a:endParaRPr>
          </a:p>
        </p:txBody>
      </p:sp>
      <p:sp>
        <p:nvSpPr>
          <p:cNvPr id="7" name="Slide Number Placeholder 6"/>
          <p:cNvSpPr>
            <a:spLocks noGrp="1"/>
          </p:cNvSpPr>
          <p:nvPr>
            <p:ph type="sldNum" sz="quarter" idx="12"/>
          </p:nvPr>
        </p:nvSpPr>
        <p:spPr/>
        <p:txBody>
          <a:bodyPr/>
          <a:lstStyle/>
          <a:p>
            <a:pPr>
              <a:defRPr/>
            </a:pPr>
            <a:fld id="{7C747927-C06F-4B98-A334-D434984F42D1}" type="slidenum">
              <a:rPr lang="en-US" smtClean="0">
                <a:solidFill>
                  <a:prstClr val="black">
                    <a:lumMod val="75000"/>
                    <a:lumOff val="25000"/>
                  </a:prstClr>
                </a:solidFill>
              </a:rPr>
              <a:pPr>
                <a:defRPr/>
              </a:pPr>
              <a:t>‹#›</a:t>
            </a:fld>
            <a:endParaRPr lang="en-US">
              <a:solidFill>
                <a:prstClr val="black">
                  <a:lumMod val="75000"/>
                  <a:lumOff val="25000"/>
                </a:prstClr>
              </a:solidFill>
            </a:endParaRPr>
          </a:p>
        </p:txBody>
      </p:sp>
      <p:grpSp>
        <p:nvGrpSpPr>
          <p:cNvPr id="17" name="Group 16"/>
          <p:cNvGrpSpPr/>
          <p:nvPr/>
        </p:nvGrpSpPr>
        <p:grpSpPr>
          <a:xfrm>
            <a:off x="4718762" y="993075"/>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3" name="Oval 32"/>
            <p:cNvSpPr/>
            <p:nvPr/>
          </p:nvSpPr>
          <p:spPr>
            <a:xfrm>
              <a:off x="5650541" y="1411791"/>
              <a:ext cx="830365" cy="830365"/>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9" name="Oval 28"/>
            <p:cNvSpPr/>
            <p:nvPr/>
          </p:nvSpPr>
          <p:spPr>
            <a:xfrm>
              <a:off x="5256184" y="1894454"/>
              <a:ext cx="602364" cy="602364"/>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1" name="Oval 30"/>
            <p:cNvSpPr/>
            <p:nvPr/>
          </p:nvSpPr>
          <p:spPr>
            <a:xfrm>
              <a:off x="5424145" y="1811313"/>
              <a:ext cx="489588" cy="489588"/>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8" name="Oval 27"/>
            <p:cNvSpPr/>
            <p:nvPr/>
          </p:nvSpPr>
          <p:spPr>
            <a:xfrm>
              <a:off x="4718762" y="2083426"/>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0" name="Oval 29"/>
            <p:cNvSpPr/>
            <p:nvPr/>
          </p:nvSpPr>
          <p:spPr>
            <a:xfrm>
              <a:off x="6132091" y="993075"/>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4" name="Oval 33"/>
            <p:cNvSpPr/>
            <p:nvPr/>
          </p:nvSpPr>
          <p:spPr>
            <a:xfrm>
              <a:off x="5059596" y="1894454"/>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5" name="Oval 34"/>
            <p:cNvSpPr/>
            <p:nvPr/>
          </p:nvSpPr>
          <p:spPr>
            <a:xfrm>
              <a:off x="6148801" y="1060593"/>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18" name="Picture Placeholder 17"/>
          <p:cNvSpPr>
            <a:spLocks noGrp="1"/>
          </p:cNvSpPr>
          <p:nvPr>
            <p:ph type="pic" sz="quarter" idx="14"/>
          </p:nvPr>
        </p:nvSpPr>
        <p:spPr>
          <a:xfrm>
            <a:off x="4876800" y="1600200"/>
            <a:ext cx="3429000" cy="3429000"/>
          </a:xfrm>
          <a:prstGeom prst="ellipse">
            <a:avLst/>
          </a:prstGeom>
          <a:ln w="76200">
            <a:solidFill>
              <a:schemeClr val="bg2">
                <a:lumMod val="75000"/>
              </a:schemeClr>
            </a:solidFill>
          </a:ln>
        </p:spPr>
        <p:txBody>
          <a:bodyPr/>
          <a:lstStyle>
            <a:lvl1pPr marL="0" indent="0" algn="ctr">
              <a:buFontTx/>
              <a:buNone/>
              <a:defRPr/>
            </a:lvl1pPr>
          </a:lstStyle>
          <a:p>
            <a:r>
              <a:rPr lang="en-US" smtClean="0"/>
              <a:t>Click icon to add picture</a:t>
            </a:r>
            <a:endParaRPr lang="en-US"/>
          </a:p>
        </p:txBody>
      </p:sp>
    </p:spTree>
    <p:extLst>
      <p:ext uri="{BB962C8B-B14F-4D97-AF65-F5344CB8AC3E}">
        <p14:creationId xmlns:p14="http://schemas.microsoft.com/office/powerpoint/2010/main" val="1952204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A81D496D-353E-48EB-A6E6-4188EF8458A5}" type="datetimeFigureOut">
              <a:rPr lang="en-US" smtClean="0">
                <a:solidFill>
                  <a:prstClr val="black">
                    <a:lumMod val="75000"/>
                    <a:lumOff val="25000"/>
                  </a:prstClr>
                </a:solidFill>
              </a:rPr>
              <a:pPr>
                <a:defRPr/>
              </a:pPr>
              <a:t>1/6/2014</a:t>
            </a:fld>
            <a:endParaRPr lang="en-US">
              <a:solidFill>
                <a:prstClr val="black">
                  <a:lumMod val="75000"/>
                  <a:lumOff val="2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pPr>
              <a:defRPr/>
            </a:pPr>
            <a:fld id="{01343B4C-934E-45BD-B602-D3FD012504D9}" type="slidenum">
              <a:rPr lang="en-US" smtClean="0">
                <a:solidFill>
                  <a:prstClr val="black">
                    <a:lumMod val="75000"/>
                    <a:lumOff val="25000"/>
                  </a:prstClr>
                </a:solidFill>
              </a:rPr>
              <a:pPr>
                <a:def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18629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42ABDAC-99BE-43D3-868C-E3E853BA7CA8}" type="datetimeFigureOut">
              <a:rPr lang="en-US" smtClean="0"/>
              <a:t>1/6/2014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211B58-49A7-4684-ADB6-E8A8CDB1E971}"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C7A5BA4F-059F-4094-B883-5688B229C984}" type="datetimeFigureOut">
              <a:rPr lang="en-US" smtClean="0">
                <a:solidFill>
                  <a:prstClr val="black">
                    <a:lumMod val="75000"/>
                    <a:lumOff val="25000"/>
                  </a:prstClr>
                </a:solidFill>
              </a:rPr>
              <a:pPr>
                <a:defRPr/>
              </a:pPr>
              <a:t>1/6/2014</a:t>
            </a:fld>
            <a:endParaRPr lang="en-US">
              <a:solidFill>
                <a:prstClr val="black">
                  <a:lumMod val="75000"/>
                  <a:lumOff val="2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pPr>
              <a:defRPr/>
            </a:pPr>
            <a:fld id="{7C747927-C06F-4B98-A334-D434984F42D1}" type="slidenum">
              <a:rPr lang="en-US" smtClean="0">
                <a:solidFill>
                  <a:prstClr val="black">
                    <a:lumMod val="75000"/>
                    <a:lumOff val="25000"/>
                  </a:prstClr>
                </a:solidFill>
              </a:rPr>
              <a:pPr>
                <a:def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3822216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088498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95754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499014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6002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81600" y="16002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284407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25565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326224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4185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210300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98316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E42ABDAC-99BE-43D3-868C-E3E853BA7CA8}" type="datetimeFigureOut">
              <a:rPr lang="en-US" smtClean="0"/>
              <a:t>1/6/2014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211B58-49A7-4684-ADB6-E8A8CDB1E971}"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389020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533400"/>
            <a:ext cx="1943100"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533400"/>
            <a:ext cx="567690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53694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67088275"/>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7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1/6/2014</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6371503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a:solidFill>
                  <a:srgbClr val="FFFF00"/>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3200">
                <a:solidFill>
                  <a:schemeClr val="bg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1/6/2014</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4849133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a:solidFill>
                  <a:srgbClr val="FFFF00"/>
                </a:solidFill>
                <a:latin typeface="Calibri"/>
                <a:cs typeface="Calibri"/>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59"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1/6/2014</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4417676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a:solidFill>
                  <a:srgbClr val="FFFF00"/>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1/6/2014</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1183011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1/6/2014</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561361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E42ABDAC-99BE-43D3-868C-E3E853BA7CA8}" type="datetimeFigureOut">
              <a:rPr lang="en-US" smtClean="0"/>
              <a:t>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211B58-49A7-4684-ADB6-E8A8CDB1E971}" type="slidenum">
              <a:rPr lang="en-US" smtClean="0"/>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2ABDAC-99BE-43D3-868C-E3E853BA7CA8}" type="datetimeFigureOut">
              <a:rPr lang="en-US" smtClean="0"/>
              <a:t>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211B58-49A7-4684-ADB6-E8A8CDB1E971}" type="slidenum">
              <a:rPr lang="en-US" smtClean="0"/>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7.xml"/><Relationship Id="rId7"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3.xml"/><Relationship Id="rId7"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49.xml"/><Relationship Id="rId7" Type="http://schemas.openxmlformats.org/officeDocument/2006/relationships/image" Target="../media/image9.jpe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8.jpeg"/><Relationship Id="rId5" Type="http://schemas.openxmlformats.org/officeDocument/2006/relationships/image" Target="../media/image7.emf"/><Relationship Id="rId4" Type="http://schemas.openxmlformats.org/officeDocument/2006/relationships/theme" Target="../theme/theme6.xml"/><Relationship Id="rId9"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7.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11.jpeg"/></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theme" Target="../theme/theme9.xml"/><Relationship Id="rId5" Type="http://schemas.openxmlformats.org/officeDocument/2006/relationships/slideLayout" Target="../slideLayouts/slideLayout77.xml"/><Relationship Id="rId4"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E42ABDAC-99BE-43D3-868C-E3E853BA7CA8}" type="datetimeFigureOut">
              <a:rPr lang="en-US" smtClean="0"/>
              <a:t>1/6/2014</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41211B58-49A7-4684-ADB6-E8A8CDB1E971}" type="slidenum">
              <a:rPr lang="en-US" smtClean="0"/>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defRPr/>
            </a:pPr>
            <a:endParaRPr kumimoji="1" lang="en-US" altLang="en-US" smtClean="0">
              <a:solidFill>
                <a:srgbClr val="5B5249"/>
              </a:solidFill>
            </a:endParaRPr>
          </a:p>
        </p:txBody>
      </p:sp>
      <p:sp>
        <p:nvSpPr>
          <p:cNvPr id="1027"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defRPr/>
            </a:pPr>
            <a:endParaRPr kumimoji="1" lang="en-US" altLang="en-US" smtClean="0">
              <a:solidFill>
                <a:srgbClr val="5B5249"/>
              </a:solidFill>
            </a:endParaRPr>
          </a:p>
        </p:txBody>
      </p:sp>
      <p:sp>
        <p:nvSpPr>
          <p:cNvPr id="1028" name="Rectangle 4" descr="Stationery"/>
          <p:cNvSpPr>
            <a:spLocks noChangeArrowheads="1"/>
          </p:cNvSpPr>
          <p:nvPr/>
        </p:nvSpPr>
        <p:spPr bwMode="auto">
          <a:xfrm>
            <a:off x="457200" y="0"/>
            <a:ext cx="1219200" cy="762000"/>
          </a:xfrm>
          <a:prstGeom prst="rect">
            <a:avLst/>
          </a:prstGeom>
          <a:blipFill dpi="0" rotWithShape="0">
            <a:blip r:embed="rId1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defRPr/>
            </a:pPr>
            <a:endParaRPr kumimoji="1" lang="en-US" altLang="en-US" smtClean="0">
              <a:solidFill>
                <a:srgbClr val="5B5249"/>
              </a:solidFill>
            </a:endParaRPr>
          </a:p>
        </p:txBody>
      </p:sp>
      <p:sp>
        <p:nvSpPr>
          <p:cNvPr id="1029" name="Rectangle 5" descr="Stationery"/>
          <p:cNvSpPr>
            <a:spLocks noChangeArrowheads="1"/>
          </p:cNvSpPr>
          <p:nvPr/>
        </p:nvSpPr>
        <p:spPr bwMode="auto">
          <a:xfrm>
            <a:off x="0" y="0"/>
            <a:ext cx="457200" cy="6858000"/>
          </a:xfrm>
          <a:prstGeom prst="rect">
            <a:avLst/>
          </a:prstGeom>
          <a:blipFill dpi="0" rotWithShape="0">
            <a:blip r:embed="rId1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defRPr/>
            </a:pPr>
            <a:endParaRPr kumimoji="1" lang="en-US" altLang="en-US" smtClean="0">
              <a:solidFill>
                <a:srgbClr val="5B5249"/>
              </a:solidFill>
            </a:endParaRPr>
          </a:p>
        </p:txBody>
      </p:sp>
      <p:sp>
        <p:nvSpPr>
          <p:cNvPr id="1030" name="Rectangle 6"/>
          <p:cNvSpPr>
            <a:spLocks noGrp="1" noChangeArrowheads="1"/>
          </p:cNvSpPr>
          <p:nvPr>
            <p:ph type="title"/>
          </p:nvPr>
        </p:nvSpPr>
        <p:spPr bwMode="auto">
          <a:xfrm>
            <a:off x="1066800" y="838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67591" name="Rectangle 7"/>
          <p:cNvSpPr>
            <a:spLocks noGrp="1" noChangeArrowheads="1"/>
          </p:cNvSpPr>
          <p:nvPr>
            <p:ph type="dt" sz="half" idx="2"/>
          </p:nvPr>
        </p:nvSpPr>
        <p:spPr bwMode="auto">
          <a:xfrm>
            <a:off x="1066800" y="64135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solidFill>
                  <a:schemeClr val="tx2"/>
                </a:solidFill>
              </a:defRPr>
            </a:lvl1pPr>
          </a:lstStyle>
          <a:p>
            <a:pPr fontAlgn="base">
              <a:spcBef>
                <a:spcPct val="0"/>
              </a:spcBef>
              <a:spcAft>
                <a:spcPct val="0"/>
              </a:spcAft>
              <a:defRPr/>
            </a:pPr>
            <a:endParaRPr lang="en-US">
              <a:solidFill>
                <a:srgbClr val="2A3D7A"/>
              </a:solidFill>
            </a:endParaRPr>
          </a:p>
        </p:txBody>
      </p:sp>
      <p:sp>
        <p:nvSpPr>
          <p:cNvPr id="67592" name="Rectangle 8"/>
          <p:cNvSpPr>
            <a:spLocks noGrp="1" noChangeArrowheads="1"/>
          </p:cNvSpPr>
          <p:nvPr>
            <p:ph type="ftr" sz="quarter" idx="3"/>
          </p:nvPr>
        </p:nvSpPr>
        <p:spPr bwMode="auto">
          <a:xfrm>
            <a:off x="3429000" y="64135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solidFill>
                  <a:schemeClr val="tx2"/>
                </a:solidFill>
              </a:defRPr>
            </a:lvl1pPr>
          </a:lstStyle>
          <a:p>
            <a:pPr fontAlgn="base">
              <a:spcBef>
                <a:spcPct val="0"/>
              </a:spcBef>
              <a:spcAft>
                <a:spcPct val="0"/>
              </a:spcAft>
              <a:defRPr/>
            </a:pPr>
            <a:endParaRPr lang="en-US">
              <a:solidFill>
                <a:srgbClr val="2A3D7A"/>
              </a:solidFill>
            </a:endParaRPr>
          </a:p>
        </p:txBody>
      </p:sp>
      <p:pic>
        <p:nvPicPr>
          <p:cNvPr id="1033" name="Picture 9" descr="C:\Wendy\anabnr2.GIF"/>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28725" y="0"/>
            <a:ext cx="7915275"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10"/>
          <p:cNvSpPr>
            <a:spLocks noChangeArrowheads="1"/>
          </p:cNvSpPr>
          <p:nvPr/>
        </p:nvSpPr>
        <p:spPr bwMode="auto">
          <a:xfrm>
            <a:off x="304800" y="457200"/>
            <a:ext cx="2514600" cy="304800"/>
          </a:xfrm>
          <a:prstGeom prst="rect">
            <a:avLst/>
          </a:prstGeom>
          <a:solidFill>
            <a:schemeClr val="accent2">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defRPr/>
            </a:pPr>
            <a:endParaRPr kumimoji="1" lang="en-US" altLang="en-US" smtClean="0">
              <a:solidFill>
                <a:srgbClr val="5B5249"/>
              </a:solidFill>
            </a:endParaRPr>
          </a:p>
        </p:txBody>
      </p:sp>
      <p:sp>
        <p:nvSpPr>
          <p:cNvPr id="67595" name="Rectangle 11"/>
          <p:cNvSpPr>
            <a:spLocks noGrp="1" noChangeArrowheads="1"/>
          </p:cNvSpPr>
          <p:nvPr>
            <p:ph type="sldNum" sz="quarter" idx="4"/>
          </p:nvPr>
        </p:nvSpPr>
        <p:spPr bwMode="auto">
          <a:xfrm>
            <a:off x="8229600" y="64135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a:solidFill>
                  <a:schemeClr val="tx2"/>
                </a:solidFill>
              </a:defRPr>
            </a:lvl1pPr>
          </a:lstStyle>
          <a:p>
            <a:pPr fontAlgn="base">
              <a:spcBef>
                <a:spcPct val="0"/>
              </a:spcBef>
              <a:spcAft>
                <a:spcPct val="0"/>
              </a:spcAft>
              <a:defRPr/>
            </a:pPr>
            <a:fld id="{AF9986FB-A3DD-44F3-8E64-2E2B3199E470}" type="slidenum">
              <a:rPr lang="en-US" sz="2400">
                <a:solidFill>
                  <a:srgbClr val="2A3D7A"/>
                </a:solidFill>
              </a:rPr>
              <a:pPr fontAlgn="base">
                <a:spcBef>
                  <a:spcPct val="0"/>
                </a:spcBef>
                <a:spcAft>
                  <a:spcPct val="0"/>
                </a:spcAft>
                <a:defRPr/>
              </a:pPr>
              <a:t>‹#›</a:t>
            </a:fld>
            <a:endParaRPr lang="en-US" sz="1400">
              <a:solidFill>
                <a:srgbClr val="2A3D7A"/>
              </a:solidFill>
            </a:endParaRPr>
          </a:p>
        </p:txBody>
      </p:sp>
      <p:sp>
        <p:nvSpPr>
          <p:cNvPr id="1036" name="Rectangle 12"/>
          <p:cNvSpPr>
            <a:spLocks noGrp="1" noChangeArrowheads="1"/>
          </p:cNvSpPr>
          <p:nvPr>
            <p:ph type="body" idx="1"/>
          </p:nvPr>
        </p:nvSpPr>
        <p:spPr bwMode="auto">
          <a:xfrm>
            <a:off x="1066800" y="210185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258547749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iming>
    <p:tnLst>
      <p:par>
        <p:cTn id="1" dur="indefinite" restart="never" nodeType="tmRoot"/>
      </p:par>
    </p:tnLst>
  </p:timing>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457200" indent="-457200" algn="l" rtl="0" eaLnBrk="0" fontAlgn="base" hangingPunct="0">
        <a:spcBef>
          <a:spcPct val="20000"/>
        </a:spcBef>
        <a:spcAft>
          <a:spcPct val="0"/>
        </a:spcAft>
        <a:buClr>
          <a:srgbClr val="A50021"/>
        </a:buClr>
        <a:buSzPct val="75000"/>
        <a:buFont typeface="Wingdings" pitchFamily="2" charset="2"/>
        <a:buChar char="n"/>
        <a:defRPr sz="3200">
          <a:solidFill>
            <a:schemeClr val="tx1"/>
          </a:solidFill>
          <a:latin typeface="+mn-lt"/>
          <a:ea typeface="+mn-ea"/>
          <a:cs typeface="+mn-cs"/>
        </a:defRPr>
      </a:lvl1pPr>
      <a:lvl2pPr marL="1027113" indent="-455613" algn="l" rtl="0" eaLnBrk="0" fontAlgn="base" hangingPunct="0">
        <a:spcBef>
          <a:spcPct val="20000"/>
        </a:spcBef>
        <a:spcAft>
          <a:spcPct val="0"/>
        </a:spcAft>
        <a:buClr>
          <a:schemeClr val="accent2"/>
        </a:buClr>
        <a:buSzPct val="75000"/>
        <a:buFont typeface="Wingdings" pitchFamily="2" charset="2"/>
        <a:buChar char="n"/>
        <a:defRPr sz="2800">
          <a:solidFill>
            <a:schemeClr val="tx1"/>
          </a:solidFill>
          <a:latin typeface="+mn-lt"/>
        </a:defRPr>
      </a:lvl2pPr>
      <a:lvl3pPr marL="1370013" indent="-228600" algn="l" rtl="0" eaLnBrk="0" fontAlgn="base" hangingPunct="0">
        <a:spcBef>
          <a:spcPct val="20000"/>
        </a:spcBef>
        <a:spcAft>
          <a:spcPct val="0"/>
        </a:spcAft>
        <a:buClr>
          <a:srgbClr val="666699"/>
        </a:buClr>
        <a:buSzPct val="70000"/>
        <a:buFont typeface="Wingdings" pitchFamily="2" charset="2"/>
        <a:buChar char="n"/>
        <a:defRPr sz="2400">
          <a:solidFill>
            <a:schemeClr val="tx1"/>
          </a:solidFill>
          <a:latin typeface="+mn-lt"/>
        </a:defRPr>
      </a:lvl3pPr>
      <a:lvl4pPr marL="1712913" indent="-228600" algn="l" rtl="0" eaLnBrk="0" fontAlgn="base" hangingPunct="0">
        <a:spcBef>
          <a:spcPct val="20000"/>
        </a:spcBef>
        <a:spcAft>
          <a:spcPct val="0"/>
        </a:spcAft>
        <a:buSzPct val="60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135" name="Group 134"/>
          <p:cNvGrpSpPr/>
          <p:nvPr/>
        </p:nvGrpSpPr>
        <p:grpSpPr>
          <a:xfrm>
            <a:off x="-9" y="-16"/>
            <a:ext cx="9252346" cy="6858038"/>
            <a:chOff x="-9" y="-16"/>
            <a:chExt cx="9252346" cy="6858038"/>
          </a:xfrm>
        </p:grpSpPr>
        <p:grpSp>
          <p:nvGrpSpPr>
            <p:cNvPr id="136" name="Group 638"/>
            <p:cNvGrpSpPr/>
            <p:nvPr/>
          </p:nvGrpSpPr>
          <p:grpSpPr>
            <a:xfrm>
              <a:off x="8528" y="419213"/>
              <a:ext cx="9073251" cy="5913938"/>
              <a:chOff x="8528" y="419213"/>
              <a:chExt cx="9073251" cy="5913938"/>
            </a:xfrm>
          </p:grpSpPr>
          <p:grpSp>
            <p:nvGrpSpPr>
              <p:cNvPr id="224" name="Group 121"/>
              <p:cNvGrpSpPr>
                <a:grpSpLocks noChangeAspect="1"/>
              </p:cNvGrpSpPr>
              <p:nvPr/>
            </p:nvGrpSpPr>
            <p:grpSpPr>
              <a:xfrm rot="2429339">
                <a:off x="8528" y="447135"/>
                <a:ext cx="1128260" cy="875915"/>
                <a:chOff x="-162267" y="4120976"/>
                <a:chExt cx="3435350" cy="2667000"/>
              </a:xfrm>
              <a:solidFill>
                <a:schemeClr val="bg2">
                  <a:lumMod val="60000"/>
                  <a:lumOff val="40000"/>
                  <a:alpha val="1000"/>
                </a:schemeClr>
              </a:solidFill>
            </p:grpSpPr>
            <p:sp>
              <p:nvSpPr>
                <p:cNvPr id="250"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1"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2"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3" name="Freeform 75"/>
                <p:cNvSpPr>
                  <a:spLocks noEditPoints="1"/>
                </p:cNvSpPr>
                <p:nvPr/>
              </p:nvSpPr>
              <p:spPr bwMode="auto">
                <a:xfrm>
                  <a:off x="-162267" y="4120976"/>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225" name="Group 142"/>
              <p:cNvGrpSpPr>
                <a:grpSpLocks noChangeAspect="1"/>
              </p:cNvGrpSpPr>
              <p:nvPr/>
            </p:nvGrpSpPr>
            <p:grpSpPr>
              <a:xfrm rot="19493664">
                <a:off x="353923" y="1671596"/>
                <a:ext cx="992740" cy="814144"/>
                <a:chOff x="381000" y="304800"/>
                <a:chExt cx="3317876" cy="2720975"/>
              </a:xfrm>
              <a:solidFill>
                <a:schemeClr val="bg2">
                  <a:lumMod val="60000"/>
                  <a:lumOff val="40000"/>
                  <a:alpha val="1000"/>
                </a:schemeClr>
              </a:solidFill>
            </p:grpSpPr>
            <p:sp>
              <p:nvSpPr>
                <p:cNvPr id="246"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7"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8"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9"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226" name="Group 147"/>
              <p:cNvGrpSpPr>
                <a:grpSpLocks noChangeAspect="1"/>
              </p:cNvGrpSpPr>
              <p:nvPr/>
            </p:nvGrpSpPr>
            <p:grpSpPr>
              <a:xfrm rot="19711069">
                <a:off x="391817" y="4560622"/>
                <a:ext cx="1094993" cy="933829"/>
                <a:chOff x="5181600" y="457200"/>
                <a:chExt cx="3235325" cy="2759075"/>
              </a:xfrm>
              <a:solidFill>
                <a:schemeClr val="bg2">
                  <a:lumMod val="60000"/>
                  <a:lumOff val="40000"/>
                  <a:alpha val="1000"/>
                </a:schemeClr>
              </a:solidFill>
            </p:grpSpPr>
            <p:sp>
              <p:nvSpPr>
                <p:cNvPr id="242"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3"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4"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5"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227" name="Group 172"/>
              <p:cNvGrpSpPr>
                <a:grpSpLocks noChangeAspect="1"/>
              </p:cNvGrpSpPr>
              <p:nvPr/>
            </p:nvGrpSpPr>
            <p:grpSpPr>
              <a:xfrm rot="19711069">
                <a:off x="7705128" y="419213"/>
                <a:ext cx="1376651" cy="1173997"/>
                <a:chOff x="5181600" y="457200"/>
                <a:chExt cx="3235325" cy="2759075"/>
              </a:xfrm>
              <a:solidFill>
                <a:schemeClr val="bg2">
                  <a:lumMod val="60000"/>
                  <a:lumOff val="40000"/>
                  <a:alpha val="1000"/>
                </a:schemeClr>
              </a:solidFill>
            </p:grpSpPr>
            <p:sp>
              <p:nvSpPr>
                <p:cNvPr id="238"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9"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0"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1"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228" name="Group 177"/>
              <p:cNvGrpSpPr>
                <a:grpSpLocks noChangeAspect="1"/>
              </p:cNvGrpSpPr>
              <p:nvPr/>
            </p:nvGrpSpPr>
            <p:grpSpPr>
              <a:xfrm rot="2429339">
                <a:off x="7324516" y="3846323"/>
                <a:ext cx="1472288" cy="1142999"/>
                <a:chOff x="381000" y="3581400"/>
                <a:chExt cx="3435350" cy="2667000"/>
              </a:xfrm>
              <a:solidFill>
                <a:schemeClr val="bg2">
                  <a:lumMod val="60000"/>
                  <a:lumOff val="40000"/>
                  <a:alpha val="1000"/>
                </a:schemeClr>
              </a:solidFill>
            </p:grpSpPr>
            <p:sp>
              <p:nvSpPr>
                <p:cNvPr id="234"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5"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6"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7"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229" name="Group 182"/>
              <p:cNvGrpSpPr>
                <a:grpSpLocks noChangeAspect="1"/>
              </p:cNvGrpSpPr>
              <p:nvPr/>
            </p:nvGrpSpPr>
            <p:grpSpPr>
              <a:xfrm rot="19493664">
                <a:off x="7783359" y="5358489"/>
                <a:ext cx="1188480" cy="974662"/>
                <a:chOff x="381000" y="304800"/>
                <a:chExt cx="3317876" cy="2720975"/>
              </a:xfrm>
              <a:solidFill>
                <a:schemeClr val="bg2">
                  <a:lumMod val="60000"/>
                  <a:lumOff val="40000"/>
                  <a:alpha val="1000"/>
                </a:schemeClr>
              </a:solidFill>
            </p:grpSpPr>
            <p:sp>
              <p:nvSpPr>
                <p:cNvPr id="23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3"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grpSp>
          <p:nvGrpSpPr>
            <p:cNvPr id="137" name="Group 669"/>
            <p:cNvGrpSpPr/>
            <p:nvPr/>
          </p:nvGrpSpPr>
          <p:grpSpPr>
            <a:xfrm>
              <a:off x="-9" y="242195"/>
              <a:ext cx="9144001" cy="6615827"/>
              <a:chOff x="-9" y="242195"/>
              <a:chExt cx="9144001" cy="6615827"/>
            </a:xfrm>
          </p:grpSpPr>
          <p:grpSp>
            <p:nvGrpSpPr>
              <p:cNvPr id="179" name="Group 32"/>
              <p:cNvGrpSpPr>
                <a:grpSpLocks noChangeAspect="1"/>
              </p:cNvGrpSpPr>
              <p:nvPr/>
            </p:nvGrpSpPr>
            <p:grpSpPr>
              <a:xfrm rot="20059765">
                <a:off x="214282" y="242195"/>
                <a:ext cx="1611192" cy="1321331"/>
                <a:chOff x="492450" y="105224"/>
                <a:chExt cx="2967986" cy="2434032"/>
              </a:xfrm>
              <a:solidFill>
                <a:schemeClr val="bg2">
                  <a:lumMod val="60000"/>
                  <a:lumOff val="40000"/>
                  <a:alpha val="8000"/>
                </a:schemeClr>
              </a:solidFill>
            </p:grpSpPr>
            <p:sp>
              <p:nvSpPr>
                <p:cNvPr id="22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3" name="Freeform 82"/>
                <p:cNvSpPr>
                  <a:spLocks noEditPoints="1"/>
                </p:cNvSpPr>
                <p:nvPr/>
              </p:nvSpPr>
              <p:spPr bwMode="auto">
                <a:xfrm rot="650724">
                  <a:off x="492450" y="105224"/>
                  <a:ext cx="2967986" cy="243403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180" name="Group 48"/>
              <p:cNvGrpSpPr>
                <a:grpSpLocks noChangeAspect="1"/>
              </p:cNvGrpSpPr>
              <p:nvPr/>
            </p:nvGrpSpPr>
            <p:grpSpPr>
              <a:xfrm rot="1419986">
                <a:off x="7374137" y="629719"/>
                <a:ext cx="1046470" cy="892409"/>
                <a:chOff x="5181600" y="457200"/>
                <a:chExt cx="3235325" cy="2759075"/>
              </a:xfrm>
              <a:solidFill>
                <a:schemeClr val="bg2">
                  <a:lumMod val="60000"/>
                  <a:lumOff val="40000"/>
                  <a:alpha val="8000"/>
                </a:schemeClr>
              </a:solidFill>
            </p:grpSpPr>
            <p:sp>
              <p:nvSpPr>
                <p:cNvPr id="216"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7"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8"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9"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13" name="Freeform 73"/>
              <p:cNvSpPr>
                <a:spLocks/>
              </p:cNvSpPr>
              <p:nvPr/>
            </p:nvSpPr>
            <p:spPr bwMode="auto">
              <a:xfrm rot="1542474">
                <a:off x="7058065" y="3702660"/>
                <a:ext cx="879" cy="1757"/>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solidFill>
                <a:schemeClr val="bg2">
                  <a:lumMod val="60000"/>
                  <a:lumOff val="40000"/>
                  <a:alpha val="8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nvGrpSpPr>
              <p:cNvPr id="182" name="Group 63"/>
              <p:cNvGrpSpPr>
                <a:grpSpLocks noChangeAspect="1"/>
              </p:cNvGrpSpPr>
              <p:nvPr/>
            </p:nvGrpSpPr>
            <p:grpSpPr>
              <a:xfrm rot="1645451">
                <a:off x="8050341" y="4268987"/>
                <a:ext cx="917115" cy="1118301"/>
                <a:chOff x="507386" y="-1244242"/>
                <a:chExt cx="2720979" cy="3317871"/>
              </a:xfrm>
              <a:solidFill>
                <a:schemeClr val="bg2">
                  <a:lumMod val="60000"/>
                  <a:lumOff val="40000"/>
                  <a:alpha val="8000"/>
                </a:schemeClr>
              </a:solidFill>
            </p:grpSpPr>
            <p:sp>
              <p:nvSpPr>
                <p:cNvPr id="208"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9"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0"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1" name="Freeform 82"/>
                <p:cNvSpPr>
                  <a:spLocks noEditPoints="1"/>
                </p:cNvSpPr>
                <p:nvPr/>
              </p:nvSpPr>
              <p:spPr bwMode="auto">
                <a:xfrm rot="18845760">
                  <a:off x="208940" y="-945796"/>
                  <a:ext cx="3317871" cy="2720979"/>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83" name="Group 87"/>
              <p:cNvGrpSpPr>
                <a:grpSpLocks noChangeAspect="1"/>
              </p:cNvGrpSpPr>
              <p:nvPr/>
            </p:nvGrpSpPr>
            <p:grpSpPr>
              <a:xfrm>
                <a:off x="-9" y="5334005"/>
                <a:ext cx="1188232" cy="1524017"/>
                <a:chOff x="2743200" y="306388"/>
                <a:chExt cx="1876425" cy="2406650"/>
              </a:xfrm>
              <a:solidFill>
                <a:schemeClr val="bg2">
                  <a:lumMod val="50000"/>
                  <a:lumOff val="50000"/>
                  <a:alpha val="8000"/>
                </a:schemeClr>
              </a:solidFill>
            </p:grpSpPr>
            <p:sp>
              <p:nvSpPr>
                <p:cNvPr id="204" name="Freeform 21"/>
                <p:cNvSpPr>
                  <a:spLocks/>
                </p:cNvSpPr>
                <p:nvPr/>
              </p:nvSpPr>
              <p:spPr bwMode="auto">
                <a:xfrm>
                  <a:off x="3333750" y="890588"/>
                  <a:ext cx="34925" cy="482600"/>
                </a:xfrm>
                <a:custGeom>
                  <a:avLst/>
                  <a:gdLst>
                    <a:gd name="T0" fmla="*/ 20 w 22"/>
                    <a:gd name="T1" fmla="*/ 304 h 304"/>
                    <a:gd name="T2" fmla="*/ 20 w 22"/>
                    <a:gd name="T3" fmla="*/ 304 h 304"/>
                    <a:gd name="T4" fmla="*/ 22 w 22"/>
                    <a:gd name="T5" fmla="*/ 304 h 304"/>
                    <a:gd name="T6" fmla="*/ 22 w 22"/>
                    <a:gd name="T7" fmla="*/ 304 h 304"/>
                    <a:gd name="T8" fmla="*/ 22 w 22"/>
                    <a:gd name="T9" fmla="*/ 286 h 304"/>
                    <a:gd name="T10" fmla="*/ 14 w 22"/>
                    <a:gd name="T11" fmla="*/ 54 h 304"/>
                    <a:gd name="T12" fmla="*/ 14 w 22"/>
                    <a:gd name="T13" fmla="*/ 54 h 304"/>
                    <a:gd name="T14" fmla="*/ 14 w 22"/>
                    <a:gd name="T15" fmla="*/ 26 h 304"/>
                    <a:gd name="T16" fmla="*/ 14 w 22"/>
                    <a:gd name="T17" fmla="*/ 26 h 304"/>
                    <a:gd name="T18" fmla="*/ 12 w 22"/>
                    <a:gd name="T19" fmla="*/ 16 h 304"/>
                    <a:gd name="T20" fmla="*/ 8 w 22"/>
                    <a:gd name="T21" fmla="*/ 6 h 304"/>
                    <a:gd name="T22" fmla="*/ 8 w 22"/>
                    <a:gd name="T23" fmla="*/ 6 h 304"/>
                    <a:gd name="T24" fmla="*/ 4 w 22"/>
                    <a:gd name="T25" fmla="*/ 0 h 304"/>
                    <a:gd name="T26" fmla="*/ 2 w 22"/>
                    <a:gd name="T27" fmla="*/ 0 h 304"/>
                    <a:gd name="T28" fmla="*/ 2 w 22"/>
                    <a:gd name="T29" fmla="*/ 2 h 304"/>
                    <a:gd name="T30" fmla="*/ 2 w 22"/>
                    <a:gd name="T31" fmla="*/ 2 h 304"/>
                    <a:gd name="T32" fmla="*/ 0 w 22"/>
                    <a:gd name="T33" fmla="*/ 10 h 304"/>
                    <a:gd name="T34" fmla="*/ 2 w 22"/>
                    <a:gd name="T35" fmla="*/ 18 h 304"/>
                    <a:gd name="T36" fmla="*/ 2 w 22"/>
                    <a:gd name="T37" fmla="*/ 18 h 304"/>
                    <a:gd name="T38" fmla="*/ 4 w 22"/>
                    <a:gd name="T39" fmla="*/ 40 h 304"/>
                    <a:gd name="T40" fmla="*/ 18 w 22"/>
                    <a:gd name="T41" fmla="*/ 286 h 304"/>
                    <a:gd name="T42" fmla="*/ 18 w 22"/>
                    <a:gd name="T43" fmla="*/ 286 h 304"/>
                    <a:gd name="T44" fmla="*/ 20 w 22"/>
                    <a:gd name="T45" fmla="*/ 304 h 304"/>
                    <a:gd name="T46" fmla="*/ 20 w 22"/>
                    <a:gd name="T47"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 h="304">
                      <a:moveTo>
                        <a:pt x="20" y="304"/>
                      </a:moveTo>
                      <a:lnTo>
                        <a:pt x="20" y="304"/>
                      </a:lnTo>
                      <a:lnTo>
                        <a:pt x="22" y="304"/>
                      </a:lnTo>
                      <a:lnTo>
                        <a:pt x="22" y="304"/>
                      </a:lnTo>
                      <a:lnTo>
                        <a:pt x="22" y="286"/>
                      </a:lnTo>
                      <a:lnTo>
                        <a:pt x="14" y="54"/>
                      </a:lnTo>
                      <a:lnTo>
                        <a:pt x="14" y="54"/>
                      </a:lnTo>
                      <a:lnTo>
                        <a:pt x="14" y="26"/>
                      </a:lnTo>
                      <a:lnTo>
                        <a:pt x="14" y="26"/>
                      </a:lnTo>
                      <a:lnTo>
                        <a:pt x="12" y="16"/>
                      </a:lnTo>
                      <a:lnTo>
                        <a:pt x="8" y="6"/>
                      </a:lnTo>
                      <a:lnTo>
                        <a:pt x="8" y="6"/>
                      </a:lnTo>
                      <a:lnTo>
                        <a:pt x="4" y="0"/>
                      </a:lnTo>
                      <a:lnTo>
                        <a:pt x="2" y="0"/>
                      </a:lnTo>
                      <a:lnTo>
                        <a:pt x="2" y="2"/>
                      </a:lnTo>
                      <a:lnTo>
                        <a:pt x="2" y="2"/>
                      </a:lnTo>
                      <a:lnTo>
                        <a:pt x="0" y="10"/>
                      </a:lnTo>
                      <a:lnTo>
                        <a:pt x="2" y="18"/>
                      </a:lnTo>
                      <a:lnTo>
                        <a:pt x="2" y="18"/>
                      </a:lnTo>
                      <a:lnTo>
                        <a:pt x="4" y="40"/>
                      </a:lnTo>
                      <a:lnTo>
                        <a:pt x="18" y="286"/>
                      </a:lnTo>
                      <a:lnTo>
                        <a:pt x="18" y="286"/>
                      </a:lnTo>
                      <a:lnTo>
                        <a:pt x="20" y="304"/>
                      </a:lnTo>
                      <a:lnTo>
                        <a:pt x="20" y="3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5" name="Freeform 22"/>
                <p:cNvSpPr>
                  <a:spLocks/>
                </p:cNvSpPr>
                <p:nvPr/>
              </p:nvSpPr>
              <p:spPr bwMode="auto">
                <a:xfrm>
                  <a:off x="3362325" y="1382713"/>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6" name="Freeform 23"/>
                <p:cNvSpPr>
                  <a:spLocks/>
                </p:cNvSpPr>
                <p:nvPr/>
              </p:nvSpPr>
              <p:spPr bwMode="auto">
                <a:xfrm>
                  <a:off x="3384550" y="1173163"/>
                  <a:ext cx="438150" cy="212725"/>
                </a:xfrm>
                <a:custGeom>
                  <a:avLst/>
                  <a:gdLst>
                    <a:gd name="T0" fmla="*/ 2 w 276"/>
                    <a:gd name="T1" fmla="*/ 134 h 134"/>
                    <a:gd name="T2" fmla="*/ 2 w 276"/>
                    <a:gd name="T3" fmla="*/ 134 h 134"/>
                    <a:gd name="T4" fmla="*/ 16 w 276"/>
                    <a:gd name="T5" fmla="*/ 128 h 134"/>
                    <a:gd name="T6" fmla="*/ 238 w 276"/>
                    <a:gd name="T7" fmla="*/ 20 h 134"/>
                    <a:gd name="T8" fmla="*/ 238 w 276"/>
                    <a:gd name="T9" fmla="*/ 20 h 134"/>
                    <a:gd name="T10" fmla="*/ 260 w 276"/>
                    <a:gd name="T11" fmla="*/ 12 h 134"/>
                    <a:gd name="T12" fmla="*/ 260 w 276"/>
                    <a:gd name="T13" fmla="*/ 12 h 134"/>
                    <a:gd name="T14" fmla="*/ 268 w 276"/>
                    <a:gd name="T15" fmla="*/ 10 h 134"/>
                    <a:gd name="T16" fmla="*/ 274 w 276"/>
                    <a:gd name="T17" fmla="*/ 6 h 134"/>
                    <a:gd name="T18" fmla="*/ 274 w 276"/>
                    <a:gd name="T19" fmla="*/ 6 h 134"/>
                    <a:gd name="T20" fmla="*/ 276 w 276"/>
                    <a:gd name="T21" fmla="*/ 2 h 134"/>
                    <a:gd name="T22" fmla="*/ 274 w 276"/>
                    <a:gd name="T23" fmla="*/ 2 h 134"/>
                    <a:gd name="T24" fmla="*/ 268 w 276"/>
                    <a:gd name="T25" fmla="*/ 0 h 134"/>
                    <a:gd name="T26" fmla="*/ 268 w 276"/>
                    <a:gd name="T27" fmla="*/ 0 h 134"/>
                    <a:gd name="T28" fmla="*/ 258 w 276"/>
                    <a:gd name="T29" fmla="*/ 2 h 134"/>
                    <a:gd name="T30" fmla="*/ 248 w 276"/>
                    <a:gd name="T31" fmla="*/ 6 h 134"/>
                    <a:gd name="T32" fmla="*/ 248 w 276"/>
                    <a:gd name="T33" fmla="*/ 6 h 134"/>
                    <a:gd name="T34" fmla="*/ 222 w 276"/>
                    <a:gd name="T35" fmla="*/ 18 h 134"/>
                    <a:gd name="T36" fmla="*/ 16 w 276"/>
                    <a:gd name="T37" fmla="*/ 124 h 134"/>
                    <a:gd name="T38" fmla="*/ 16 w 276"/>
                    <a:gd name="T39" fmla="*/ 124 h 134"/>
                    <a:gd name="T40" fmla="*/ 0 w 276"/>
                    <a:gd name="T41" fmla="*/ 132 h 134"/>
                    <a:gd name="T42" fmla="*/ 0 w 276"/>
                    <a:gd name="T43" fmla="*/ 132 h 134"/>
                    <a:gd name="T44" fmla="*/ 0 w 276"/>
                    <a:gd name="T45" fmla="*/ 134 h 134"/>
                    <a:gd name="T46" fmla="*/ 0 w 276"/>
                    <a:gd name="T47" fmla="*/ 134 h 134"/>
                    <a:gd name="T48" fmla="*/ 2 w 276"/>
                    <a:gd name="T49" fmla="*/ 134 h 134"/>
                    <a:gd name="T50" fmla="*/ 2 w 276"/>
                    <a:gd name="T5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6" h="134">
                      <a:moveTo>
                        <a:pt x="2" y="134"/>
                      </a:moveTo>
                      <a:lnTo>
                        <a:pt x="2" y="134"/>
                      </a:lnTo>
                      <a:lnTo>
                        <a:pt x="16" y="128"/>
                      </a:lnTo>
                      <a:lnTo>
                        <a:pt x="238" y="20"/>
                      </a:lnTo>
                      <a:lnTo>
                        <a:pt x="238" y="20"/>
                      </a:lnTo>
                      <a:lnTo>
                        <a:pt x="260" y="12"/>
                      </a:lnTo>
                      <a:lnTo>
                        <a:pt x="260" y="12"/>
                      </a:lnTo>
                      <a:lnTo>
                        <a:pt x="268" y="10"/>
                      </a:lnTo>
                      <a:lnTo>
                        <a:pt x="274" y="6"/>
                      </a:lnTo>
                      <a:lnTo>
                        <a:pt x="274" y="6"/>
                      </a:lnTo>
                      <a:lnTo>
                        <a:pt x="276" y="2"/>
                      </a:lnTo>
                      <a:lnTo>
                        <a:pt x="274" y="2"/>
                      </a:lnTo>
                      <a:lnTo>
                        <a:pt x="268" y="0"/>
                      </a:lnTo>
                      <a:lnTo>
                        <a:pt x="268" y="0"/>
                      </a:lnTo>
                      <a:lnTo>
                        <a:pt x="258" y="2"/>
                      </a:lnTo>
                      <a:lnTo>
                        <a:pt x="248" y="6"/>
                      </a:lnTo>
                      <a:lnTo>
                        <a:pt x="248" y="6"/>
                      </a:lnTo>
                      <a:lnTo>
                        <a:pt x="222" y="18"/>
                      </a:lnTo>
                      <a:lnTo>
                        <a:pt x="16" y="124"/>
                      </a:lnTo>
                      <a:lnTo>
                        <a:pt x="16" y="124"/>
                      </a:lnTo>
                      <a:lnTo>
                        <a:pt x="0" y="132"/>
                      </a:lnTo>
                      <a:lnTo>
                        <a:pt x="0" y="132"/>
                      </a:lnTo>
                      <a:lnTo>
                        <a:pt x="0" y="134"/>
                      </a:lnTo>
                      <a:lnTo>
                        <a:pt x="0" y="134"/>
                      </a:lnTo>
                      <a:lnTo>
                        <a:pt x="2" y="134"/>
                      </a:lnTo>
                      <a:lnTo>
                        <a:pt x="2"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7" name="Freeform 24"/>
                <p:cNvSpPr>
                  <a:spLocks noEditPoints="1"/>
                </p:cNvSpPr>
                <p:nvPr/>
              </p:nvSpPr>
              <p:spPr bwMode="auto">
                <a:xfrm>
                  <a:off x="2743200" y="306388"/>
                  <a:ext cx="1876425" cy="2406650"/>
                </a:xfrm>
                <a:custGeom>
                  <a:avLst/>
                  <a:gdLst>
                    <a:gd name="T0" fmla="*/ 1052 w 1182"/>
                    <a:gd name="T1" fmla="*/ 606 h 1516"/>
                    <a:gd name="T2" fmla="*/ 928 w 1182"/>
                    <a:gd name="T3" fmla="*/ 580 h 1516"/>
                    <a:gd name="T4" fmla="*/ 738 w 1182"/>
                    <a:gd name="T5" fmla="*/ 592 h 1516"/>
                    <a:gd name="T6" fmla="*/ 590 w 1182"/>
                    <a:gd name="T7" fmla="*/ 640 h 1516"/>
                    <a:gd name="T8" fmla="*/ 408 w 1182"/>
                    <a:gd name="T9" fmla="*/ 740 h 1516"/>
                    <a:gd name="T10" fmla="*/ 404 w 1182"/>
                    <a:gd name="T11" fmla="*/ 716 h 1516"/>
                    <a:gd name="T12" fmla="*/ 416 w 1182"/>
                    <a:gd name="T13" fmla="*/ 696 h 1516"/>
                    <a:gd name="T14" fmla="*/ 410 w 1182"/>
                    <a:gd name="T15" fmla="*/ 684 h 1516"/>
                    <a:gd name="T16" fmla="*/ 400 w 1182"/>
                    <a:gd name="T17" fmla="*/ 674 h 1516"/>
                    <a:gd name="T18" fmla="*/ 390 w 1182"/>
                    <a:gd name="T19" fmla="*/ 670 h 1516"/>
                    <a:gd name="T20" fmla="*/ 382 w 1182"/>
                    <a:gd name="T21" fmla="*/ 670 h 1516"/>
                    <a:gd name="T22" fmla="*/ 360 w 1182"/>
                    <a:gd name="T23" fmla="*/ 676 h 1516"/>
                    <a:gd name="T24" fmla="*/ 346 w 1182"/>
                    <a:gd name="T25" fmla="*/ 692 h 1516"/>
                    <a:gd name="T26" fmla="*/ 336 w 1182"/>
                    <a:gd name="T27" fmla="*/ 652 h 1516"/>
                    <a:gd name="T28" fmla="*/ 330 w 1182"/>
                    <a:gd name="T29" fmla="*/ 454 h 1516"/>
                    <a:gd name="T30" fmla="*/ 278 w 1182"/>
                    <a:gd name="T31" fmla="*/ 264 h 1516"/>
                    <a:gd name="T32" fmla="*/ 202 w 1182"/>
                    <a:gd name="T33" fmla="*/ 132 h 1516"/>
                    <a:gd name="T34" fmla="*/ 102 w 1182"/>
                    <a:gd name="T35" fmla="*/ 36 h 1516"/>
                    <a:gd name="T36" fmla="*/ 26 w 1182"/>
                    <a:gd name="T37" fmla="*/ 612 h 1516"/>
                    <a:gd name="T38" fmla="*/ 42 w 1182"/>
                    <a:gd name="T39" fmla="*/ 658 h 1516"/>
                    <a:gd name="T40" fmla="*/ 16 w 1182"/>
                    <a:gd name="T41" fmla="*/ 1072 h 1516"/>
                    <a:gd name="T42" fmla="*/ 172 w 1182"/>
                    <a:gd name="T43" fmla="*/ 898 h 1516"/>
                    <a:gd name="T44" fmla="*/ 208 w 1182"/>
                    <a:gd name="T45" fmla="*/ 874 h 1516"/>
                    <a:gd name="T46" fmla="*/ 226 w 1182"/>
                    <a:gd name="T47" fmla="*/ 896 h 1516"/>
                    <a:gd name="T48" fmla="*/ 158 w 1182"/>
                    <a:gd name="T49" fmla="*/ 998 h 1516"/>
                    <a:gd name="T50" fmla="*/ 122 w 1182"/>
                    <a:gd name="T51" fmla="*/ 1062 h 1516"/>
                    <a:gd name="T52" fmla="*/ 162 w 1182"/>
                    <a:gd name="T53" fmla="*/ 1118 h 1516"/>
                    <a:gd name="T54" fmla="*/ 220 w 1182"/>
                    <a:gd name="T55" fmla="*/ 1036 h 1516"/>
                    <a:gd name="T56" fmla="*/ 276 w 1182"/>
                    <a:gd name="T57" fmla="*/ 942 h 1516"/>
                    <a:gd name="T58" fmla="*/ 306 w 1182"/>
                    <a:gd name="T59" fmla="*/ 920 h 1516"/>
                    <a:gd name="T60" fmla="*/ 316 w 1182"/>
                    <a:gd name="T61" fmla="*/ 942 h 1516"/>
                    <a:gd name="T62" fmla="*/ 250 w 1182"/>
                    <a:gd name="T63" fmla="*/ 1148 h 1516"/>
                    <a:gd name="T64" fmla="*/ 224 w 1182"/>
                    <a:gd name="T65" fmla="*/ 1250 h 1516"/>
                    <a:gd name="T66" fmla="*/ 232 w 1182"/>
                    <a:gd name="T67" fmla="*/ 1342 h 1516"/>
                    <a:gd name="T68" fmla="*/ 242 w 1182"/>
                    <a:gd name="T69" fmla="*/ 1400 h 1516"/>
                    <a:gd name="T70" fmla="*/ 258 w 1182"/>
                    <a:gd name="T71" fmla="*/ 1432 h 1516"/>
                    <a:gd name="T72" fmla="*/ 310 w 1182"/>
                    <a:gd name="T73" fmla="*/ 1496 h 1516"/>
                    <a:gd name="T74" fmla="*/ 314 w 1182"/>
                    <a:gd name="T75" fmla="*/ 1458 h 1516"/>
                    <a:gd name="T76" fmla="*/ 300 w 1182"/>
                    <a:gd name="T77" fmla="*/ 1390 h 1516"/>
                    <a:gd name="T78" fmla="*/ 316 w 1182"/>
                    <a:gd name="T79" fmla="*/ 1298 h 1516"/>
                    <a:gd name="T80" fmla="*/ 350 w 1182"/>
                    <a:gd name="T81" fmla="*/ 1252 h 1516"/>
                    <a:gd name="T82" fmla="*/ 378 w 1182"/>
                    <a:gd name="T83" fmla="*/ 1242 h 1516"/>
                    <a:gd name="T84" fmla="*/ 426 w 1182"/>
                    <a:gd name="T85" fmla="*/ 1228 h 1516"/>
                    <a:gd name="T86" fmla="*/ 440 w 1182"/>
                    <a:gd name="T87" fmla="*/ 1210 h 1516"/>
                    <a:gd name="T88" fmla="*/ 480 w 1182"/>
                    <a:gd name="T89" fmla="*/ 1202 h 1516"/>
                    <a:gd name="T90" fmla="*/ 554 w 1182"/>
                    <a:gd name="T91" fmla="*/ 1172 h 1516"/>
                    <a:gd name="T92" fmla="*/ 620 w 1182"/>
                    <a:gd name="T93" fmla="*/ 1120 h 1516"/>
                    <a:gd name="T94" fmla="*/ 612 w 1182"/>
                    <a:gd name="T95" fmla="*/ 1058 h 1516"/>
                    <a:gd name="T96" fmla="*/ 558 w 1182"/>
                    <a:gd name="T97" fmla="*/ 938 h 1516"/>
                    <a:gd name="T98" fmla="*/ 688 w 1182"/>
                    <a:gd name="T99" fmla="*/ 1006 h 1516"/>
                    <a:gd name="T100" fmla="*/ 760 w 1182"/>
                    <a:gd name="T101" fmla="*/ 1020 h 1516"/>
                    <a:gd name="T102" fmla="*/ 818 w 1182"/>
                    <a:gd name="T103" fmla="*/ 992 h 1516"/>
                    <a:gd name="T104" fmla="*/ 852 w 1182"/>
                    <a:gd name="T105" fmla="*/ 966 h 1516"/>
                    <a:gd name="T106" fmla="*/ 890 w 1182"/>
                    <a:gd name="T107" fmla="*/ 942 h 1516"/>
                    <a:gd name="T108" fmla="*/ 898 w 1182"/>
                    <a:gd name="T109" fmla="*/ 922 h 1516"/>
                    <a:gd name="T110" fmla="*/ 932 w 1182"/>
                    <a:gd name="T111" fmla="*/ 904 h 1516"/>
                    <a:gd name="T112" fmla="*/ 936 w 1182"/>
                    <a:gd name="T113" fmla="*/ 892 h 1516"/>
                    <a:gd name="T114" fmla="*/ 984 w 1182"/>
                    <a:gd name="T115" fmla="*/ 858 h 1516"/>
                    <a:gd name="T116" fmla="*/ 1020 w 1182"/>
                    <a:gd name="T117" fmla="*/ 838 h 1516"/>
                    <a:gd name="T118" fmla="*/ 1064 w 1182"/>
                    <a:gd name="T119" fmla="*/ 826 h 1516"/>
                    <a:gd name="T120" fmla="*/ 1086 w 1182"/>
                    <a:gd name="T121" fmla="*/ 814 h 1516"/>
                    <a:gd name="T122" fmla="*/ 1168 w 1182"/>
                    <a:gd name="T123" fmla="*/ 760 h 1516"/>
                    <a:gd name="T124" fmla="*/ 390 w 1182"/>
                    <a:gd name="T125" fmla="*/ 678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2" h="1516">
                      <a:moveTo>
                        <a:pt x="1136" y="650"/>
                      </a:moveTo>
                      <a:lnTo>
                        <a:pt x="1098" y="626"/>
                      </a:lnTo>
                      <a:lnTo>
                        <a:pt x="1098" y="626"/>
                      </a:lnTo>
                      <a:lnTo>
                        <a:pt x="1086" y="620"/>
                      </a:lnTo>
                      <a:lnTo>
                        <a:pt x="1052" y="606"/>
                      </a:lnTo>
                      <a:lnTo>
                        <a:pt x="1026" y="598"/>
                      </a:lnTo>
                      <a:lnTo>
                        <a:pt x="998" y="590"/>
                      </a:lnTo>
                      <a:lnTo>
                        <a:pt x="964" y="584"/>
                      </a:lnTo>
                      <a:lnTo>
                        <a:pt x="928" y="580"/>
                      </a:lnTo>
                      <a:lnTo>
                        <a:pt x="928" y="580"/>
                      </a:lnTo>
                      <a:lnTo>
                        <a:pt x="890" y="578"/>
                      </a:lnTo>
                      <a:lnTo>
                        <a:pt x="852" y="578"/>
                      </a:lnTo>
                      <a:lnTo>
                        <a:pt x="814" y="580"/>
                      </a:lnTo>
                      <a:lnTo>
                        <a:pt x="776" y="586"/>
                      </a:lnTo>
                      <a:lnTo>
                        <a:pt x="738" y="592"/>
                      </a:lnTo>
                      <a:lnTo>
                        <a:pt x="700" y="602"/>
                      </a:lnTo>
                      <a:lnTo>
                        <a:pt x="662" y="614"/>
                      </a:lnTo>
                      <a:lnTo>
                        <a:pt x="622" y="628"/>
                      </a:lnTo>
                      <a:lnTo>
                        <a:pt x="622" y="628"/>
                      </a:lnTo>
                      <a:lnTo>
                        <a:pt x="590" y="640"/>
                      </a:lnTo>
                      <a:lnTo>
                        <a:pt x="558" y="654"/>
                      </a:lnTo>
                      <a:lnTo>
                        <a:pt x="496" y="686"/>
                      </a:lnTo>
                      <a:lnTo>
                        <a:pt x="444" y="716"/>
                      </a:lnTo>
                      <a:lnTo>
                        <a:pt x="408" y="740"/>
                      </a:lnTo>
                      <a:lnTo>
                        <a:pt x="408" y="740"/>
                      </a:lnTo>
                      <a:lnTo>
                        <a:pt x="404" y="736"/>
                      </a:lnTo>
                      <a:lnTo>
                        <a:pt x="404" y="736"/>
                      </a:lnTo>
                      <a:lnTo>
                        <a:pt x="406" y="728"/>
                      </a:lnTo>
                      <a:lnTo>
                        <a:pt x="404" y="716"/>
                      </a:lnTo>
                      <a:lnTo>
                        <a:pt x="404" y="716"/>
                      </a:lnTo>
                      <a:lnTo>
                        <a:pt x="410" y="714"/>
                      </a:lnTo>
                      <a:lnTo>
                        <a:pt x="414" y="708"/>
                      </a:lnTo>
                      <a:lnTo>
                        <a:pt x="414" y="708"/>
                      </a:lnTo>
                      <a:lnTo>
                        <a:pt x="416" y="702"/>
                      </a:lnTo>
                      <a:lnTo>
                        <a:pt x="416" y="696"/>
                      </a:lnTo>
                      <a:lnTo>
                        <a:pt x="414" y="690"/>
                      </a:lnTo>
                      <a:lnTo>
                        <a:pt x="408" y="686"/>
                      </a:lnTo>
                      <a:lnTo>
                        <a:pt x="408" y="686"/>
                      </a:lnTo>
                      <a:lnTo>
                        <a:pt x="406" y="686"/>
                      </a:lnTo>
                      <a:lnTo>
                        <a:pt x="410" y="684"/>
                      </a:lnTo>
                      <a:lnTo>
                        <a:pt x="406" y="680"/>
                      </a:lnTo>
                      <a:lnTo>
                        <a:pt x="404" y="680"/>
                      </a:lnTo>
                      <a:lnTo>
                        <a:pt x="404" y="678"/>
                      </a:lnTo>
                      <a:lnTo>
                        <a:pt x="402" y="672"/>
                      </a:lnTo>
                      <a:lnTo>
                        <a:pt x="400" y="674"/>
                      </a:lnTo>
                      <a:lnTo>
                        <a:pt x="400" y="672"/>
                      </a:lnTo>
                      <a:lnTo>
                        <a:pt x="398" y="672"/>
                      </a:lnTo>
                      <a:lnTo>
                        <a:pt x="394" y="670"/>
                      </a:lnTo>
                      <a:lnTo>
                        <a:pt x="392" y="672"/>
                      </a:lnTo>
                      <a:lnTo>
                        <a:pt x="390" y="670"/>
                      </a:lnTo>
                      <a:lnTo>
                        <a:pt x="388" y="670"/>
                      </a:lnTo>
                      <a:lnTo>
                        <a:pt x="388" y="674"/>
                      </a:lnTo>
                      <a:lnTo>
                        <a:pt x="388" y="676"/>
                      </a:lnTo>
                      <a:lnTo>
                        <a:pt x="388" y="676"/>
                      </a:lnTo>
                      <a:lnTo>
                        <a:pt x="382" y="670"/>
                      </a:lnTo>
                      <a:lnTo>
                        <a:pt x="382" y="670"/>
                      </a:lnTo>
                      <a:lnTo>
                        <a:pt x="376" y="668"/>
                      </a:lnTo>
                      <a:lnTo>
                        <a:pt x="370" y="670"/>
                      </a:lnTo>
                      <a:lnTo>
                        <a:pt x="364" y="672"/>
                      </a:lnTo>
                      <a:lnTo>
                        <a:pt x="360" y="676"/>
                      </a:lnTo>
                      <a:lnTo>
                        <a:pt x="360" y="676"/>
                      </a:lnTo>
                      <a:lnTo>
                        <a:pt x="358" y="682"/>
                      </a:lnTo>
                      <a:lnTo>
                        <a:pt x="358" y="686"/>
                      </a:lnTo>
                      <a:lnTo>
                        <a:pt x="358" y="686"/>
                      </a:lnTo>
                      <a:lnTo>
                        <a:pt x="346" y="692"/>
                      </a:lnTo>
                      <a:lnTo>
                        <a:pt x="338" y="698"/>
                      </a:lnTo>
                      <a:lnTo>
                        <a:pt x="338" y="698"/>
                      </a:lnTo>
                      <a:lnTo>
                        <a:pt x="334" y="696"/>
                      </a:lnTo>
                      <a:lnTo>
                        <a:pt x="334" y="696"/>
                      </a:lnTo>
                      <a:lnTo>
                        <a:pt x="336" y="652"/>
                      </a:lnTo>
                      <a:lnTo>
                        <a:pt x="338" y="592"/>
                      </a:lnTo>
                      <a:lnTo>
                        <a:pt x="336" y="524"/>
                      </a:lnTo>
                      <a:lnTo>
                        <a:pt x="334" y="488"/>
                      </a:lnTo>
                      <a:lnTo>
                        <a:pt x="330" y="454"/>
                      </a:lnTo>
                      <a:lnTo>
                        <a:pt x="330" y="454"/>
                      </a:lnTo>
                      <a:lnTo>
                        <a:pt x="322" y="412"/>
                      </a:lnTo>
                      <a:lnTo>
                        <a:pt x="314" y="372"/>
                      </a:lnTo>
                      <a:lnTo>
                        <a:pt x="304" y="334"/>
                      </a:lnTo>
                      <a:lnTo>
                        <a:pt x="292" y="298"/>
                      </a:lnTo>
                      <a:lnTo>
                        <a:pt x="278" y="264"/>
                      </a:lnTo>
                      <a:lnTo>
                        <a:pt x="262" y="230"/>
                      </a:lnTo>
                      <a:lnTo>
                        <a:pt x="244" y="196"/>
                      </a:lnTo>
                      <a:lnTo>
                        <a:pt x="224" y="164"/>
                      </a:lnTo>
                      <a:lnTo>
                        <a:pt x="224" y="164"/>
                      </a:lnTo>
                      <a:lnTo>
                        <a:pt x="202" y="132"/>
                      </a:lnTo>
                      <a:lnTo>
                        <a:pt x="182" y="106"/>
                      </a:lnTo>
                      <a:lnTo>
                        <a:pt x="160" y="84"/>
                      </a:lnTo>
                      <a:lnTo>
                        <a:pt x="142" y="68"/>
                      </a:lnTo>
                      <a:lnTo>
                        <a:pt x="114" y="44"/>
                      </a:lnTo>
                      <a:lnTo>
                        <a:pt x="102" y="36"/>
                      </a:lnTo>
                      <a:lnTo>
                        <a:pt x="62" y="14"/>
                      </a:lnTo>
                      <a:lnTo>
                        <a:pt x="20" y="0"/>
                      </a:lnTo>
                      <a:lnTo>
                        <a:pt x="0" y="2"/>
                      </a:lnTo>
                      <a:lnTo>
                        <a:pt x="0" y="598"/>
                      </a:lnTo>
                      <a:lnTo>
                        <a:pt x="26" y="612"/>
                      </a:lnTo>
                      <a:lnTo>
                        <a:pt x="64" y="640"/>
                      </a:lnTo>
                      <a:lnTo>
                        <a:pt x="88" y="658"/>
                      </a:lnTo>
                      <a:lnTo>
                        <a:pt x="88" y="660"/>
                      </a:lnTo>
                      <a:lnTo>
                        <a:pt x="88" y="660"/>
                      </a:lnTo>
                      <a:lnTo>
                        <a:pt x="42" y="658"/>
                      </a:lnTo>
                      <a:lnTo>
                        <a:pt x="20" y="660"/>
                      </a:lnTo>
                      <a:lnTo>
                        <a:pt x="0" y="662"/>
                      </a:lnTo>
                      <a:lnTo>
                        <a:pt x="0" y="1086"/>
                      </a:lnTo>
                      <a:lnTo>
                        <a:pt x="0" y="1086"/>
                      </a:lnTo>
                      <a:lnTo>
                        <a:pt x="16" y="1072"/>
                      </a:lnTo>
                      <a:lnTo>
                        <a:pt x="16" y="1072"/>
                      </a:lnTo>
                      <a:lnTo>
                        <a:pt x="52" y="1030"/>
                      </a:lnTo>
                      <a:lnTo>
                        <a:pt x="112" y="962"/>
                      </a:lnTo>
                      <a:lnTo>
                        <a:pt x="144" y="926"/>
                      </a:lnTo>
                      <a:lnTo>
                        <a:pt x="172" y="898"/>
                      </a:lnTo>
                      <a:lnTo>
                        <a:pt x="192" y="878"/>
                      </a:lnTo>
                      <a:lnTo>
                        <a:pt x="200" y="874"/>
                      </a:lnTo>
                      <a:lnTo>
                        <a:pt x="204" y="872"/>
                      </a:lnTo>
                      <a:lnTo>
                        <a:pt x="204" y="872"/>
                      </a:lnTo>
                      <a:lnTo>
                        <a:pt x="208" y="874"/>
                      </a:lnTo>
                      <a:lnTo>
                        <a:pt x="212" y="874"/>
                      </a:lnTo>
                      <a:lnTo>
                        <a:pt x="224" y="872"/>
                      </a:lnTo>
                      <a:lnTo>
                        <a:pt x="238" y="866"/>
                      </a:lnTo>
                      <a:lnTo>
                        <a:pt x="252" y="860"/>
                      </a:lnTo>
                      <a:lnTo>
                        <a:pt x="226" y="896"/>
                      </a:lnTo>
                      <a:lnTo>
                        <a:pt x="218" y="910"/>
                      </a:lnTo>
                      <a:lnTo>
                        <a:pt x="202" y="924"/>
                      </a:lnTo>
                      <a:lnTo>
                        <a:pt x="186" y="950"/>
                      </a:lnTo>
                      <a:lnTo>
                        <a:pt x="182" y="958"/>
                      </a:lnTo>
                      <a:lnTo>
                        <a:pt x="158" y="998"/>
                      </a:lnTo>
                      <a:lnTo>
                        <a:pt x="162" y="1004"/>
                      </a:lnTo>
                      <a:lnTo>
                        <a:pt x="160" y="1010"/>
                      </a:lnTo>
                      <a:lnTo>
                        <a:pt x="150" y="1012"/>
                      </a:lnTo>
                      <a:lnTo>
                        <a:pt x="140" y="1032"/>
                      </a:lnTo>
                      <a:lnTo>
                        <a:pt x="122" y="1062"/>
                      </a:lnTo>
                      <a:lnTo>
                        <a:pt x="120" y="1094"/>
                      </a:lnTo>
                      <a:lnTo>
                        <a:pt x="128" y="1120"/>
                      </a:lnTo>
                      <a:lnTo>
                        <a:pt x="142" y="1104"/>
                      </a:lnTo>
                      <a:lnTo>
                        <a:pt x="134" y="1124"/>
                      </a:lnTo>
                      <a:lnTo>
                        <a:pt x="162" y="1118"/>
                      </a:lnTo>
                      <a:lnTo>
                        <a:pt x="188" y="1100"/>
                      </a:lnTo>
                      <a:lnTo>
                        <a:pt x="206" y="1070"/>
                      </a:lnTo>
                      <a:lnTo>
                        <a:pt x="218" y="1052"/>
                      </a:lnTo>
                      <a:lnTo>
                        <a:pt x="216" y="1042"/>
                      </a:lnTo>
                      <a:lnTo>
                        <a:pt x="220" y="1036"/>
                      </a:lnTo>
                      <a:lnTo>
                        <a:pt x="228" y="1038"/>
                      </a:lnTo>
                      <a:lnTo>
                        <a:pt x="250" y="998"/>
                      </a:lnTo>
                      <a:lnTo>
                        <a:pt x="254" y="992"/>
                      </a:lnTo>
                      <a:lnTo>
                        <a:pt x="272" y="964"/>
                      </a:lnTo>
                      <a:lnTo>
                        <a:pt x="276" y="942"/>
                      </a:lnTo>
                      <a:lnTo>
                        <a:pt x="284" y="930"/>
                      </a:lnTo>
                      <a:lnTo>
                        <a:pt x="302" y="890"/>
                      </a:lnTo>
                      <a:lnTo>
                        <a:pt x="302" y="890"/>
                      </a:lnTo>
                      <a:lnTo>
                        <a:pt x="304" y="906"/>
                      </a:lnTo>
                      <a:lnTo>
                        <a:pt x="306" y="920"/>
                      </a:lnTo>
                      <a:lnTo>
                        <a:pt x="310" y="932"/>
                      </a:lnTo>
                      <a:lnTo>
                        <a:pt x="312" y="936"/>
                      </a:lnTo>
                      <a:lnTo>
                        <a:pt x="314" y="938"/>
                      </a:lnTo>
                      <a:lnTo>
                        <a:pt x="314" y="938"/>
                      </a:lnTo>
                      <a:lnTo>
                        <a:pt x="316" y="942"/>
                      </a:lnTo>
                      <a:lnTo>
                        <a:pt x="316" y="952"/>
                      </a:lnTo>
                      <a:lnTo>
                        <a:pt x="308" y="980"/>
                      </a:lnTo>
                      <a:lnTo>
                        <a:pt x="296" y="1018"/>
                      </a:lnTo>
                      <a:lnTo>
                        <a:pt x="282" y="1062"/>
                      </a:lnTo>
                      <a:lnTo>
                        <a:pt x="250" y="1148"/>
                      </a:lnTo>
                      <a:lnTo>
                        <a:pt x="230" y="1198"/>
                      </a:lnTo>
                      <a:lnTo>
                        <a:pt x="230" y="1198"/>
                      </a:lnTo>
                      <a:lnTo>
                        <a:pt x="228" y="1208"/>
                      </a:lnTo>
                      <a:lnTo>
                        <a:pt x="226" y="1220"/>
                      </a:lnTo>
                      <a:lnTo>
                        <a:pt x="224" y="1250"/>
                      </a:lnTo>
                      <a:lnTo>
                        <a:pt x="224" y="1278"/>
                      </a:lnTo>
                      <a:lnTo>
                        <a:pt x="224" y="1304"/>
                      </a:lnTo>
                      <a:lnTo>
                        <a:pt x="224" y="1304"/>
                      </a:lnTo>
                      <a:lnTo>
                        <a:pt x="228" y="1324"/>
                      </a:lnTo>
                      <a:lnTo>
                        <a:pt x="232" y="1342"/>
                      </a:lnTo>
                      <a:lnTo>
                        <a:pt x="236" y="1362"/>
                      </a:lnTo>
                      <a:lnTo>
                        <a:pt x="236" y="1362"/>
                      </a:lnTo>
                      <a:lnTo>
                        <a:pt x="238" y="1380"/>
                      </a:lnTo>
                      <a:lnTo>
                        <a:pt x="240" y="1394"/>
                      </a:lnTo>
                      <a:lnTo>
                        <a:pt x="242" y="1400"/>
                      </a:lnTo>
                      <a:lnTo>
                        <a:pt x="246" y="1404"/>
                      </a:lnTo>
                      <a:lnTo>
                        <a:pt x="246" y="1404"/>
                      </a:lnTo>
                      <a:lnTo>
                        <a:pt x="252" y="1412"/>
                      </a:lnTo>
                      <a:lnTo>
                        <a:pt x="254" y="1420"/>
                      </a:lnTo>
                      <a:lnTo>
                        <a:pt x="258" y="1432"/>
                      </a:lnTo>
                      <a:lnTo>
                        <a:pt x="244" y="1448"/>
                      </a:lnTo>
                      <a:lnTo>
                        <a:pt x="258" y="1516"/>
                      </a:lnTo>
                      <a:lnTo>
                        <a:pt x="304" y="1516"/>
                      </a:lnTo>
                      <a:lnTo>
                        <a:pt x="304" y="1516"/>
                      </a:lnTo>
                      <a:lnTo>
                        <a:pt x="310" y="1496"/>
                      </a:lnTo>
                      <a:lnTo>
                        <a:pt x="310" y="1496"/>
                      </a:lnTo>
                      <a:lnTo>
                        <a:pt x="314" y="1482"/>
                      </a:lnTo>
                      <a:lnTo>
                        <a:pt x="314" y="1470"/>
                      </a:lnTo>
                      <a:lnTo>
                        <a:pt x="314" y="1458"/>
                      </a:lnTo>
                      <a:lnTo>
                        <a:pt x="314" y="1458"/>
                      </a:lnTo>
                      <a:lnTo>
                        <a:pt x="314" y="1452"/>
                      </a:lnTo>
                      <a:lnTo>
                        <a:pt x="312" y="1440"/>
                      </a:lnTo>
                      <a:lnTo>
                        <a:pt x="310" y="1418"/>
                      </a:lnTo>
                      <a:lnTo>
                        <a:pt x="300" y="1390"/>
                      </a:lnTo>
                      <a:lnTo>
                        <a:pt x="300" y="1390"/>
                      </a:lnTo>
                      <a:lnTo>
                        <a:pt x="298" y="1372"/>
                      </a:lnTo>
                      <a:lnTo>
                        <a:pt x="298" y="1356"/>
                      </a:lnTo>
                      <a:lnTo>
                        <a:pt x="300" y="1338"/>
                      </a:lnTo>
                      <a:lnTo>
                        <a:pt x="306" y="1322"/>
                      </a:lnTo>
                      <a:lnTo>
                        <a:pt x="316" y="1298"/>
                      </a:lnTo>
                      <a:lnTo>
                        <a:pt x="320" y="1290"/>
                      </a:lnTo>
                      <a:lnTo>
                        <a:pt x="320" y="1290"/>
                      </a:lnTo>
                      <a:lnTo>
                        <a:pt x="326" y="1280"/>
                      </a:lnTo>
                      <a:lnTo>
                        <a:pt x="342" y="1262"/>
                      </a:lnTo>
                      <a:lnTo>
                        <a:pt x="350" y="1252"/>
                      </a:lnTo>
                      <a:lnTo>
                        <a:pt x="360" y="1246"/>
                      </a:lnTo>
                      <a:lnTo>
                        <a:pt x="368" y="1242"/>
                      </a:lnTo>
                      <a:lnTo>
                        <a:pt x="374" y="1240"/>
                      </a:lnTo>
                      <a:lnTo>
                        <a:pt x="378" y="1242"/>
                      </a:lnTo>
                      <a:lnTo>
                        <a:pt x="378" y="1242"/>
                      </a:lnTo>
                      <a:lnTo>
                        <a:pt x="386" y="1244"/>
                      </a:lnTo>
                      <a:lnTo>
                        <a:pt x="394" y="1242"/>
                      </a:lnTo>
                      <a:lnTo>
                        <a:pt x="404" y="1240"/>
                      </a:lnTo>
                      <a:lnTo>
                        <a:pt x="412" y="1236"/>
                      </a:lnTo>
                      <a:lnTo>
                        <a:pt x="426" y="1228"/>
                      </a:lnTo>
                      <a:lnTo>
                        <a:pt x="430" y="1224"/>
                      </a:lnTo>
                      <a:lnTo>
                        <a:pt x="430" y="1224"/>
                      </a:lnTo>
                      <a:lnTo>
                        <a:pt x="432" y="1220"/>
                      </a:lnTo>
                      <a:lnTo>
                        <a:pt x="436" y="1216"/>
                      </a:lnTo>
                      <a:lnTo>
                        <a:pt x="440" y="1210"/>
                      </a:lnTo>
                      <a:lnTo>
                        <a:pt x="446" y="1206"/>
                      </a:lnTo>
                      <a:lnTo>
                        <a:pt x="454" y="1204"/>
                      </a:lnTo>
                      <a:lnTo>
                        <a:pt x="466" y="1202"/>
                      </a:lnTo>
                      <a:lnTo>
                        <a:pt x="480" y="1202"/>
                      </a:lnTo>
                      <a:lnTo>
                        <a:pt x="480" y="1202"/>
                      </a:lnTo>
                      <a:lnTo>
                        <a:pt x="488" y="1204"/>
                      </a:lnTo>
                      <a:lnTo>
                        <a:pt x="496" y="1202"/>
                      </a:lnTo>
                      <a:lnTo>
                        <a:pt x="514" y="1196"/>
                      </a:lnTo>
                      <a:lnTo>
                        <a:pt x="534" y="1186"/>
                      </a:lnTo>
                      <a:lnTo>
                        <a:pt x="554" y="1172"/>
                      </a:lnTo>
                      <a:lnTo>
                        <a:pt x="586" y="1148"/>
                      </a:lnTo>
                      <a:lnTo>
                        <a:pt x="598" y="1136"/>
                      </a:lnTo>
                      <a:lnTo>
                        <a:pt x="616" y="1120"/>
                      </a:lnTo>
                      <a:lnTo>
                        <a:pt x="616" y="1120"/>
                      </a:lnTo>
                      <a:lnTo>
                        <a:pt x="620" y="1120"/>
                      </a:lnTo>
                      <a:lnTo>
                        <a:pt x="622" y="1120"/>
                      </a:lnTo>
                      <a:lnTo>
                        <a:pt x="624" y="1116"/>
                      </a:lnTo>
                      <a:lnTo>
                        <a:pt x="624" y="1104"/>
                      </a:lnTo>
                      <a:lnTo>
                        <a:pt x="620" y="1086"/>
                      </a:lnTo>
                      <a:lnTo>
                        <a:pt x="612" y="1058"/>
                      </a:lnTo>
                      <a:lnTo>
                        <a:pt x="598" y="1018"/>
                      </a:lnTo>
                      <a:lnTo>
                        <a:pt x="598" y="1018"/>
                      </a:lnTo>
                      <a:lnTo>
                        <a:pt x="590" y="998"/>
                      </a:lnTo>
                      <a:lnTo>
                        <a:pt x="580" y="978"/>
                      </a:lnTo>
                      <a:lnTo>
                        <a:pt x="558" y="938"/>
                      </a:lnTo>
                      <a:lnTo>
                        <a:pt x="558" y="938"/>
                      </a:lnTo>
                      <a:lnTo>
                        <a:pt x="586" y="948"/>
                      </a:lnTo>
                      <a:lnTo>
                        <a:pt x="628" y="970"/>
                      </a:lnTo>
                      <a:lnTo>
                        <a:pt x="658" y="986"/>
                      </a:lnTo>
                      <a:lnTo>
                        <a:pt x="688" y="1006"/>
                      </a:lnTo>
                      <a:lnTo>
                        <a:pt x="722" y="1020"/>
                      </a:lnTo>
                      <a:lnTo>
                        <a:pt x="722" y="1020"/>
                      </a:lnTo>
                      <a:lnTo>
                        <a:pt x="738" y="1022"/>
                      </a:lnTo>
                      <a:lnTo>
                        <a:pt x="750" y="1022"/>
                      </a:lnTo>
                      <a:lnTo>
                        <a:pt x="760" y="1020"/>
                      </a:lnTo>
                      <a:lnTo>
                        <a:pt x="760" y="1020"/>
                      </a:lnTo>
                      <a:lnTo>
                        <a:pt x="776" y="1012"/>
                      </a:lnTo>
                      <a:lnTo>
                        <a:pt x="802" y="1000"/>
                      </a:lnTo>
                      <a:lnTo>
                        <a:pt x="802" y="1000"/>
                      </a:lnTo>
                      <a:lnTo>
                        <a:pt x="818" y="992"/>
                      </a:lnTo>
                      <a:lnTo>
                        <a:pt x="830" y="986"/>
                      </a:lnTo>
                      <a:lnTo>
                        <a:pt x="836" y="980"/>
                      </a:lnTo>
                      <a:lnTo>
                        <a:pt x="836" y="980"/>
                      </a:lnTo>
                      <a:lnTo>
                        <a:pt x="846" y="972"/>
                      </a:lnTo>
                      <a:lnTo>
                        <a:pt x="852" y="966"/>
                      </a:lnTo>
                      <a:lnTo>
                        <a:pt x="858" y="962"/>
                      </a:lnTo>
                      <a:lnTo>
                        <a:pt x="858" y="962"/>
                      </a:lnTo>
                      <a:lnTo>
                        <a:pt x="868" y="960"/>
                      </a:lnTo>
                      <a:lnTo>
                        <a:pt x="880" y="952"/>
                      </a:lnTo>
                      <a:lnTo>
                        <a:pt x="890" y="942"/>
                      </a:lnTo>
                      <a:lnTo>
                        <a:pt x="894" y="936"/>
                      </a:lnTo>
                      <a:lnTo>
                        <a:pt x="894" y="930"/>
                      </a:lnTo>
                      <a:lnTo>
                        <a:pt x="894" y="930"/>
                      </a:lnTo>
                      <a:lnTo>
                        <a:pt x="896" y="926"/>
                      </a:lnTo>
                      <a:lnTo>
                        <a:pt x="898" y="922"/>
                      </a:lnTo>
                      <a:lnTo>
                        <a:pt x="904" y="916"/>
                      </a:lnTo>
                      <a:lnTo>
                        <a:pt x="914" y="910"/>
                      </a:lnTo>
                      <a:lnTo>
                        <a:pt x="914" y="910"/>
                      </a:lnTo>
                      <a:lnTo>
                        <a:pt x="924" y="908"/>
                      </a:lnTo>
                      <a:lnTo>
                        <a:pt x="932" y="904"/>
                      </a:lnTo>
                      <a:lnTo>
                        <a:pt x="934" y="902"/>
                      </a:lnTo>
                      <a:lnTo>
                        <a:pt x="934" y="900"/>
                      </a:lnTo>
                      <a:lnTo>
                        <a:pt x="934" y="900"/>
                      </a:lnTo>
                      <a:lnTo>
                        <a:pt x="934" y="896"/>
                      </a:lnTo>
                      <a:lnTo>
                        <a:pt x="936" y="892"/>
                      </a:lnTo>
                      <a:lnTo>
                        <a:pt x="944" y="882"/>
                      </a:lnTo>
                      <a:lnTo>
                        <a:pt x="956" y="868"/>
                      </a:lnTo>
                      <a:lnTo>
                        <a:pt x="956" y="868"/>
                      </a:lnTo>
                      <a:lnTo>
                        <a:pt x="972" y="862"/>
                      </a:lnTo>
                      <a:lnTo>
                        <a:pt x="984" y="858"/>
                      </a:lnTo>
                      <a:lnTo>
                        <a:pt x="990" y="854"/>
                      </a:lnTo>
                      <a:lnTo>
                        <a:pt x="990" y="854"/>
                      </a:lnTo>
                      <a:lnTo>
                        <a:pt x="996" y="848"/>
                      </a:lnTo>
                      <a:lnTo>
                        <a:pt x="1006" y="842"/>
                      </a:lnTo>
                      <a:lnTo>
                        <a:pt x="1020" y="838"/>
                      </a:lnTo>
                      <a:lnTo>
                        <a:pt x="1032" y="836"/>
                      </a:lnTo>
                      <a:lnTo>
                        <a:pt x="1032" y="836"/>
                      </a:lnTo>
                      <a:lnTo>
                        <a:pt x="1044" y="836"/>
                      </a:lnTo>
                      <a:lnTo>
                        <a:pt x="1054" y="832"/>
                      </a:lnTo>
                      <a:lnTo>
                        <a:pt x="1064" y="826"/>
                      </a:lnTo>
                      <a:lnTo>
                        <a:pt x="1064" y="826"/>
                      </a:lnTo>
                      <a:lnTo>
                        <a:pt x="1072" y="820"/>
                      </a:lnTo>
                      <a:lnTo>
                        <a:pt x="1080" y="816"/>
                      </a:lnTo>
                      <a:lnTo>
                        <a:pt x="1086" y="814"/>
                      </a:lnTo>
                      <a:lnTo>
                        <a:pt x="1086" y="814"/>
                      </a:lnTo>
                      <a:lnTo>
                        <a:pt x="1096" y="812"/>
                      </a:lnTo>
                      <a:lnTo>
                        <a:pt x="1106" y="808"/>
                      </a:lnTo>
                      <a:lnTo>
                        <a:pt x="1118" y="802"/>
                      </a:lnTo>
                      <a:lnTo>
                        <a:pt x="1148" y="782"/>
                      </a:lnTo>
                      <a:lnTo>
                        <a:pt x="1168" y="760"/>
                      </a:lnTo>
                      <a:lnTo>
                        <a:pt x="1180" y="738"/>
                      </a:lnTo>
                      <a:lnTo>
                        <a:pt x="1182" y="712"/>
                      </a:lnTo>
                      <a:lnTo>
                        <a:pt x="1168" y="680"/>
                      </a:lnTo>
                      <a:lnTo>
                        <a:pt x="1136" y="650"/>
                      </a:lnTo>
                      <a:close/>
                      <a:moveTo>
                        <a:pt x="390" y="678"/>
                      </a:moveTo>
                      <a:lnTo>
                        <a:pt x="390" y="680"/>
                      </a:lnTo>
                      <a:lnTo>
                        <a:pt x="390" y="678"/>
                      </a:lnTo>
                      <a:lnTo>
                        <a:pt x="390" y="678"/>
                      </a:lnTo>
                      <a:lnTo>
                        <a:pt x="390" y="678"/>
                      </a:lnTo>
                      <a:close/>
                    </a:path>
                  </a:pathLst>
                </a:custGeom>
                <a:solidFill>
                  <a:schemeClr val="bg2">
                    <a:lumMod val="60000"/>
                    <a:lumOff val="40000"/>
                    <a:alpha val="6000"/>
                  </a:schemeClr>
                </a:solidFill>
                <a:ln w="9525">
                  <a:solidFill>
                    <a:schemeClr val="tx2">
                      <a:lumMod val="60000"/>
                      <a:lumOff val="40000"/>
                      <a:alpha val="9000"/>
                    </a:scheme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84" name="Group 92"/>
              <p:cNvGrpSpPr>
                <a:grpSpLocks noChangeAspect="1"/>
              </p:cNvGrpSpPr>
              <p:nvPr/>
            </p:nvGrpSpPr>
            <p:grpSpPr>
              <a:xfrm>
                <a:off x="4" y="2846361"/>
                <a:ext cx="930494" cy="1301751"/>
                <a:chOff x="5073650" y="2381609"/>
                <a:chExt cx="1257300" cy="1758950"/>
              </a:xfrm>
              <a:solidFill>
                <a:schemeClr val="bg2">
                  <a:lumMod val="50000"/>
                  <a:lumOff val="50000"/>
                  <a:alpha val="8000"/>
                </a:schemeClr>
              </a:solidFill>
              <a:effectLst/>
            </p:grpSpPr>
            <p:sp>
              <p:nvSpPr>
                <p:cNvPr id="200" name="Freeform 49"/>
                <p:cNvSpPr>
                  <a:spLocks/>
                </p:cNvSpPr>
                <p:nvPr/>
              </p:nvSpPr>
              <p:spPr bwMode="auto">
                <a:xfrm>
                  <a:off x="5073650" y="3192463"/>
                  <a:ext cx="114300" cy="177800"/>
                </a:xfrm>
                <a:custGeom>
                  <a:avLst/>
                  <a:gdLst>
                    <a:gd name="T0" fmla="*/ 70 w 72"/>
                    <a:gd name="T1" fmla="*/ 112 h 112"/>
                    <a:gd name="T2" fmla="*/ 70 w 72"/>
                    <a:gd name="T3" fmla="*/ 112 h 112"/>
                    <a:gd name="T4" fmla="*/ 72 w 72"/>
                    <a:gd name="T5" fmla="*/ 110 h 112"/>
                    <a:gd name="T6" fmla="*/ 72 w 72"/>
                    <a:gd name="T7" fmla="*/ 110 h 112"/>
                    <a:gd name="T8" fmla="*/ 64 w 72"/>
                    <a:gd name="T9" fmla="*/ 96 h 112"/>
                    <a:gd name="T10" fmla="*/ 8 w 72"/>
                    <a:gd name="T11" fmla="*/ 10 h 112"/>
                    <a:gd name="T12" fmla="*/ 8 w 72"/>
                    <a:gd name="T13" fmla="*/ 10 h 112"/>
                    <a:gd name="T14" fmla="*/ 2 w 72"/>
                    <a:gd name="T15" fmla="*/ 2 h 112"/>
                    <a:gd name="T16" fmla="*/ 0 w 72"/>
                    <a:gd name="T17" fmla="*/ 0 h 112"/>
                    <a:gd name="T18" fmla="*/ 0 w 72"/>
                    <a:gd name="T19" fmla="*/ 2 h 112"/>
                    <a:gd name="T20" fmla="*/ 0 w 72"/>
                    <a:gd name="T21" fmla="*/ 2 h 112"/>
                    <a:gd name="T22" fmla="*/ 2 w 72"/>
                    <a:gd name="T23" fmla="*/ 10 h 112"/>
                    <a:gd name="T24" fmla="*/ 8 w 72"/>
                    <a:gd name="T25" fmla="*/ 22 h 112"/>
                    <a:gd name="T26" fmla="*/ 60 w 72"/>
                    <a:gd name="T27" fmla="*/ 98 h 112"/>
                    <a:gd name="T28" fmla="*/ 60 w 72"/>
                    <a:gd name="T29" fmla="*/ 98 h 112"/>
                    <a:gd name="T30" fmla="*/ 66 w 72"/>
                    <a:gd name="T31" fmla="*/ 108 h 112"/>
                    <a:gd name="T32" fmla="*/ 70 w 72"/>
                    <a:gd name="T33" fmla="*/ 112 h 112"/>
                    <a:gd name="T34" fmla="*/ 70 w 72"/>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112">
                      <a:moveTo>
                        <a:pt x="70" y="112"/>
                      </a:moveTo>
                      <a:lnTo>
                        <a:pt x="70" y="112"/>
                      </a:lnTo>
                      <a:lnTo>
                        <a:pt x="72" y="110"/>
                      </a:lnTo>
                      <a:lnTo>
                        <a:pt x="72" y="110"/>
                      </a:lnTo>
                      <a:lnTo>
                        <a:pt x="64" y="96"/>
                      </a:lnTo>
                      <a:lnTo>
                        <a:pt x="8" y="10"/>
                      </a:lnTo>
                      <a:lnTo>
                        <a:pt x="8" y="10"/>
                      </a:lnTo>
                      <a:lnTo>
                        <a:pt x="2" y="2"/>
                      </a:lnTo>
                      <a:lnTo>
                        <a:pt x="0" y="0"/>
                      </a:lnTo>
                      <a:lnTo>
                        <a:pt x="0" y="2"/>
                      </a:lnTo>
                      <a:lnTo>
                        <a:pt x="0" y="2"/>
                      </a:lnTo>
                      <a:lnTo>
                        <a:pt x="2" y="10"/>
                      </a:lnTo>
                      <a:lnTo>
                        <a:pt x="8" y="22"/>
                      </a:lnTo>
                      <a:lnTo>
                        <a:pt x="60" y="98"/>
                      </a:lnTo>
                      <a:lnTo>
                        <a:pt x="60" y="98"/>
                      </a:lnTo>
                      <a:lnTo>
                        <a:pt x="66" y="108"/>
                      </a:lnTo>
                      <a:lnTo>
                        <a:pt x="70" y="112"/>
                      </a:lnTo>
                      <a:lnTo>
                        <a:pt x="7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1" name="Freeform 50"/>
                <p:cNvSpPr>
                  <a:spLocks/>
                </p:cNvSpPr>
                <p:nvPr/>
              </p:nvSpPr>
              <p:spPr bwMode="auto">
                <a:xfrm>
                  <a:off x="5191125" y="3379788"/>
                  <a:ext cx="0" cy="3175"/>
                </a:xfrm>
                <a:custGeom>
                  <a:avLst/>
                  <a:gdLst>
                    <a:gd name="T0" fmla="*/ 0 h 2"/>
                    <a:gd name="T1" fmla="*/ 0 h 2"/>
                    <a:gd name="T2" fmla="*/ 2 h 2"/>
                    <a:gd name="T3" fmla="*/ 2 h 2"/>
                    <a:gd name="T4" fmla="*/ 0 h 2"/>
                    <a:gd name="T5" fmla="*/ 0 h 2"/>
                    <a:gd name="T6" fmla="*/ 0 h 2"/>
                    <a:gd name="T7" fmla="*/ 0 h 2"/>
                    <a:gd name="T8" fmla="*/ 0 h 2"/>
                    <a:gd name="T9"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2" name="Freeform 51"/>
                <p:cNvSpPr>
                  <a:spLocks/>
                </p:cNvSpPr>
                <p:nvPr/>
              </p:nvSpPr>
              <p:spPr bwMode="auto">
                <a:xfrm>
                  <a:off x="5210175" y="2935288"/>
                  <a:ext cx="292100" cy="434975"/>
                </a:xfrm>
                <a:custGeom>
                  <a:avLst/>
                  <a:gdLst>
                    <a:gd name="T0" fmla="*/ 2 w 184"/>
                    <a:gd name="T1" fmla="*/ 274 h 274"/>
                    <a:gd name="T2" fmla="*/ 2 w 184"/>
                    <a:gd name="T3" fmla="*/ 274 h 274"/>
                    <a:gd name="T4" fmla="*/ 12 w 184"/>
                    <a:gd name="T5" fmla="*/ 260 h 274"/>
                    <a:gd name="T6" fmla="*/ 160 w 184"/>
                    <a:gd name="T7" fmla="*/ 36 h 274"/>
                    <a:gd name="T8" fmla="*/ 160 w 184"/>
                    <a:gd name="T9" fmla="*/ 36 h 274"/>
                    <a:gd name="T10" fmla="*/ 168 w 184"/>
                    <a:gd name="T11" fmla="*/ 26 h 274"/>
                    <a:gd name="T12" fmla="*/ 176 w 184"/>
                    <a:gd name="T13" fmla="*/ 18 h 274"/>
                    <a:gd name="T14" fmla="*/ 176 w 184"/>
                    <a:gd name="T15" fmla="*/ 18 h 274"/>
                    <a:gd name="T16" fmla="*/ 182 w 184"/>
                    <a:gd name="T17" fmla="*/ 12 h 274"/>
                    <a:gd name="T18" fmla="*/ 184 w 184"/>
                    <a:gd name="T19" fmla="*/ 4 h 274"/>
                    <a:gd name="T20" fmla="*/ 184 w 184"/>
                    <a:gd name="T21" fmla="*/ 4 h 274"/>
                    <a:gd name="T22" fmla="*/ 184 w 184"/>
                    <a:gd name="T23" fmla="*/ 2 h 274"/>
                    <a:gd name="T24" fmla="*/ 182 w 184"/>
                    <a:gd name="T25" fmla="*/ 0 h 274"/>
                    <a:gd name="T26" fmla="*/ 180 w 184"/>
                    <a:gd name="T27" fmla="*/ 0 h 274"/>
                    <a:gd name="T28" fmla="*/ 176 w 184"/>
                    <a:gd name="T29" fmla="*/ 2 h 274"/>
                    <a:gd name="T30" fmla="*/ 176 w 184"/>
                    <a:gd name="T31" fmla="*/ 2 h 274"/>
                    <a:gd name="T32" fmla="*/ 168 w 184"/>
                    <a:gd name="T33" fmla="*/ 10 h 274"/>
                    <a:gd name="T34" fmla="*/ 160 w 184"/>
                    <a:gd name="T35" fmla="*/ 20 h 274"/>
                    <a:gd name="T36" fmla="*/ 160 w 184"/>
                    <a:gd name="T37" fmla="*/ 20 h 274"/>
                    <a:gd name="T38" fmla="*/ 144 w 184"/>
                    <a:gd name="T39" fmla="*/ 44 h 274"/>
                    <a:gd name="T40" fmla="*/ 8 w 184"/>
                    <a:gd name="T41" fmla="*/ 258 h 274"/>
                    <a:gd name="T42" fmla="*/ 8 w 184"/>
                    <a:gd name="T43" fmla="*/ 258 h 274"/>
                    <a:gd name="T44" fmla="*/ 0 w 184"/>
                    <a:gd name="T45" fmla="*/ 272 h 274"/>
                    <a:gd name="T46" fmla="*/ 0 w 184"/>
                    <a:gd name="T47" fmla="*/ 272 h 274"/>
                    <a:gd name="T48" fmla="*/ 0 w 184"/>
                    <a:gd name="T49" fmla="*/ 274 h 274"/>
                    <a:gd name="T50" fmla="*/ 0 w 184"/>
                    <a:gd name="T51" fmla="*/ 274 h 274"/>
                    <a:gd name="T52" fmla="*/ 2 w 184"/>
                    <a:gd name="T53" fmla="*/ 274 h 274"/>
                    <a:gd name="T54" fmla="*/ 2 w 184"/>
                    <a:gd name="T5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4" h="274">
                      <a:moveTo>
                        <a:pt x="2" y="274"/>
                      </a:moveTo>
                      <a:lnTo>
                        <a:pt x="2" y="274"/>
                      </a:lnTo>
                      <a:lnTo>
                        <a:pt x="12" y="260"/>
                      </a:lnTo>
                      <a:lnTo>
                        <a:pt x="160" y="36"/>
                      </a:lnTo>
                      <a:lnTo>
                        <a:pt x="160" y="36"/>
                      </a:lnTo>
                      <a:lnTo>
                        <a:pt x="168" y="26"/>
                      </a:lnTo>
                      <a:lnTo>
                        <a:pt x="176" y="18"/>
                      </a:lnTo>
                      <a:lnTo>
                        <a:pt x="176" y="18"/>
                      </a:lnTo>
                      <a:lnTo>
                        <a:pt x="182" y="12"/>
                      </a:lnTo>
                      <a:lnTo>
                        <a:pt x="184" y="4"/>
                      </a:lnTo>
                      <a:lnTo>
                        <a:pt x="184" y="4"/>
                      </a:lnTo>
                      <a:lnTo>
                        <a:pt x="184" y="2"/>
                      </a:lnTo>
                      <a:lnTo>
                        <a:pt x="182" y="0"/>
                      </a:lnTo>
                      <a:lnTo>
                        <a:pt x="180" y="0"/>
                      </a:lnTo>
                      <a:lnTo>
                        <a:pt x="176" y="2"/>
                      </a:lnTo>
                      <a:lnTo>
                        <a:pt x="176" y="2"/>
                      </a:lnTo>
                      <a:lnTo>
                        <a:pt x="168" y="10"/>
                      </a:lnTo>
                      <a:lnTo>
                        <a:pt x="160" y="20"/>
                      </a:lnTo>
                      <a:lnTo>
                        <a:pt x="160" y="20"/>
                      </a:lnTo>
                      <a:lnTo>
                        <a:pt x="144" y="44"/>
                      </a:lnTo>
                      <a:lnTo>
                        <a:pt x="8" y="258"/>
                      </a:lnTo>
                      <a:lnTo>
                        <a:pt x="8" y="258"/>
                      </a:lnTo>
                      <a:lnTo>
                        <a:pt x="0" y="272"/>
                      </a:lnTo>
                      <a:lnTo>
                        <a:pt x="0" y="272"/>
                      </a:lnTo>
                      <a:lnTo>
                        <a:pt x="0" y="274"/>
                      </a:lnTo>
                      <a:lnTo>
                        <a:pt x="0" y="274"/>
                      </a:lnTo>
                      <a:lnTo>
                        <a:pt x="2" y="274"/>
                      </a:lnTo>
                      <a:lnTo>
                        <a:pt x="2"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3" name="Freeform 52"/>
                <p:cNvSpPr>
                  <a:spLocks noEditPoints="1"/>
                </p:cNvSpPr>
                <p:nvPr/>
              </p:nvSpPr>
              <p:spPr bwMode="auto">
                <a:xfrm>
                  <a:off x="5073650" y="2381609"/>
                  <a:ext cx="1257300" cy="1758950"/>
                </a:xfrm>
                <a:custGeom>
                  <a:avLst/>
                  <a:gdLst>
                    <a:gd name="T0" fmla="*/ 780 w 792"/>
                    <a:gd name="T1" fmla="*/ 16 h 1108"/>
                    <a:gd name="T2" fmla="*/ 752 w 792"/>
                    <a:gd name="T3" fmla="*/ 4 h 1108"/>
                    <a:gd name="T4" fmla="*/ 622 w 792"/>
                    <a:gd name="T5" fmla="*/ 26 h 1108"/>
                    <a:gd name="T6" fmla="*/ 230 w 792"/>
                    <a:gd name="T7" fmla="*/ 382 h 1108"/>
                    <a:gd name="T8" fmla="*/ 118 w 792"/>
                    <a:gd name="T9" fmla="*/ 576 h 1108"/>
                    <a:gd name="T10" fmla="*/ 106 w 792"/>
                    <a:gd name="T11" fmla="*/ 550 h 1108"/>
                    <a:gd name="T12" fmla="*/ 112 w 792"/>
                    <a:gd name="T13" fmla="*/ 538 h 1108"/>
                    <a:gd name="T14" fmla="*/ 94 w 792"/>
                    <a:gd name="T15" fmla="*/ 520 h 1108"/>
                    <a:gd name="T16" fmla="*/ 90 w 792"/>
                    <a:gd name="T17" fmla="*/ 516 h 1108"/>
                    <a:gd name="T18" fmla="*/ 80 w 792"/>
                    <a:gd name="T19" fmla="*/ 512 h 1108"/>
                    <a:gd name="T20" fmla="*/ 72 w 792"/>
                    <a:gd name="T21" fmla="*/ 516 h 1108"/>
                    <a:gd name="T22" fmla="*/ 68 w 792"/>
                    <a:gd name="T23" fmla="*/ 522 h 1108"/>
                    <a:gd name="T24" fmla="*/ 56 w 792"/>
                    <a:gd name="T25" fmla="*/ 522 h 1108"/>
                    <a:gd name="T26" fmla="*/ 44 w 792"/>
                    <a:gd name="T27" fmla="*/ 538 h 1108"/>
                    <a:gd name="T28" fmla="*/ 40 w 792"/>
                    <a:gd name="T29" fmla="*/ 560 h 1108"/>
                    <a:gd name="T30" fmla="*/ 0 w 792"/>
                    <a:gd name="T31" fmla="*/ 900 h 1108"/>
                    <a:gd name="T32" fmla="*/ 46 w 792"/>
                    <a:gd name="T33" fmla="*/ 738 h 1108"/>
                    <a:gd name="T34" fmla="*/ 32 w 792"/>
                    <a:gd name="T35" fmla="*/ 854 h 1108"/>
                    <a:gd name="T36" fmla="*/ 40 w 792"/>
                    <a:gd name="T37" fmla="*/ 950 h 1108"/>
                    <a:gd name="T38" fmla="*/ 32 w 792"/>
                    <a:gd name="T39" fmla="*/ 1026 h 1108"/>
                    <a:gd name="T40" fmla="*/ 80 w 792"/>
                    <a:gd name="T41" fmla="*/ 1078 h 1108"/>
                    <a:gd name="T42" fmla="*/ 120 w 792"/>
                    <a:gd name="T43" fmla="*/ 964 h 1108"/>
                    <a:gd name="T44" fmla="*/ 120 w 792"/>
                    <a:gd name="T45" fmla="*/ 896 h 1108"/>
                    <a:gd name="T46" fmla="*/ 114 w 792"/>
                    <a:gd name="T47" fmla="*/ 814 h 1108"/>
                    <a:gd name="T48" fmla="*/ 108 w 792"/>
                    <a:gd name="T49" fmla="*/ 732 h 1108"/>
                    <a:gd name="T50" fmla="*/ 156 w 792"/>
                    <a:gd name="T51" fmla="*/ 900 h 1108"/>
                    <a:gd name="T52" fmla="*/ 204 w 792"/>
                    <a:gd name="T53" fmla="*/ 1010 h 1108"/>
                    <a:gd name="T54" fmla="*/ 242 w 792"/>
                    <a:gd name="T55" fmla="*/ 1064 h 1108"/>
                    <a:gd name="T56" fmla="*/ 294 w 792"/>
                    <a:gd name="T57" fmla="*/ 1102 h 1108"/>
                    <a:gd name="T58" fmla="*/ 316 w 792"/>
                    <a:gd name="T59" fmla="*/ 1104 h 1108"/>
                    <a:gd name="T60" fmla="*/ 366 w 792"/>
                    <a:gd name="T61" fmla="*/ 1096 h 1108"/>
                    <a:gd name="T62" fmla="*/ 408 w 792"/>
                    <a:gd name="T63" fmla="*/ 1072 h 1108"/>
                    <a:gd name="T64" fmla="*/ 432 w 792"/>
                    <a:gd name="T65" fmla="*/ 1058 h 1108"/>
                    <a:gd name="T66" fmla="*/ 454 w 792"/>
                    <a:gd name="T67" fmla="*/ 1034 h 1108"/>
                    <a:gd name="T68" fmla="*/ 470 w 792"/>
                    <a:gd name="T69" fmla="*/ 1030 h 1108"/>
                    <a:gd name="T70" fmla="*/ 502 w 792"/>
                    <a:gd name="T71" fmla="*/ 1002 h 1108"/>
                    <a:gd name="T72" fmla="*/ 508 w 792"/>
                    <a:gd name="T73" fmla="*/ 988 h 1108"/>
                    <a:gd name="T74" fmla="*/ 534 w 792"/>
                    <a:gd name="T75" fmla="*/ 974 h 1108"/>
                    <a:gd name="T76" fmla="*/ 550 w 792"/>
                    <a:gd name="T77" fmla="*/ 952 h 1108"/>
                    <a:gd name="T78" fmla="*/ 576 w 792"/>
                    <a:gd name="T79" fmla="*/ 860 h 1108"/>
                    <a:gd name="T80" fmla="*/ 580 w 792"/>
                    <a:gd name="T81" fmla="*/ 832 h 1108"/>
                    <a:gd name="T82" fmla="*/ 524 w 792"/>
                    <a:gd name="T83" fmla="*/ 726 h 1108"/>
                    <a:gd name="T84" fmla="*/ 460 w 792"/>
                    <a:gd name="T85" fmla="*/ 674 h 1108"/>
                    <a:gd name="T86" fmla="*/ 564 w 792"/>
                    <a:gd name="T87" fmla="*/ 630 h 1108"/>
                    <a:gd name="T88" fmla="*/ 694 w 792"/>
                    <a:gd name="T89" fmla="*/ 536 h 1108"/>
                    <a:gd name="T90" fmla="*/ 756 w 792"/>
                    <a:gd name="T91" fmla="*/ 300 h 1108"/>
                    <a:gd name="T92" fmla="*/ 74 w 792"/>
                    <a:gd name="T93" fmla="*/ 522 h 1108"/>
                    <a:gd name="T94" fmla="*/ 74 w 792"/>
                    <a:gd name="T95" fmla="*/ 522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2" h="1108">
                      <a:moveTo>
                        <a:pt x="792" y="30"/>
                      </a:moveTo>
                      <a:lnTo>
                        <a:pt x="792" y="30"/>
                      </a:lnTo>
                      <a:lnTo>
                        <a:pt x="786" y="20"/>
                      </a:lnTo>
                      <a:lnTo>
                        <a:pt x="780" y="16"/>
                      </a:lnTo>
                      <a:lnTo>
                        <a:pt x="774" y="12"/>
                      </a:lnTo>
                      <a:lnTo>
                        <a:pt x="774" y="12"/>
                      </a:lnTo>
                      <a:lnTo>
                        <a:pt x="764" y="6"/>
                      </a:lnTo>
                      <a:lnTo>
                        <a:pt x="752" y="4"/>
                      </a:lnTo>
                      <a:lnTo>
                        <a:pt x="732" y="0"/>
                      </a:lnTo>
                      <a:lnTo>
                        <a:pt x="716" y="0"/>
                      </a:lnTo>
                      <a:lnTo>
                        <a:pt x="710" y="0"/>
                      </a:lnTo>
                      <a:lnTo>
                        <a:pt x="622" y="26"/>
                      </a:lnTo>
                      <a:lnTo>
                        <a:pt x="522" y="78"/>
                      </a:lnTo>
                      <a:lnTo>
                        <a:pt x="418" y="162"/>
                      </a:lnTo>
                      <a:lnTo>
                        <a:pt x="338" y="244"/>
                      </a:lnTo>
                      <a:lnTo>
                        <a:pt x="230" y="382"/>
                      </a:lnTo>
                      <a:lnTo>
                        <a:pt x="166" y="484"/>
                      </a:lnTo>
                      <a:lnTo>
                        <a:pt x="128" y="552"/>
                      </a:lnTo>
                      <a:lnTo>
                        <a:pt x="118" y="576"/>
                      </a:lnTo>
                      <a:lnTo>
                        <a:pt x="118" y="576"/>
                      </a:lnTo>
                      <a:lnTo>
                        <a:pt x="118" y="570"/>
                      </a:lnTo>
                      <a:lnTo>
                        <a:pt x="118" y="570"/>
                      </a:lnTo>
                      <a:lnTo>
                        <a:pt x="114" y="562"/>
                      </a:lnTo>
                      <a:lnTo>
                        <a:pt x="106" y="550"/>
                      </a:lnTo>
                      <a:lnTo>
                        <a:pt x="106" y="550"/>
                      </a:lnTo>
                      <a:lnTo>
                        <a:pt x="110" y="544"/>
                      </a:lnTo>
                      <a:lnTo>
                        <a:pt x="112" y="538"/>
                      </a:lnTo>
                      <a:lnTo>
                        <a:pt x="112" y="538"/>
                      </a:lnTo>
                      <a:lnTo>
                        <a:pt x="110" y="530"/>
                      </a:lnTo>
                      <a:lnTo>
                        <a:pt x="106" y="526"/>
                      </a:lnTo>
                      <a:lnTo>
                        <a:pt x="102" y="522"/>
                      </a:lnTo>
                      <a:lnTo>
                        <a:pt x="94" y="520"/>
                      </a:lnTo>
                      <a:lnTo>
                        <a:pt x="94" y="520"/>
                      </a:lnTo>
                      <a:lnTo>
                        <a:pt x="92" y="520"/>
                      </a:lnTo>
                      <a:lnTo>
                        <a:pt x="94" y="516"/>
                      </a:lnTo>
                      <a:lnTo>
                        <a:pt x="90" y="516"/>
                      </a:lnTo>
                      <a:lnTo>
                        <a:pt x="86" y="516"/>
                      </a:lnTo>
                      <a:lnTo>
                        <a:pt x="86" y="516"/>
                      </a:lnTo>
                      <a:lnTo>
                        <a:pt x="80" y="512"/>
                      </a:lnTo>
                      <a:lnTo>
                        <a:pt x="80" y="512"/>
                      </a:lnTo>
                      <a:lnTo>
                        <a:pt x="80" y="512"/>
                      </a:lnTo>
                      <a:lnTo>
                        <a:pt x="76" y="514"/>
                      </a:lnTo>
                      <a:lnTo>
                        <a:pt x="72" y="512"/>
                      </a:lnTo>
                      <a:lnTo>
                        <a:pt x="72" y="516"/>
                      </a:lnTo>
                      <a:lnTo>
                        <a:pt x="68" y="516"/>
                      </a:lnTo>
                      <a:lnTo>
                        <a:pt x="66" y="516"/>
                      </a:lnTo>
                      <a:lnTo>
                        <a:pt x="68" y="520"/>
                      </a:lnTo>
                      <a:lnTo>
                        <a:pt x="68" y="522"/>
                      </a:lnTo>
                      <a:lnTo>
                        <a:pt x="68" y="522"/>
                      </a:lnTo>
                      <a:lnTo>
                        <a:pt x="62" y="520"/>
                      </a:lnTo>
                      <a:lnTo>
                        <a:pt x="62" y="520"/>
                      </a:lnTo>
                      <a:lnTo>
                        <a:pt x="56" y="522"/>
                      </a:lnTo>
                      <a:lnTo>
                        <a:pt x="50" y="526"/>
                      </a:lnTo>
                      <a:lnTo>
                        <a:pt x="46" y="530"/>
                      </a:lnTo>
                      <a:lnTo>
                        <a:pt x="44" y="538"/>
                      </a:lnTo>
                      <a:lnTo>
                        <a:pt x="44" y="538"/>
                      </a:lnTo>
                      <a:lnTo>
                        <a:pt x="46" y="542"/>
                      </a:lnTo>
                      <a:lnTo>
                        <a:pt x="48" y="548"/>
                      </a:lnTo>
                      <a:lnTo>
                        <a:pt x="48" y="548"/>
                      </a:lnTo>
                      <a:lnTo>
                        <a:pt x="40" y="560"/>
                      </a:lnTo>
                      <a:lnTo>
                        <a:pt x="36" y="568"/>
                      </a:lnTo>
                      <a:lnTo>
                        <a:pt x="28" y="552"/>
                      </a:lnTo>
                      <a:lnTo>
                        <a:pt x="0" y="502"/>
                      </a:lnTo>
                      <a:lnTo>
                        <a:pt x="0" y="900"/>
                      </a:lnTo>
                      <a:lnTo>
                        <a:pt x="0" y="900"/>
                      </a:lnTo>
                      <a:lnTo>
                        <a:pt x="18" y="834"/>
                      </a:lnTo>
                      <a:lnTo>
                        <a:pt x="32" y="782"/>
                      </a:lnTo>
                      <a:lnTo>
                        <a:pt x="46" y="738"/>
                      </a:lnTo>
                      <a:lnTo>
                        <a:pt x="44" y="766"/>
                      </a:lnTo>
                      <a:lnTo>
                        <a:pt x="38" y="814"/>
                      </a:lnTo>
                      <a:lnTo>
                        <a:pt x="40" y="832"/>
                      </a:lnTo>
                      <a:lnTo>
                        <a:pt x="32" y="854"/>
                      </a:lnTo>
                      <a:lnTo>
                        <a:pt x="32" y="888"/>
                      </a:lnTo>
                      <a:lnTo>
                        <a:pt x="32" y="896"/>
                      </a:lnTo>
                      <a:lnTo>
                        <a:pt x="32" y="946"/>
                      </a:lnTo>
                      <a:lnTo>
                        <a:pt x="40" y="950"/>
                      </a:lnTo>
                      <a:lnTo>
                        <a:pt x="40" y="958"/>
                      </a:lnTo>
                      <a:lnTo>
                        <a:pt x="32" y="964"/>
                      </a:lnTo>
                      <a:lnTo>
                        <a:pt x="32" y="988"/>
                      </a:lnTo>
                      <a:lnTo>
                        <a:pt x="32" y="1026"/>
                      </a:lnTo>
                      <a:lnTo>
                        <a:pt x="48" y="1058"/>
                      </a:lnTo>
                      <a:lnTo>
                        <a:pt x="72" y="1078"/>
                      </a:lnTo>
                      <a:lnTo>
                        <a:pt x="76" y="1056"/>
                      </a:lnTo>
                      <a:lnTo>
                        <a:pt x="80" y="1078"/>
                      </a:lnTo>
                      <a:lnTo>
                        <a:pt x="104" y="1058"/>
                      </a:lnTo>
                      <a:lnTo>
                        <a:pt x="120" y="1026"/>
                      </a:lnTo>
                      <a:lnTo>
                        <a:pt x="120" y="988"/>
                      </a:lnTo>
                      <a:lnTo>
                        <a:pt x="120" y="964"/>
                      </a:lnTo>
                      <a:lnTo>
                        <a:pt x="112" y="958"/>
                      </a:lnTo>
                      <a:lnTo>
                        <a:pt x="112" y="950"/>
                      </a:lnTo>
                      <a:lnTo>
                        <a:pt x="120" y="946"/>
                      </a:lnTo>
                      <a:lnTo>
                        <a:pt x="120" y="896"/>
                      </a:lnTo>
                      <a:lnTo>
                        <a:pt x="120" y="888"/>
                      </a:lnTo>
                      <a:lnTo>
                        <a:pt x="120" y="854"/>
                      </a:lnTo>
                      <a:lnTo>
                        <a:pt x="112" y="832"/>
                      </a:lnTo>
                      <a:lnTo>
                        <a:pt x="114" y="814"/>
                      </a:lnTo>
                      <a:lnTo>
                        <a:pt x="108" y="766"/>
                      </a:lnTo>
                      <a:lnTo>
                        <a:pt x="106" y="738"/>
                      </a:lnTo>
                      <a:lnTo>
                        <a:pt x="106" y="738"/>
                      </a:lnTo>
                      <a:lnTo>
                        <a:pt x="108" y="732"/>
                      </a:lnTo>
                      <a:lnTo>
                        <a:pt x="108" y="732"/>
                      </a:lnTo>
                      <a:lnTo>
                        <a:pt x="122" y="778"/>
                      </a:lnTo>
                      <a:lnTo>
                        <a:pt x="138" y="834"/>
                      </a:lnTo>
                      <a:lnTo>
                        <a:pt x="156" y="900"/>
                      </a:lnTo>
                      <a:lnTo>
                        <a:pt x="156" y="900"/>
                      </a:lnTo>
                      <a:lnTo>
                        <a:pt x="174" y="942"/>
                      </a:lnTo>
                      <a:lnTo>
                        <a:pt x="190" y="978"/>
                      </a:lnTo>
                      <a:lnTo>
                        <a:pt x="204" y="1010"/>
                      </a:lnTo>
                      <a:lnTo>
                        <a:pt x="204" y="1010"/>
                      </a:lnTo>
                      <a:lnTo>
                        <a:pt x="218" y="1034"/>
                      </a:lnTo>
                      <a:lnTo>
                        <a:pt x="230" y="1050"/>
                      </a:lnTo>
                      <a:lnTo>
                        <a:pt x="242" y="1064"/>
                      </a:lnTo>
                      <a:lnTo>
                        <a:pt x="268" y="1090"/>
                      </a:lnTo>
                      <a:lnTo>
                        <a:pt x="284" y="1100"/>
                      </a:lnTo>
                      <a:lnTo>
                        <a:pt x="294" y="1102"/>
                      </a:lnTo>
                      <a:lnTo>
                        <a:pt x="294" y="1102"/>
                      </a:lnTo>
                      <a:lnTo>
                        <a:pt x="296" y="1100"/>
                      </a:lnTo>
                      <a:lnTo>
                        <a:pt x="300" y="1098"/>
                      </a:lnTo>
                      <a:lnTo>
                        <a:pt x="308" y="1100"/>
                      </a:lnTo>
                      <a:lnTo>
                        <a:pt x="316" y="1104"/>
                      </a:lnTo>
                      <a:lnTo>
                        <a:pt x="316" y="1104"/>
                      </a:lnTo>
                      <a:lnTo>
                        <a:pt x="322" y="1108"/>
                      </a:lnTo>
                      <a:lnTo>
                        <a:pt x="350" y="1108"/>
                      </a:lnTo>
                      <a:lnTo>
                        <a:pt x="366" y="1096"/>
                      </a:lnTo>
                      <a:lnTo>
                        <a:pt x="384" y="1082"/>
                      </a:lnTo>
                      <a:lnTo>
                        <a:pt x="384" y="1082"/>
                      </a:lnTo>
                      <a:lnTo>
                        <a:pt x="396" y="1076"/>
                      </a:lnTo>
                      <a:lnTo>
                        <a:pt x="408" y="1072"/>
                      </a:lnTo>
                      <a:lnTo>
                        <a:pt x="418" y="1068"/>
                      </a:lnTo>
                      <a:lnTo>
                        <a:pt x="418" y="1068"/>
                      </a:lnTo>
                      <a:lnTo>
                        <a:pt x="426" y="1064"/>
                      </a:lnTo>
                      <a:lnTo>
                        <a:pt x="432" y="1058"/>
                      </a:lnTo>
                      <a:lnTo>
                        <a:pt x="438" y="1050"/>
                      </a:lnTo>
                      <a:lnTo>
                        <a:pt x="438" y="1050"/>
                      </a:lnTo>
                      <a:lnTo>
                        <a:pt x="446" y="1040"/>
                      </a:lnTo>
                      <a:lnTo>
                        <a:pt x="454" y="1034"/>
                      </a:lnTo>
                      <a:lnTo>
                        <a:pt x="458" y="1032"/>
                      </a:lnTo>
                      <a:lnTo>
                        <a:pt x="462" y="1030"/>
                      </a:lnTo>
                      <a:lnTo>
                        <a:pt x="462" y="1030"/>
                      </a:lnTo>
                      <a:lnTo>
                        <a:pt x="470" y="1030"/>
                      </a:lnTo>
                      <a:lnTo>
                        <a:pt x="480" y="1026"/>
                      </a:lnTo>
                      <a:lnTo>
                        <a:pt x="492" y="1014"/>
                      </a:lnTo>
                      <a:lnTo>
                        <a:pt x="492" y="1014"/>
                      </a:lnTo>
                      <a:lnTo>
                        <a:pt x="502" y="1002"/>
                      </a:lnTo>
                      <a:lnTo>
                        <a:pt x="506" y="992"/>
                      </a:lnTo>
                      <a:lnTo>
                        <a:pt x="506" y="992"/>
                      </a:lnTo>
                      <a:lnTo>
                        <a:pt x="506" y="992"/>
                      </a:lnTo>
                      <a:lnTo>
                        <a:pt x="508" y="988"/>
                      </a:lnTo>
                      <a:lnTo>
                        <a:pt x="514" y="982"/>
                      </a:lnTo>
                      <a:lnTo>
                        <a:pt x="526" y="976"/>
                      </a:lnTo>
                      <a:lnTo>
                        <a:pt x="526" y="976"/>
                      </a:lnTo>
                      <a:lnTo>
                        <a:pt x="534" y="974"/>
                      </a:lnTo>
                      <a:lnTo>
                        <a:pt x="538" y="970"/>
                      </a:lnTo>
                      <a:lnTo>
                        <a:pt x="546" y="962"/>
                      </a:lnTo>
                      <a:lnTo>
                        <a:pt x="548" y="954"/>
                      </a:lnTo>
                      <a:lnTo>
                        <a:pt x="550" y="952"/>
                      </a:lnTo>
                      <a:lnTo>
                        <a:pt x="560" y="916"/>
                      </a:lnTo>
                      <a:lnTo>
                        <a:pt x="576" y="890"/>
                      </a:lnTo>
                      <a:lnTo>
                        <a:pt x="576" y="860"/>
                      </a:lnTo>
                      <a:lnTo>
                        <a:pt x="576" y="860"/>
                      </a:lnTo>
                      <a:lnTo>
                        <a:pt x="578" y="850"/>
                      </a:lnTo>
                      <a:lnTo>
                        <a:pt x="580" y="840"/>
                      </a:lnTo>
                      <a:lnTo>
                        <a:pt x="580" y="832"/>
                      </a:lnTo>
                      <a:lnTo>
                        <a:pt x="580" y="832"/>
                      </a:lnTo>
                      <a:lnTo>
                        <a:pt x="576" y="820"/>
                      </a:lnTo>
                      <a:lnTo>
                        <a:pt x="572" y="808"/>
                      </a:lnTo>
                      <a:lnTo>
                        <a:pt x="566" y="792"/>
                      </a:lnTo>
                      <a:lnTo>
                        <a:pt x="524" y="726"/>
                      </a:lnTo>
                      <a:lnTo>
                        <a:pt x="524" y="726"/>
                      </a:lnTo>
                      <a:lnTo>
                        <a:pt x="474" y="680"/>
                      </a:lnTo>
                      <a:lnTo>
                        <a:pt x="474" y="680"/>
                      </a:lnTo>
                      <a:lnTo>
                        <a:pt x="460" y="674"/>
                      </a:lnTo>
                      <a:lnTo>
                        <a:pt x="438" y="666"/>
                      </a:lnTo>
                      <a:lnTo>
                        <a:pt x="384" y="646"/>
                      </a:lnTo>
                      <a:lnTo>
                        <a:pt x="524" y="634"/>
                      </a:lnTo>
                      <a:lnTo>
                        <a:pt x="564" y="630"/>
                      </a:lnTo>
                      <a:lnTo>
                        <a:pt x="606" y="624"/>
                      </a:lnTo>
                      <a:lnTo>
                        <a:pt x="636" y="608"/>
                      </a:lnTo>
                      <a:lnTo>
                        <a:pt x="666" y="580"/>
                      </a:lnTo>
                      <a:lnTo>
                        <a:pt x="694" y="536"/>
                      </a:lnTo>
                      <a:lnTo>
                        <a:pt x="714" y="486"/>
                      </a:lnTo>
                      <a:lnTo>
                        <a:pt x="724" y="454"/>
                      </a:lnTo>
                      <a:lnTo>
                        <a:pt x="742" y="360"/>
                      </a:lnTo>
                      <a:lnTo>
                        <a:pt x="756" y="300"/>
                      </a:lnTo>
                      <a:lnTo>
                        <a:pt x="788" y="150"/>
                      </a:lnTo>
                      <a:lnTo>
                        <a:pt x="792" y="100"/>
                      </a:lnTo>
                      <a:lnTo>
                        <a:pt x="792" y="30"/>
                      </a:lnTo>
                      <a:close/>
                      <a:moveTo>
                        <a:pt x="74" y="522"/>
                      </a:moveTo>
                      <a:lnTo>
                        <a:pt x="74" y="524"/>
                      </a:lnTo>
                      <a:lnTo>
                        <a:pt x="72" y="522"/>
                      </a:lnTo>
                      <a:lnTo>
                        <a:pt x="74" y="522"/>
                      </a:lnTo>
                      <a:lnTo>
                        <a:pt x="74" y="522"/>
                      </a:lnTo>
                      <a:close/>
                    </a:path>
                  </a:pathLst>
                </a:custGeom>
                <a:solidFill>
                  <a:schemeClr val="bg2">
                    <a:lumMod val="60000"/>
                    <a:lumOff val="40000"/>
                    <a:alpha val="14000"/>
                  </a:schemeClr>
                </a:solidFill>
                <a:ln w="9525">
                  <a:solidFill>
                    <a:schemeClr val="tx2">
                      <a:lumMod val="60000"/>
                      <a:lumOff val="40000"/>
                      <a:alpha val="16000"/>
                    </a:schemeClr>
                  </a:solidFill>
                  <a:round/>
                  <a:headEnd/>
                  <a:tailEnd/>
                </a:ln>
                <a:effectLst>
                  <a:glow rad="63500">
                    <a:schemeClr val="bg2">
                      <a:lumMod val="60000"/>
                      <a:lumOff val="40000"/>
                      <a:alpha val="16000"/>
                    </a:schemeClr>
                  </a:glow>
                  <a:softEdge rad="12700"/>
                </a:effectLs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85" name="Group 97"/>
              <p:cNvGrpSpPr>
                <a:grpSpLocks noChangeAspect="1"/>
              </p:cNvGrpSpPr>
              <p:nvPr/>
            </p:nvGrpSpPr>
            <p:grpSpPr>
              <a:xfrm>
                <a:off x="4876750" y="5704502"/>
                <a:ext cx="1752575" cy="1153497"/>
                <a:chOff x="4978400" y="152400"/>
                <a:chExt cx="2489200" cy="1638300"/>
              </a:xfrm>
              <a:solidFill>
                <a:schemeClr val="bg2">
                  <a:lumMod val="50000"/>
                  <a:lumOff val="50000"/>
                  <a:alpha val="8000"/>
                </a:schemeClr>
              </a:solidFill>
            </p:grpSpPr>
            <p:sp>
              <p:nvSpPr>
                <p:cNvPr id="196" name="Freeform 28"/>
                <p:cNvSpPr>
                  <a:spLocks/>
                </p:cNvSpPr>
                <p:nvPr/>
              </p:nvSpPr>
              <p:spPr bwMode="auto">
                <a:xfrm>
                  <a:off x="6003925" y="923925"/>
                  <a:ext cx="22225" cy="546100"/>
                </a:xfrm>
                <a:custGeom>
                  <a:avLst/>
                  <a:gdLst>
                    <a:gd name="T0" fmla="*/ 12 w 14"/>
                    <a:gd name="T1" fmla="*/ 344 h 344"/>
                    <a:gd name="T2" fmla="*/ 12 w 14"/>
                    <a:gd name="T3" fmla="*/ 344 h 344"/>
                    <a:gd name="T4" fmla="*/ 14 w 14"/>
                    <a:gd name="T5" fmla="*/ 344 h 344"/>
                    <a:gd name="T6" fmla="*/ 14 w 14"/>
                    <a:gd name="T7" fmla="*/ 344 h 344"/>
                    <a:gd name="T8" fmla="*/ 14 w 14"/>
                    <a:gd name="T9" fmla="*/ 326 h 344"/>
                    <a:gd name="T10" fmla="*/ 14 w 14"/>
                    <a:gd name="T11" fmla="*/ 58 h 344"/>
                    <a:gd name="T12" fmla="*/ 14 w 14"/>
                    <a:gd name="T13" fmla="*/ 58 h 344"/>
                    <a:gd name="T14" fmla="*/ 14 w 14"/>
                    <a:gd name="T15" fmla="*/ 30 h 344"/>
                    <a:gd name="T16" fmla="*/ 14 w 14"/>
                    <a:gd name="T17" fmla="*/ 30 h 344"/>
                    <a:gd name="T18" fmla="*/ 12 w 14"/>
                    <a:gd name="T19" fmla="*/ 16 h 344"/>
                    <a:gd name="T20" fmla="*/ 8 w 14"/>
                    <a:gd name="T21" fmla="*/ 4 h 344"/>
                    <a:gd name="T22" fmla="*/ 8 w 14"/>
                    <a:gd name="T23" fmla="*/ 4 h 344"/>
                    <a:gd name="T24" fmla="*/ 6 w 14"/>
                    <a:gd name="T25" fmla="*/ 2 h 344"/>
                    <a:gd name="T26" fmla="*/ 4 w 14"/>
                    <a:gd name="T27" fmla="*/ 0 h 344"/>
                    <a:gd name="T28" fmla="*/ 2 w 14"/>
                    <a:gd name="T29" fmla="*/ 0 h 344"/>
                    <a:gd name="T30" fmla="*/ 0 w 14"/>
                    <a:gd name="T31" fmla="*/ 2 h 344"/>
                    <a:gd name="T32" fmla="*/ 0 w 14"/>
                    <a:gd name="T33" fmla="*/ 2 h 344"/>
                    <a:gd name="T34" fmla="*/ 0 w 14"/>
                    <a:gd name="T35" fmla="*/ 10 h 344"/>
                    <a:gd name="T36" fmla="*/ 0 w 14"/>
                    <a:gd name="T37" fmla="*/ 18 h 344"/>
                    <a:gd name="T38" fmla="*/ 0 w 14"/>
                    <a:gd name="T39" fmla="*/ 18 h 344"/>
                    <a:gd name="T40" fmla="*/ 2 w 14"/>
                    <a:gd name="T41" fmla="*/ 30 h 344"/>
                    <a:gd name="T42" fmla="*/ 4 w 14"/>
                    <a:gd name="T43" fmla="*/ 44 h 344"/>
                    <a:gd name="T44" fmla="*/ 10 w 14"/>
                    <a:gd name="T45" fmla="*/ 326 h 344"/>
                    <a:gd name="T46" fmla="*/ 10 w 14"/>
                    <a:gd name="T47" fmla="*/ 326 h 344"/>
                    <a:gd name="T48" fmla="*/ 10 w 14"/>
                    <a:gd name="T49" fmla="*/ 338 h 344"/>
                    <a:gd name="T50" fmla="*/ 12 w 14"/>
                    <a:gd name="T51" fmla="*/ 344 h 344"/>
                    <a:gd name="T52" fmla="*/ 12 w 14"/>
                    <a:gd name="T53" fmla="*/ 34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 h="344">
                      <a:moveTo>
                        <a:pt x="12" y="344"/>
                      </a:moveTo>
                      <a:lnTo>
                        <a:pt x="12" y="344"/>
                      </a:lnTo>
                      <a:lnTo>
                        <a:pt x="14" y="344"/>
                      </a:lnTo>
                      <a:lnTo>
                        <a:pt x="14" y="344"/>
                      </a:lnTo>
                      <a:lnTo>
                        <a:pt x="14" y="326"/>
                      </a:lnTo>
                      <a:lnTo>
                        <a:pt x="14" y="58"/>
                      </a:lnTo>
                      <a:lnTo>
                        <a:pt x="14" y="58"/>
                      </a:lnTo>
                      <a:lnTo>
                        <a:pt x="14" y="30"/>
                      </a:lnTo>
                      <a:lnTo>
                        <a:pt x="14" y="30"/>
                      </a:lnTo>
                      <a:lnTo>
                        <a:pt x="12" y="16"/>
                      </a:lnTo>
                      <a:lnTo>
                        <a:pt x="8" y="4"/>
                      </a:lnTo>
                      <a:lnTo>
                        <a:pt x="8" y="4"/>
                      </a:lnTo>
                      <a:lnTo>
                        <a:pt x="6" y="2"/>
                      </a:lnTo>
                      <a:lnTo>
                        <a:pt x="4" y="0"/>
                      </a:lnTo>
                      <a:lnTo>
                        <a:pt x="2" y="0"/>
                      </a:lnTo>
                      <a:lnTo>
                        <a:pt x="0" y="2"/>
                      </a:lnTo>
                      <a:lnTo>
                        <a:pt x="0" y="2"/>
                      </a:lnTo>
                      <a:lnTo>
                        <a:pt x="0" y="10"/>
                      </a:lnTo>
                      <a:lnTo>
                        <a:pt x="0" y="18"/>
                      </a:lnTo>
                      <a:lnTo>
                        <a:pt x="0" y="18"/>
                      </a:lnTo>
                      <a:lnTo>
                        <a:pt x="2" y="30"/>
                      </a:lnTo>
                      <a:lnTo>
                        <a:pt x="4" y="44"/>
                      </a:lnTo>
                      <a:lnTo>
                        <a:pt x="10" y="326"/>
                      </a:lnTo>
                      <a:lnTo>
                        <a:pt x="10" y="326"/>
                      </a:lnTo>
                      <a:lnTo>
                        <a:pt x="10" y="338"/>
                      </a:lnTo>
                      <a:lnTo>
                        <a:pt x="12" y="344"/>
                      </a:lnTo>
                      <a:lnTo>
                        <a:pt x="12" y="3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7" name="Freeform 29"/>
                <p:cNvSpPr>
                  <a:spLocks/>
                </p:cNvSpPr>
                <p:nvPr/>
              </p:nvSpPr>
              <p:spPr bwMode="auto">
                <a:xfrm>
                  <a:off x="6019800" y="14827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8" name="Freeform 30"/>
                <p:cNvSpPr>
                  <a:spLocks/>
                </p:cNvSpPr>
                <p:nvPr/>
              </p:nvSpPr>
              <p:spPr bwMode="auto">
                <a:xfrm>
                  <a:off x="6045200" y="1257300"/>
                  <a:ext cx="501650" cy="228600"/>
                </a:xfrm>
                <a:custGeom>
                  <a:avLst/>
                  <a:gdLst>
                    <a:gd name="T0" fmla="*/ 2 w 316"/>
                    <a:gd name="T1" fmla="*/ 144 h 144"/>
                    <a:gd name="T2" fmla="*/ 2 w 316"/>
                    <a:gd name="T3" fmla="*/ 144 h 144"/>
                    <a:gd name="T4" fmla="*/ 18 w 316"/>
                    <a:gd name="T5" fmla="*/ 138 h 144"/>
                    <a:gd name="T6" fmla="*/ 276 w 316"/>
                    <a:gd name="T7" fmla="*/ 20 h 144"/>
                    <a:gd name="T8" fmla="*/ 276 w 316"/>
                    <a:gd name="T9" fmla="*/ 20 h 144"/>
                    <a:gd name="T10" fmla="*/ 288 w 316"/>
                    <a:gd name="T11" fmla="*/ 16 h 144"/>
                    <a:gd name="T12" fmla="*/ 298 w 316"/>
                    <a:gd name="T13" fmla="*/ 12 h 144"/>
                    <a:gd name="T14" fmla="*/ 298 w 316"/>
                    <a:gd name="T15" fmla="*/ 12 h 144"/>
                    <a:gd name="T16" fmla="*/ 306 w 316"/>
                    <a:gd name="T17" fmla="*/ 10 h 144"/>
                    <a:gd name="T18" fmla="*/ 314 w 316"/>
                    <a:gd name="T19" fmla="*/ 6 h 144"/>
                    <a:gd name="T20" fmla="*/ 314 w 316"/>
                    <a:gd name="T21" fmla="*/ 6 h 144"/>
                    <a:gd name="T22" fmla="*/ 316 w 316"/>
                    <a:gd name="T23" fmla="*/ 2 h 144"/>
                    <a:gd name="T24" fmla="*/ 314 w 316"/>
                    <a:gd name="T25" fmla="*/ 0 h 144"/>
                    <a:gd name="T26" fmla="*/ 312 w 316"/>
                    <a:gd name="T27" fmla="*/ 0 h 144"/>
                    <a:gd name="T28" fmla="*/ 308 w 316"/>
                    <a:gd name="T29" fmla="*/ 0 h 144"/>
                    <a:gd name="T30" fmla="*/ 308 w 316"/>
                    <a:gd name="T31" fmla="*/ 0 h 144"/>
                    <a:gd name="T32" fmla="*/ 296 w 316"/>
                    <a:gd name="T33" fmla="*/ 2 h 144"/>
                    <a:gd name="T34" fmla="*/ 284 w 316"/>
                    <a:gd name="T35" fmla="*/ 6 h 144"/>
                    <a:gd name="T36" fmla="*/ 284 w 316"/>
                    <a:gd name="T37" fmla="*/ 6 h 144"/>
                    <a:gd name="T38" fmla="*/ 258 w 316"/>
                    <a:gd name="T39" fmla="*/ 18 h 144"/>
                    <a:gd name="T40" fmla="*/ 16 w 316"/>
                    <a:gd name="T41" fmla="*/ 132 h 144"/>
                    <a:gd name="T42" fmla="*/ 16 w 316"/>
                    <a:gd name="T43" fmla="*/ 132 h 144"/>
                    <a:gd name="T44" fmla="*/ 0 w 316"/>
                    <a:gd name="T45" fmla="*/ 140 h 144"/>
                    <a:gd name="T46" fmla="*/ 0 w 316"/>
                    <a:gd name="T47" fmla="*/ 140 h 144"/>
                    <a:gd name="T48" fmla="*/ 0 w 316"/>
                    <a:gd name="T49" fmla="*/ 142 h 144"/>
                    <a:gd name="T50" fmla="*/ 0 w 316"/>
                    <a:gd name="T51" fmla="*/ 142 h 144"/>
                    <a:gd name="T52" fmla="*/ 2 w 316"/>
                    <a:gd name="T53" fmla="*/ 144 h 144"/>
                    <a:gd name="T54" fmla="*/ 2 w 316"/>
                    <a:gd name="T55"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6" h="144">
                      <a:moveTo>
                        <a:pt x="2" y="144"/>
                      </a:moveTo>
                      <a:lnTo>
                        <a:pt x="2" y="144"/>
                      </a:lnTo>
                      <a:lnTo>
                        <a:pt x="18" y="138"/>
                      </a:lnTo>
                      <a:lnTo>
                        <a:pt x="276" y="20"/>
                      </a:lnTo>
                      <a:lnTo>
                        <a:pt x="276" y="20"/>
                      </a:lnTo>
                      <a:lnTo>
                        <a:pt x="288" y="16"/>
                      </a:lnTo>
                      <a:lnTo>
                        <a:pt x="298" y="12"/>
                      </a:lnTo>
                      <a:lnTo>
                        <a:pt x="298" y="12"/>
                      </a:lnTo>
                      <a:lnTo>
                        <a:pt x="306" y="10"/>
                      </a:lnTo>
                      <a:lnTo>
                        <a:pt x="314" y="6"/>
                      </a:lnTo>
                      <a:lnTo>
                        <a:pt x="314" y="6"/>
                      </a:lnTo>
                      <a:lnTo>
                        <a:pt x="316" y="2"/>
                      </a:lnTo>
                      <a:lnTo>
                        <a:pt x="314" y="0"/>
                      </a:lnTo>
                      <a:lnTo>
                        <a:pt x="312" y="0"/>
                      </a:lnTo>
                      <a:lnTo>
                        <a:pt x="308" y="0"/>
                      </a:lnTo>
                      <a:lnTo>
                        <a:pt x="308" y="0"/>
                      </a:lnTo>
                      <a:lnTo>
                        <a:pt x="296" y="2"/>
                      </a:lnTo>
                      <a:lnTo>
                        <a:pt x="284" y="6"/>
                      </a:lnTo>
                      <a:lnTo>
                        <a:pt x="284" y="6"/>
                      </a:lnTo>
                      <a:lnTo>
                        <a:pt x="258" y="18"/>
                      </a:lnTo>
                      <a:lnTo>
                        <a:pt x="16" y="132"/>
                      </a:lnTo>
                      <a:lnTo>
                        <a:pt x="16" y="132"/>
                      </a:lnTo>
                      <a:lnTo>
                        <a:pt x="0" y="140"/>
                      </a:lnTo>
                      <a:lnTo>
                        <a:pt x="0" y="140"/>
                      </a:lnTo>
                      <a:lnTo>
                        <a:pt x="0" y="142"/>
                      </a:lnTo>
                      <a:lnTo>
                        <a:pt x="0" y="142"/>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9" name="Freeform 31"/>
                <p:cNvSpPr>
                  <a:spLocks noEditPoints="1"/>
                </p:cNvSpPr>
                <p:nvPr/>
              </p:nvSpPr>
              <p:spPr bwMode="auto">
                <a:xfrm>
                  <a:off x="4978400" y="152400"/>
                  <a:ext cx="2489200" cy="1638300"/>
                </a:xfrm>
                <a:custGeom>
                  <a:avLst/>
                  <a:gdLst>
                    <a:gd name="T0" fmla="*/ 1564 w 1568"/>
                    <a:gd name="T1" fmla="*/ 774 h 1032"/>
                    <a:gd name="T2" fmla="*/ 1550 w 1568"/>
                    <a:gd name="T3" fmla="*/ 756 h 1032"/>
                    <a:gd name="T4" fmla="*/ 1514 w 1568"/>
                    <a:gd name="T5" fmla="*/ 728 h 1032"/>
                    <a:gd name="T6" fmla="*/ 1166 w 1568"/>
                    <a:gd name="T7" fmla="*/ 710 h 1032"/>
                    <a:gd name="T8" fmla="*/ 762 w 1568"/>
                    <a:gd name="T9" fmla="*/ 854 h 1032"/>
                    <a:gd name="T10" fmla="*/ 666 w 1568"/>
                    <a:gd name="T11" fmla="*/ 908 h 1032"/>
                    <a:gd name="T12" fmla="*/ 672 w 1568"/>
                    <a:gd name="T13" fmla="*/ 894 h 1032"/>
                    <a:gd name="T14" fmla="*/ 678 w 1568"/>
                    <a:gd name="T15" fmla="*/ 876 h 1032"/>
                    <a:gd name="T16" fmla="*/ 686 w 1568"/>
                    <a:gd name="T17" fmla="*/ 864 h 1032"/>
                    <a:gd name="T18" fmla="*/ 676 w 1568"/>
                    <a:gd name="T19" fmla="*/ 846 h 1032"/>
                    <a:gd name="T20" fmla="*/ 680 w 1568"/>
                    <a:gd name="T21" fmla="*/ 842 h 1032"/>
                    <a:gd name="T22" fmla="*/ 672 w 1568"/>
                    <a:gd name="T23" fmla="*/ 838 h 1032"/>
                    <a:gd name="T24" fmla="*/ 668 w 1568"/>
                    <a:gd name="T25" fmla="*/ 830 h 1032"/>
                    <a:gd name="T26" fmla="*/ 660 w 1568"/>
                    <a:gd name="T27" fmla="*/ 830 h 1032"/>
                    <a:gd name="T28" fmla="*/ 654 w 1568"/>
                    <a:gd name="T29" fmla="*/ 832 h 1032"/>
                    <a:gd name="T30" fmla="*/ 648 w 1568"/>
                    <a:gd name="T31" fmla="*/ 828 h 1032"/>
                    <a:gd name="T32" fmla="*/ 634 w 1568"/>
                    <a:gd name="T33" fmla="*/ 826 h 1032"/>
                    <a:gd name="T34" fmla="*/ 622 w 1568"/>
                    <a:gd name="T35" fmla="*/ 834 h 1032"/>
                    <a:gd name="T36" fmla="*/ 620 w 1568"/>
                    <a:gd name="T37" fmla="*/ 844 h 1032"/>
                    <a:gd name="T38" fmla="*/ 600 w 1568"/>
                    <a:gd name="T39" fmla="*/ 838 h 1032"/>
                    <a:gd name="T40" fmla="*/ 584 w 1568"/>
                    <a:gd name="T41" fmla="*/ 448 h 1032"/>
                    <a:gd name="T42" fmla="*/ 456 w 1568"/>
                    <a:gd name="T43" fmla="*/ 96 h 1032"/>
                    <a:gd name="T44" fmla="*/ 376 w 1568"/>
                    <a:gd name="T45" fmla="*/ 14 h 1032"/>
                    <a:gd name="T46" fmla="*/ 310 w 1568"/>
                    <a:gd name="T47" fmla="*/ 0 h 1032"/>
                    <a:gd name="T48" fmla="*/ 296 w 1568"/>
                    <a:gd name="T49" fmla="*/ 10 h 1032"/>
                    <a:gd name="T50" fmla="*/ 240 w 1568"/>
                    <a:gd name="T51" fmla="*/ 112 h 1032"/>
                    <a:gd name="T52" fmla="*/ 126 w 1568"/>
                    <a:gd name="T53" fmla="*/ 418 h 1032"/>
                    <a:gd name="T54" fmla="*/ 108 w 1568"/>
                    <a:gd name="T55" fmla="*/ 562 h 1032"/>
                    <a:gd name="T56" fmla="*/ 170 w 1568"/>
                    <a:gd name="T57" fmla="*/ 662 h 1032"/>
                    <a:gd name="T58" fmla="*/ 320 w 1568"/>
                    <a:gd name="T59" fmla="*/ 780 h 1032"/>
                    <a:gd name="T60" fmla="*/ 222 w 1568"/>
                    <a:gd name="T61" fmla="*/ 760 h 1032"/>
                    <a:gd name="T62" fmla="*/ 78 w 1568"/>
                    <a:gd name="T63" fmla="*/ 806 h 1032"/>
                    <a:gd name="T64" fmla="*/ 52 w 1568"/>
                    <a:gd name="T65" fmla="*/ 826 h 1032"/>
                    <a:gd name="T66" fmla="*/ 40 w 1568"/>
                    <a:gd name="T67" fmla="*/ 842 h 1032"/>
                    <a:gd name="T68" fmla="*/ 16 w 1568"/>
                    <a:gd name="T69" fmla="*/ 888 h 1032"/>
                    <a:gd name="T70" fmla="*/ 2 w 1568"/>
                    <a:gd name="T71" fmla="*/ 958 h 1032"/>
                    <a:gd name="T72" fmla="*/ 2 w 1568"/>
                    <a:gd name="T73" fmla="*/ 980 h 1032"/>
                    <a:gd name="T74" fmla="*/ 10 w 1568"/>
                    <a:gd name="T75" fmla="*/ 992 h 1032"/>
                    <a:gd name="T76" fmla="*/ 18 w 1568"/>
                    <a:gd name="T77" fmla="*/ 1016 h 1032"/>
                    <a:gd name="T78" fmla="*/ 18 w 1568"/>
                    <a:gd name="T79" fmla="*/ 1032 h 1032"/>
                    <a:gd name="T80" fmla="*/ 512 w 1568"/>
                    <a:gd name="T81" fmla="*/ 1014 h 1032"/>
                    <a:gd name="T82" fmla="*/ 1388 w 1568"/>
                    <a:gd name="T83" fmla="*/ 1020 h 1032"/>
                    <a:gd name="T84" fmla="*/ 1562 w 1568"/>
                    <a:gd name="T85" fmla="*/ 816 h 1032"/>
                    <a:gd name="T86" fmla="*/ 1568 w 1568"/>
                    <a:gd name="T87" fmla="*/ 806 h 1032"/>
                    <a:gd name="T88" fmla="*/ 656 w 1568"/>
                    <a:gd name="T89" fmla="*/ 838 h 1032"/>
                    <a:gd name="T90" fmla="*/ 656 w 1568"/>
                    <a:gd name="T91" fmla="*/ 83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68" h="1032">
                      <a:moveTo>
                        <a:pt x="1568" y="784"/>
                      </a:moveTo>
                      <a:lnTo>
                        <a:pt x="1568" y="784"/>
                      </a:lnTo>
                      <a:lnTo>
                        <a:pt x="1564" y="774"/>
                      </a:lnTo>
                      <a:lnTo>
                        <a:pt x="1564" y="774"/>
                      </a:lnTo>
                      <a:lnTo>
                        <a:pt x="1558" y="764"/>
                      </a:lnTo>
                      <a:lnTo>
                        <a:pt x="1550" y="756"/>
                      </a:lnTo>
                      <a:lnTo>
                        <a:pt x="1534" y="742"/>
                      </a:lnTo>
                      <a:lnTo>
                        <a:pt x="1520" y="732"/>
                      </a:lnTo>
                      <a:lnTo>
                        <a:pt x="1514" y="728"/>
                      </a:lnTo>
                      <a:lnTo>
                        <a:pt x="1420" y="702"/>
                      </a:lnTo>
                      <a:lnTo>
                        <a:pt x="1302" y="692"/>
                      </a:lnTo>
                      <a:lnTo>
                        <a:pt x="1166" y="710"/>
                      </a:lnTo>
                      <a:lnTo>
                        <a:pt x="1046" y="738"/>
                      </a:lnTo>
                      <a:lnTo>
                        <a:pt x="874" y="800"/>
                      </a:lnTo>
                      <a:lnTo>
                        <a:pt x="762" y="854"/>
                      </a:lnTo>
                      <a:lnTo>
                        <a:pt x="688" y="894"/>
                      </a:lnTo>
                      <a:lnTo>
                        <a:pt x="666" y="908"/>
                      </a:lnTo>
                      <a:lnTo>
                        <a:pt x="666" y="908"/>
                      </a:lnTo>
                      <a:lnTo>
                        <a:pt x="670" y="904"/>
                      </a:lnTo>
                      <a:lnTo>
                        <a:pt x="670" y="904"/>
                      </a:lnTo>
                      <a:lnTo>
                        <a:pt x="672" y="894"/>
                      </a:lnTo>
                      <a:lnTo>
                        <a:pt x="672" y="880"/>
                      </a:lnTo>
                      <a:lnTo>
                        <a:pt x="672" y="880"/>
                      </a:lnTo>
                      <a:lnTo>
                        <a:pt x="678" y="876"/>
                      </a:lnTo>
                      <a:lnTo>
                        <a:pt x="682" y="872"/>
                      </a:lnTo>
                      <a:lnTo>
                        <a:pt x="682" y="872"/>
                      </a:lnTo>
                      <a:lnTo>
                        <a:pt x="686" y="864"/>
                      </a:lnTo>
                      <a:lnTo>
                        <a:pt x="684" y="858"/>
                      </a:lnTo>
                      <a:lnTo>
                        <a:pt x="682" y="852"/>
                      </a:lnTo>
                      <a:lnTo>
                        <a:pt x="676" y="846"/>
                      </a:lnTo>
                      <a:lnTo>
                        <a:pt x="676" y="846"/>
                      </a:lnTo>
                      <a:lnTo>
                        <a:pt x="674" y="846"/>
                      </a:lnTo>
                      <a:lnTo>
                        <a:pt x="680" y="842"/>
                      </a:lnTo>
                      <a:lnTo>
                        <a:pt x="674" y="840"/>
                      </a:lnTo>
                      <a:lnTo>
                        <a:pt x="672" y="838"/>
                      </a:lnTo>
                      <a:lnTo>
                        <a:pt x="672" y="838"/>
                      </a:lnTo>
                      <a:lnTo>
                        <a:pt x="670" y="832"/>
                      </a:lnTo>
                      <a:lnTo>
                        <a:pt x="668" y="832"/>
                      </a:lnTo>
                      <a:lnTo>
                        <a:pt x="668" y="830"/>
                      </a:lnTo>
                      <a:lnTo>
                        <a:pt x="664" y="830"/>
                      </a:lnTo>
                      <a:lnTo>
                        <a:pt x="660" y="828"/>
                      </a:lnTo>
                      <a:lnTo>
                        <a:pt x="660" y="830"/>
                      </a:lnTo>
                      <a:lnTo>
                        <a:pt x="656" y="828"/>
                      </a:lnTo>
                      <a:lnTo>
                        <a:pt x="654" y="826"/>
                      </a:lnTo>
                      <a:lnTo>
                        <a:pt x="654" y="832"/>
                      </a:lnTo>
                      <a:lnTo>
                        <a:pt x="652" y="832"/>
                      </a:lnTo>
                      <a:lnTo>
                        <a:pt x="652" y="832"/>
                      </a:lnTo>
                      <a:lnTo>
                        <a:pt x="648" y="828"/>
                      </a:lnTo>
                      <a:lnTo>
                        <a:pt x="648" y="828"/>
                      </a:lnTo>
                      <a:lnTo>
                        <a:pt x="642" y="826"/>
                      </a:lnTo>
                      <a:lnTo>
                        <a:pt x="634" y="826"/>
                      </a:lnTo>
                      <a:lnTo>
                        <a:pt x="628" y="828"/>
                      </a:lnTo>
                      <a:lnTo>
                        <a:pt x="622" y="834"/>
                      </a:lnTo>
                      <a:lnTo>
                        <a:pt x="622" y="834"/>
                      </a:lnTo>
                      <a:lnTo>
                        <a:pt x="620" y="840"/>
                      </a:lnTo>
                      <a:lnTo>
                        <a:pt x="620" y="844"/>
                      </a:lnTo>
                      <a:lnTo>
                        <a:pt x="620" y="844"/>
                      </a:lnTo>
                      <a:lnTo>
                        <a:pt x="606" y="850"/>
                      </a:lnTo>
                      <a:lnTo>
                        <a:pt x="598" y="856"/>
                      </a:lnTo>
                      <a:lnTo>
                        <a:pt x="600" y="838"/>
                      </a:lnTo>
                      <a:lnTo>
                        <a:pt x="604" y="756"/>
                      </a:lnTo>
                      <a:lnTo>
                        <a:pt x="604" y="630"/>
                      </a:lnTo>
                      <a:lnTo>
                        <a:pt x="584" y="448"/>
                      </a:lnTo>
                      <a:lnTo>
                        <a:pt x="560" y="328"/>
                      </a:lnTo>
                      <a:lnTo>
                        <a:pt x="516" y="198"/>
                      </a:lnTo>
                      <a:lnTo>
                        <a:pt x="456" y="96"/>
                      </a:lnTo>
                      <a:lnTo>
                        <a:pt x="390" y="22"/>
                      </a:lnTo>
                      <a:lnTo>
                        <a:pt x="390" y="22"/>
                      </a:lnTo>
                      <a:lnTo>
                        <a:pt x="376" y="14"/>
                      </a:lnTo>
                      <a:lnTo>
                        <a:pt x="362" y="6"/>
                      </a:lnTo>
                      <a:lnTo>
                        <a:pt x="342" y="0"/>
                      </a:lnTo>
                      <a:lnTo>
                        <a:pt x="310" y="0"/>
                      </a:lnTo>
                      <a:lnTo>
                        <a:pt x="310" y="0"/>
                      </a:lnTo>
                      <a:lnTo>
                        <a:pt x="302" y="4"/>
                      </a:lnTo>
                      <a:lnTo>
                        <a:pt x="296" y="10"/>
                      </a:lnTo>
                      <a:lnTo>
                        <a:pt x="292" y="18"/>
                      </a:lnTo>
                      <a:lnTo>
                        <a:pt x="276" y="42"/>
                      </a:lnTo>
                      <a:lnTo>
                        <a:pt x="240" y="112"/>
                      </a:lnTo>
                      <a:lnTo>
                        <a:pt x="184" y="262"/>
                      </a:lnTo>
                      <a:lnTo>
                        <a:pt x="164" y="324"/>
                      </a:lnTo>
                      <a:lnTo>
                        <a:pt x="126" y="418"/>
                      </a:lnTo>
                      <a:lnTo>
                        <a:pt x="118" y="452"/>
                      </a:lnTo>
                      <a:lnTo>
                        <a:pt x="108" y="508"/>
                      </a:lnTo>
                      <a:lnTo>
                        <a:pt x="108" y="562"/>
                      </a:lnTo>
                      <a:lnTo>
                        <a:pt x="118" y="604"/>
                      </a:lnTo>
                      <a:lnTo>
                        <a:pt x="136" y="634"/>
                      </a:lnTo>
                      <a:lnTo>
                        <a:pt x="170" y="662"/>
                      </a:lnTo>
                      <a:lnTo>
                        <a:pt x="204" y="692"/>
                      </a:lnTo>
                      <a:lnTo>
                        <a:pt x="320" y="780"/>
                      </a:lnTo>
                      <a:lnTo>
                        <a:pt x="320" y="780"/>
                      </a:lnTo>
                      <a:lnTo>
                        <a:pt x="262" y="766"/>
                      </a:lnTo>
                      <a:lnTo>
                        <a:pt x="236" y="760"/>
                      </a:lnTo>
                      <a:lnTo>
                        <a:pt x="222" y="760"/>
                      </a:lnTo>
                      <a:lnTo>
                        <a:pt x="222" y="760"/>
                      </a:lnTo>
                      <a:lnTo>
                        <a:pt x="152" y="772"/>
                      </a:lnTo>
                      <a:lnTo>
                        <a:pt x="78" y="806"/>
                      </a:lnTo>
                      <a:lnTo>
                        <a:pt x="78" y="806"/>
                      </a:lnTo>
                      <a:lnTo>
                        <a:pt x="64" y="818"/>
                      </a:lnTo>
                      <a:lnTo>
                        <a:pt x="52" y="826"/>
                      </a:lnTo>
                      <a:lnTo>
                        <a:pt x="44" y="834"/>
                      </a:lnTo>
                      <a:lnTo>
                        <a:pt x="44" y="834"/>
                      </a:lnTo>
                      <a:lnTo>
                        <a:pt x="40" y="842"/>
                      </a:lnTo>
                      <a:lnTo>
                        <a:pt x="36" y="852"/>
                      </a:lnTo>
                      <a:lnTo>
                        <a:pt x="32" y="862"/>
                      </a:lnTo>
                      <a:lnTo>
                        <a:pt x="16" y="888"/>
                      </a:lnTo>
                      <a:lnTo>
                        <a:pt x="14" y="922"/>
                      </a:lnTo>
                      <a:lnTo>
                        <a:pt x="2" y="958"/>
                      </a:lnTo>
                      <a:lnTo>
                        <a:pt x="2" y="958"/>
                      </a:lnTo>
                      <a:lnTo>
                        <a:pt x="2" y="960"/>
                      </a:lnTo>
                      <a:lnTo>
                        <a:pt x="0" y="968"/>
                      </a:lnTo>
                      <a:lnTo>
                        <a:pt x="2" y="980"/>
                      </a:lnTo>
                      <a:lnTo>
                        <a:pt x="6" y="986"/>
                      </a:lnTo>
                      <a:lnTo>
                        <a:pt x="10" y="992"/>
                      </a:lnTo>
                      <a:lnTo>
                        <a:pt x="10" y="992"/>
                      </a:lnTo>
                      <a:lnTo>
                        <a:pt x="18" y="1004"/>
                      </a:lnTo>
                      <a:lnTo>
                        <a:pt x="20" y="1012"/>
                      </a:lnTo>
                      <a:lnTo>
                        <a:pt x="18" y="1016"/>
                      </a:lnTo>
                      <a:lnTo>
                        <a:pt x="18" y="1018"/>
                      </a:lnTo>
                      <a:lnTo>
                        <a:pt x="18" y="1018"/>
                      </a:lnTo>
                      <a:lnTo>
                        <a:pt x="18" y="1032"/>
                      </a:lnTo>
                      <a:lnTo>
                        <a:pt x="490" y="1032"/>
                      </a:lnTo>
                      <a:lnTo>
                        <a:pt x="490" y="1032"/>
                      </a:lnTo>
                      <a:lnTo>
                        <a:pt x="512" y="1014"/>
                      </a:lnTo>
                      <a:lnTo>
                        <a:pt x="498" y="1032"/>
                      </a:lnTo>
                      <a:lnTo>
                        <a:pt x="1376" y="1032"/>
                      </a:lnTo>
                      <a:lnTo>
                        <a:pt x="1388" y="1020"/>
                      </a:lnTo>
                      <a:lnTo>
                        <a:pt x="1498" y="904"/>
                      </a:lnTo>
                      <a:lnTo>
                        <a:pt x="1546" y="842"/>
                      </a:lnTo>
                      <a:lnTo>
                        <a:pt x="1562" y="816"/>
                      </a:lnTo>
                      <a:lnTo>
                        <a:pt x="1562" y="816"/>
                      </a:lnTo>
                      <a:lnTo>
                        <a:pt x="1564" y="812"/>
                      </a:lnTo>
                      <a:lnTo>
                        <a:pt x="1568" y="806"/>
                      </a:lnTo>
                      <a:lnTo>
                        <a:pt x="1568" y="784"/>
                      </a:lnTo>
                      <a:close/>
                      <a:moveTo>
                        <a:pt x="656" y="838"/>
                      </a:moveTo>
                      <a:lnTo>
                        <a:pt x="656" y="838"/>
                      </a:lnTo>
                      <a:lnTo>
                        <a:pt x="656" y="836"/>
                      </a:lnTo>
                      <a:lnTo>
                        <a:pt x="656" y="838"/>
                      </a:lnTo>
                      <a:lnTo>
                        <a:pt x="656" y="838"/>
                      </a:lnTo>
                      <a:close/>
                    </a:path>
                  </a:pathLst>
                </a:custGeom>
                <a:solidFill>
                  <a:schemeClr val="bg2">
                    <a:lumMod val="60000"/>
                    <a:lumOff val="40000"/>
                    <a:alpha val="9000"/>
                  </a:schemeClr>
                </a:solidFill>
                <a:ln w="9525">
                  <a:solidFill>
                    <a:srgbClr val="FEFFFF">
                      <a:alpha val="12000"/>
                    </a:srgb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86" name="Group 102"/>
              <p:cNvGrpSpPr>
                <a:grpSpLocks noChangeAspect="1"/>
              </p:cNvGrpSpPr>
              <p:nvPr/>
            </p:nvGrpSpPr>
            <p:grpSpPr>
              <a:xfrm>
                <a:off x="7848593" y="1524004"/>
                <a:ext cx="1295399" cy="1685580"/>
                <a:chOff x="7315200" y="5334000"/>
                <a:chExt cx="1054100" cy="1371600"/>
              </a:xfrm>
              <a:solidFill>
                <a:schemeClr val="bg2">
                  <a:lumMod val="50000"/>
                  <a:lumOff val="50000"/>
                  <a:alpha val="8000"/>
                </a:schemeClr>
              </a:solidFill>
            </p:grpSpPr>
            <p:sp>
              <p:nvSpPr>
                <p:cNvPr id="192"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3"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4"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5"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187" name="Group 112"/>
              <p:cNvGrpSpPr>
                <a:grpSpLocks noChangeAspect="1"/>
              </p:cNvGrpSpPr>
              <p:nvPr/>
            </p:nvGrpSpPr>
            <p:grpSpPr>
              <a:xfrm>
                <a:off x="7679515" y="5943604"/>
                <a:ext cx="1331670" cy="914403"/>
                <a:chOff x="7953375" y="152400"/>
                <a:chExt cx="1775564" cy="1219200"/>
              </a:xfrm>
              <a:solidFill>
                <a:schemeClr val="bg2">
                  <a:lumMod val="50000"/>
                  <a:lumOff val="50000"/>
                  <a:alpha val="8000"/>
                </a:schemeClr>
              </a:solidFill>
            </p:grpSpPr>
            <p:sp>
              <p:nvSpPr>
                <p:cNvPr id="188" name="Freeform 35"/>
                <p:cNvSpPr>
                  <a:spLocks/>
                </p:cNvSpPr>
                <p:nvPr/>
              </p:nvSpPr>
              <p:spPr bwMode="auto">
                <a:xfrm>
                  <a:off x="7953375" y="688975"/>
                  <a:ext cx="269875" cy="127000"/>
                </a:xfrm>
                <a:custGeom>
                  <a:avLst/>
                  <a:gdLst>
                    <a:gd name="T0" fmla="*/ 170 w 170"/>
                    <a:gd name="T1" fmla="*/ 80 h 80"/>
                    <a:gd name="T2" fmla="*/ 170 w 170"/>
                    <a:gd name="T3" fmla="*/ 80 h 80"/>
                    <a:gd name="T4" fmla="*/ 170 w 170"/>
                    <a:gd name="T5" fmla="*/ 80 h 80"/>
                    <a:gd name="T6" fmla="*/ 170 w 170"/>
                    <a:gd name="T7" fmla="*/ 80 h 80"/>
                    <a:gd name="T8" fmla="*/ 154 w 170"/>
                    <a:gd name="T9" fmla="*/ 72 h 80"/>
                    <a:gd name="T10" fmla="*/ 38 w 170"/>
                    <a:gd name="T11" fmla="*/ 14 h 80"/>
                    <a:gd name="T12" fmla="*/ 38 w 170"/>
                    <a:gd name="T13" fmla="*/ 14 h 80"/>
                    <a:gd name="T14" fmla="*/ 18 w 170"/>
                    <a:gd name="T15" fmla="*/ 4 h 80"/>
                    <a:gd name="T16" fmla="*/ 18 w 170"/>
                    <a:gd name="T17" fmla="*/ 4 h 80"/>
                    <a:gd name="T18" fmla="*/ 12 w 170"/>
                    <a:gd name="T19" fmla="*/ 2 h 80"/>
                    <a:gd name="T20" fmla="*/ 4 w 170"/>
                    <a:gd name="T21" fmla="*/ 0 h 80"/>
                    <a:gd name="T22" fmla="*/ 4 w 170"/>
                    <a:gd name="T23" fmla="*/ 0 h 80"/>
                    <a:gd name="T24" fmla="*/ 0 w 170"/>
                    <a:gd name="T25" fmla="*/ 0 h 80"/>
                    <a:gd name="T26" fmla="*/ 2 w 170"/>
                    <a:gd name="T27" fmla="*/ 4 h 80"/>
                    <a:gd name="T28" fmla="*/ 2 w 170"/>
                    <a:gd name="T29" fmla="*/ 4 h 80"/>
                    <a:gd name="T30" fmla="*/ 4 w 170"/>
                    <a:gd name="T31" fmla="*/ 6 h 80"/>
                    <a:gd name="T32" fmla="*/ 10 w 170"/>
                    <a:gd name="T33" fmla="*/ 8 h 80"/>
                    <a:gd name="T34" fmla="*/ 10 w 170"/>
                    <a:gd name="T35" fmla="*/ 8 h 80"/>
                    <a:gd name="T36" fmla="*/ 28 w 170"/>
                    <a:gd name="T37" fmla="*/ 16 h 80"/>
                    <a:gd name="T38" fmla="*/ 154 w 170"/>
                    <a:gd name="T39" fmla="*/ 74 h 80"/>
                    <a:gd name="T40" fmla="*/ 154 w 170"/>
                    <a:gd name="T41" fmla="*/ 74 h 80"/>
                    <a:gd name="T42" fmla="*/ 170 w 170"/>
                    <a:gd name="T43" fmla="*/ 80 h 80"/>
                    <a:gd name="T44" fmla="*/ 170 w 170"/>
                    <a:gd name="T4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0" h="80">
                      <a:moveTo>
                        <a:pt x="170" y="80"/>
                      </a:moveTo>
                      <a:lnTo>
                        <a:pt x="170" y="80"/>
                      </a:lnTo>
                      <a:lnTo>
                        <a:pt x="170" y="80"/>
                      </a:lnTo>
                      <a:lnTo>
                        <a:pt x="170" y="80"/>
                      </a:lnTo>
                      <a:lnTo>
                        <a:pt x="154" y="72"/>
                      </a:lnTo>
                      <a:lnTo>
                        <a:pt x="38" y="14"/>
                      </a:lnTo>
                      <a:lnTo>
                        <a:pt x="38" y="14"/>
                      </a:lnTo>
                      <a:lnTo>
                        <a:pt x="18" y="4"/>
                      </a:lnTo>
                      <a:lnTo>
                        <a:pt x="18" y="4"/>
                      </a:lnTo>
                      <a:lnTo>
                        <a:pt x="12" y="2"/>
                      </a:lnTo>
                      <a:lnTo>
                        <a:pt x="4" y="0"/>
                      </a:lnTo>
                      <a:lnTo>
                        <a:pt x="4" y="0"/>
                      </a:lnTo>
                      <a:lnTo>
                        <a:pt x="0" y="0"/>
                      </a:lnTo>
                      <a:lnTo>
                        <a:pt x="2" y="4"/>
                      </a:lnTo>
                      <a:lnTo>
                        <a:pt x="2" y="4"/>
                      </a:lnTo>
                      <a:lnTo>
                        <a:pt x="4" y="6"/>
                      </a:lnTo>
                      <a:lnTo>
                        <a:pt x="10" y="8"/>
                      </a:lnTo>
                      <a:lnTo>
                        <a:pt x="10" y="8"/>
                      </a:lnTo>
                      <a:lnTo>
                        <a:pt x="28" y="16"/>
                      </a:lnTo>
                      <a:lnTo>
                        <a:pt x="154" y="74"/>
                      </a:lnTo>
                      <a:lnTo>
                        <a:pt x="154" y="74"/>
                      </a:lnTo>
                      <a:lnTo>
                        <a:pt x="170" y="80"/>
                      </a:lnTo>
                      <a:lnTo>
                        <a:pt x="170"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9" name="Freeform 36"/>
                <p:cNvSpPr>
                  <a:spLocks/>
                </p:cNvSpPr>
                <p:nvPr/>
              </p:nvSpPr>
              <p:spPr bwMode="auto">
                <a:xfrm>
                  <a:off x="8226425" y="8223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0" name="Freeform 37"/>
                <p:cNvSpPr>
                  <a:spLocks/>
                </p:cNvSpPr>
                <p:nvPr/>
              </p:nvSpPr>
              <p:spPr bwMode="auto">
                <a:xfrm>
                  <a:off x="8232775" y="514350"/>
                  <a:ext cx="19050" cy="295275"/>
                </a:xfrm>
                <a:custGeom>
                  <a:avLst/>
                  <a:gdLst>
                    <a:gd name="T0" fmla="*/ 2 w 12"/>
                    <a:gd name="T1" fmla="*/ 186 h 186"/>
                    <a:gd name="T2" fmla="*/ 2 w 12"/>
                    <a:gd name="T3" fmla="*/ 186 h 186"/>
                    <a:gd name="T4" fmla="*/ 4 w 12"/>
                    <a:gd name="T5" fmla="*/ 168 h 186"/>
                    <a:gd name="T6" fmla="*/ 8 w 12"/>
                    <a:gd name="T7" fmla="*/ 30 h 186"/>
                    <a:gd name="T8" fmla="*/ 8 w 12"/>
                    <a:gd name="T9" fmla="*/ 30 h 186"/>
                    <a:gd name="T10" fmla="*/ 10 w 12"/>
                    <a:gd name="T11" fmla="*/ 10 h 186"/>
                    <a:gd name="T12" fmla="*/ 10 w 12"/>
                    <a:gd name="T13" fmla="*/ 10 h 186"/>
                    <a:gd name="T14" fmla="*/ 12 w 12"/>
                    <a:gd name="T15" fmla="*/ 6 h 186"/>
                    <a:gd name="T16" fmla="*/ 10 w 12"/>
                    <a:gd name="T17" fmla="*/ 0 h 186"/>
                    <a:gd name="T18" fmla="*/ 10 w 12"/>
                    <a:gd name="T19" fmla="*/ 0 h 186"/>
                    <a:gd name="T20" fmla="*/ 8 w 12"/>
                    <a:gd name="T21" fmla="*/ 0 h 186"/>
                    <a:gd name="T22" fmla="*/ 6 w 12"/>
                    <a:gd name="T23" fmla="*/ 2 h 186"/>
                    <a:gd name="T24" fmla="*/ 6 w 12"/>
                    <a:gd name="T25" fmla="*/ 2 h 186"/>
                    <a:gd name="T26" fmla="*/ 4 w 12"/>
                    <a:gd name="T27" fmla="*/ 8 h 186"/>
                    <a:gd name="T28" fmla="*/ 4 w 12"/>
                    <a:gd name="T29" fmla="*/ 16 h 186"/>
                    <a:gd name="T30" fmla="*/ 4 w 12"/>
                    <a:gd name="T31" fmla="*/ 16 h 186"/>
                    <a:gd name="T32" fmla="*/ 4 w 12"/>
                    <a:gd name="T33" fmla="*/ 38 h 186"/>
                    <a:gd name="T34" fmla="*/ 0 w 12"/>
                    <a:gd name="T35" fmla="*/ 168 h 186"/>
                    <a:gd name="T36" fmla="*/ 0 w 12"/>
                    <a:gd name="T37" fmla="*/ 168 h 186"/>
                    <a:gd name="T38" fmla="*/ 0 w 12"/>
                    <a:gd name="T39" fmla="*/ 186 h 186"/>
                    <a:gd name="T40" fmla="*/ 0 w 12"/>
                    <a:gd name="T41" fmla="*/ 186 h 186"/>
                    <a:gd name="T42" fmla="*/ 0 w 12"/>
                    <a:gd name="T43" fmla="*/ 186 h 186"/>
                    <a:gd name="T44" fmla="*/ 0 w 12"/>
                    <a:gd name="T45" fmla="*/ 186 h 186"/>
                    <a:gd name="T46" fmla="*/ 2 w 12"/>
                    <a:gd name="T47" fmla="*/ 186 h 186"/>
                    <a:gd name="T48" fmla="*/ 2 w 12"/>
                    <a:gd name="T49"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 h="186">
                      <a:moveTo>
                        <a:pt x="2" y="186"/>
                      </a:moveTo>
                      <a:lnTo>
                        <a:pt x="2" y="186"/>
                      </a:lnTo>
                      <a:lnTo>
                        <a:pt x="4" y="168"/>
                      </a:lnTo>
                      <a:lnTo>
                        <a:pt x="8" y="30"/>
                      </a:lnTo>
                      <a:lnTo>
                        <a:pt x="8" y="30"/>
                      </a:lnTo>
                      <a:lnTo>
                        <a:pt x="10" y="10"/>
                      </a:lnTo>
                      <a:lnTo>
                        <a:pt x="10" y="10"/>
                      </a:lnTo>
                      <a:lnTo>
                        <a:pt x="12" y="6"/>
                      </a:lnTo>
                      <a:lnTo>
                        <a:pt x="10" y="0"/>
                      </a:lnTo>
                      <a:lnTo>
                        <a:pt x="10" y="0"/>
                      </a:lnTo>
                      <a:lnTo>
                        <a:pt x="8" y="0"/>
                      </a:lnTo>
                      <a:lnTo>
                        <a:pt x="6" y="2"/>
                      </a:lnTo>
                      <a:lnTo>
                        <a:pt x="6" y="2"/>
                      </a:lnTo>
                      <a:lnTo>
                        <a:pt x="4" y="8"/>
                      </a:lnTo>
                      <a:lnTo>
                        <a:pt x="4" y="16"/>
                      </a:lnTo>
                      <a:lnTo>
                        <a:pt x="4" y="16"/>
                      </a:lnTo>
                      <a:lnTo>
                        <a:pt x="4" y="38"/>
                      </a:lnTo>
                      <a:lnTo>
                        <a:pt x="0" y="168"/>
                      </a:lnTo>
                      <a:lnTo>
                        <a:pt x="0" y="168"/>
                      </a:lnTo>
                      <a:lnTo>
                        <a:pt x="0" y="186"/>
                      </a:lnTo>
                      <a:lnTo>
                        <a:pt x="0" y="186"/>
                      </a:lnTo>
                      <a:lnTo>
                        <a:pt x="0" y="186"/>
                      </a:lnTo>
                      <a:lnTo>
                        <a:pt x="0" y="186"/>
                      </a:lnTo>
                      <a:lnTo>
                        <a:pt x="2" y="186"/>
                      </a:lnTo>
                      <a:lnTo>
                        <a:pt x="2" y="1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1" name="Freeform 38"/>
                <p:cNvSpPr>
                  <a:spLocks noEditPoints="1"/>
                </p:cNvSpPr>
                <p:nvPr/>
              </p:nvSpPr>
              <p:spPr bwMode="auto">
                <a:xfrm>
                  <a:off x="8274789" y="152400"/>
                  <a:ext cx="1454150" cy="1219200"/>
                </a:xfrm>
                <a:custGeom>
                  <a:avLst/>
                  <a:gdLst>
                    <a:gd name="T0" fmla="*/ 838 w 916"/>
                    <a:gd name="T1" fmla="*/ 674 h 768"/>
                    <a:gd name="T2" fmla="*/ 790 w 916"/>
                    <a:gd name="T3" fmla="*/ 634 h 768"/>
                    <a:gd name="T4" fmla="*/ 780 w 916"/>
                    <a:gd name="T5" fmla="*/ 590 h 768"/>
                    <a:gd name="T6" fmla="*/ 786 w 916"/>
                    <a:gd name="T7" fmla="*/ 556 h 768"/>
                    <a:gd name="T8" fmla="*/ 788 w 916"/>
                    <a:gd name="T9" fmla="*/ 524 h 768"/>
                    <a:gd name="T10" fmla="*/ 790 w 916"/>
                    <a:gd name="T11" fmla="*/ 450 h 768"/>
                    <a:gd name="T12" fmla="*/ 782 w 916"/>
                    <a:gd name="T13" fmla="*/ 420 h 768"/>
                    <a:gd name="T14" fmla="*/ 666 w 916"/>
                    <a:gd name="T15" fmla="*/ 406 h 768"/>
                    <a:gd name="T16" fmla="*/ 758 w 916"/>
                    <a:gd name="T17" fmla="*/ 340 h 768"/>
                    <a:gd name="T18" fmla="*/ 770 w 916"/>
                    <a:gd name="T19" fmla="*/ 308 h 768"/>
                    <a:gd name="T20" fmla="*/ 770 w 916"/>
                    <a:gd name="T21" fmla="*/ 266 h 768"/>
                    <a:gd name="T22" fmla="*/ 768 w 916"/>
                    <a:gd name="T23" fmla="*/ 236 h 768"/>
                    <a:gd name="T24" fmla="*/ 756 w 916"/>
                    <a:gd name="T25" fmla="*/ 212 h 768"/>
                    <a:gd name="T26" fmla="*/ 756 w 916"/>
                    <a:gd name="T27" fmla="*/ 190 h 768"/>
                    <a:gd name="T28" fmla="*/ 746 w 916"/>
                    <a:gd name="T29" fmla="*/ 152 h 768"/>
                    <a:gd name="T30" fmla="*/ 750 w 916"/>
                    <a:gd name="T31" fmla="*/ 118 h 768"/>
                    <a:gd name="T32" fmla="*/ 752 w 916"/>
                    <a:gd name="T33" fmla="*/ 92 h 768"/>
                    <a:gd name="T34" fmla="*/ 756 w 916"/>
                    <a:gd name="T35" fmla="*/ 62 h 768"/>
                    <a:gd name="T36" fmla="*/ 678 w 916"/>
                    <a:gd name="T37" fmla="*/ 10 h 768"/>
                    <a:gd name="T38" fmla="*/ 594 w 916"/>
                    <a:gd name="T39" fmla="*/ 82 h 768"/>
                    <a:gd name="T40" fmla="*/ 540 w 916"/>
                    <a:gd name="T41" fmla="*/ 186 h 768"/>
                    <a:gd name="T42" fmla="*/ 514 w 916"/>
                    <a:gd name="T43" fmla="*/ 366 h 768"/>
                    <a:gd name="T44" fmla="*/ 502 w 916"/>
                    <a:gd name="T45" fmla="*/ 424 h 768"/>
                    <a:gd name="T46" fmla="*/ 496 w 916"/>
                    <a:gd name="T47" fmla="*/ 412 h 768"/>
                    <a:gd name="T48" fmla="*/ 486 w 916"/>
                    <a:gd name="T49" fmla="*/ 412 h 768"/>
                    <a:gd name="T50" fmla="*/ 478 w 916"/>
                    <a:gd name="T51" fmla="*/ 416 h 768"/>
                    <a:gd name="T52" fmla="*/ 476 w 916"/>
                    <a:gd name="T53" fmla="*/ 422 h 768"/>
                    <a:gd name="T54" fmla="*/ 468 w 916"/>
                    <a:gd name="T55" fmla="*/ 432 h 768"/>
                    <a:gd name="T56" fmla="*/ 474 w 916"/>
                    <a:gd name="T57" fmla="*/ 454 h 768"/>
                    <a:gd name="T58" fmla="*/ 380 w 916"/>
                    <a:gd name="T59" fmla="*/ 406 h 768"/>
                    <a:gd name="T60" fmla="*/ 222 w 916"/>
                    <a:gd name="T61" fmla="*/ 362 h 768"/>
                    <a:gd name="T62" fmla="*/ 108 w 916"/>
                    <a:gd name="T63" fmla="*/ 370 h 768"/>
                    <a:gd name="T64" fmla="*/ 0 w 916"/>
                    <a:gd name="T65" fmla="*/ 436 h 768"/>
                    <a:gd name="T66" fmla="*/ 44 w 916"/>
                    <a:gd name="T67" fmla="*/ 504 h 768"/>
                    <a:gd name="T68" fmla="*/ 70 w 916"/>
                    <a:gd name="T69" fmla="*/ 514 h 768"/>
                    <a:gd name="T70" fmla="*/ 96 w 916"/>
                    <a:gd name="T71" fmla="*/ 522 h 768"/>
                    <a:gd name="T72" fmla="*/ 126 w 916"/>
                    <a:gd name="T73" fmla="*/ 536 h 768"/>
                    <a:gd name="T74" fmla="*/ 150 w 916"/>
                    <a:gd name="T75" fmla="*/ 558 h 768"/>
                    <a:gd name="T76" fmla="*/ 172 w 916"/>
                    <a:gd name="T77" fmla="*/ 572 h 768"/>
                    <a:gd name="T78" fmla="*/ 192 w 916"/>
                    <a:gd name="T79" fmla="*/ 594 h 768"/>
                    <a:gd name="T80" fmla="*/ 210 w 916"/>
                    <a:gd name="T81" fmla="*/ 608 h 768"/>
                    <a:gd name="T82" fmla="*/ 258 w 916"/>
                    <a:gd name="T83" fmla="*/ 632 h 768"/>
                    <a:gd name="T84" fmla="*/ 320 w 916"/>
                    <a:gd name="T85" fmla="*/ 610 h 768"/>
                    <a:gd name="T86" fmla="*/ 368 w 916"/>
                    <a:gd name="T87" fmla="*/ 604 h 768"/>
                    <a:gd name="T88" fmla="*/ 342 w 916"/>
                    <a:gd name="T89" fmla="*/ 692 h 768"/>
                    <a:gd name="T90" fmla="*/ 384 w 916"/>
                    <a:gd name="T91" fmla="*/ 724 h 768"/>
                    <a:gd name="T92" fmla="*/ 440 w 916"/>
                    <a:gd name="T93" fmla="*/ 740 h 768"/>
                    <a:gd name="T94" fmla="*/ 462 w 916"/>
                    <a:gd name="T95" fmla="*/ 754 h 768"/>
                    <a:gd name="T96" fmla="*/ 500 w 916"/>
                    <a:gd name="T97" fmla="*/ 764 h 768"/>
                    <a:gd name="T98" fmla="*/ 584 w 916"/>
                    <a:gd name="T99" fmla="*/ 736 h 768"/>
                    <a:gd name="T100" fmla="*/ 530 w 916"/>
                    <a:gd name="T101" fmla="*/ 578 h 768"/>
                    <a:gd name="T102" fmla="*/ 558 w 916"/>
                    <a:gd name="T103" fmla="*/ 594 h 768"/>
                    <a:gd name="T104" fmla="*/ 590 w 916"/>
                    <a:gd name="T105" fmla="*/ 648 h 768"/>
                    <a:gd name="T106" fmla="*/ 646 w 916"/>
                    <a:gd name="T107" fmla="*/ 688 h 768"/>
                    <a:gd name="T108" fmla="*/ 624 w 916"/>
                    <a:gd name="T109" fmla="*/ 616 h 768"/>
                    <a:gd name="T110" fmla="*/ 584 w 916"/>
                    <a:gd name="T111" fmla="*/ 550 h 768"/>
                    <a:gd name="T112" fmla="*/ 598 w 916"/>
                    <a:gd name="T113" fmla="*/ 536 h 768"/>
                    <a:gd name="T114" fmla="*/ 714 w 916"/>
                    <a:gd name="T115" fmla="*/ 658 h 768"/>
                    <a:gd name="T116" fmla="*/ 804 w 916"/>
                    <a:gd name="T117" fmla="*/ 702 h 768"/>
                    <a:gd name="T118" fmla="*/ 836 w 916"/>
                    <a:gd name="T119" fmla="*/ 708 h 768"/>
                    <a:gd name="T120" fmla="*/ 910 w 916"/>
                    <a:gd name="T121" fmla="*/ 736 h 768"/>
                    <a:gd name="T122" fmla="*/ 910 w 916"/>
                    <a:gd name="T123" fmla="*/ 716 h 768"/>
                    <a:gd name="T124" fmla="*/ 878 w 916"/>
                    <a:gd name="T125" fmla="*/ 68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6" h="768">
                      <a:moveTo>
                        <a:pt x="878" y="688"/>
                      </a:moveTo>
                      <a:lnTo>
                        <a:pt x="878" y="688"/>
                      </a:lnTo>
                      <a:lnTo>
                        <a:pt x="868" y="682"/>
                      </a:lnTo>
                      <a:lnTo>
                        <a:pt x="856" y="678"/>
                      </a:lnTo>
                      <a:lnTo>
                        <a:pt x="838" y="674"/>
                      </a:lnTo>
                      <a:lnTo>
                        <a:pt x="838" y="674"/>
                      </a:lnTo>
                      <a:lnTo>
                        <a:pt x="828" y="672"/>
                      </a:lnTo>
                      <a:lnTo>
                        <a:pt x="818" y="666"/>
                      </a:lnTo>
                      <a:lnTo>
                        <a:pt x="810" y="660"/>
                      </a:lnTo>
                      <a:lnTo>
                        <a:pt x="802" y="652"/>
                      </a:lnTo>
                      <a:lnTo>
                        <a:pt x="792" y="640"/>
                      </a:lnTo>
                      <a:lnTo>
                        <a:pt x="790" y="634"/>
                      </a:lnTo>
                      <a:lnTo>
                        <a:pt x="790" y="634"/>
                      </a:lnTo>
                      <a:lnTo>
                        <a:pt x="786" y="630"/>
                      </a:lnTo>
                      <a:lnTo>
                        <a:pt x="780" y="616"/>
                      </a:lnTo>
                      <a:lnTo>
                        <a:pt x="776" y="602"/>
                      </a:lnTo>
                      <a:lnTo>
                        <a:pt x="778" y="596"/>
                      </a:lnTo>
                      <a:lnTo>
                        <a:pt x="780" y="590"/>
                      </a:lnTo>
                      <a:lnTo>
                        <a:pt x="780" y="590"/>
                      </a:lnTo>
                      <a:lnTo>
                        <a:pt x="784" y="586"/>
                      </a:lnTo>
                      <a:lnTo>
                        <a:pt x="786" y="582"/>
                      </a:lnTo>
                      <a:lnTo>
                        <a:pt x="786" y="570"/>
                      </a:lnTo>
                      <a:lnTo>
                        <a:pt x="786" y="556"/>
                      </a:lnTo>
                      <a:lnTo>
                        <a:pt x="786" y="556"/>
                      </a:lnTo>
                      <a:lnTo>
                        <a:pt x="784" y="554"/>
                      </a:lnTo>
                      <a:lnTo>
                        <a:pt x="782" y="548"/>
                      </a:lnTo>
                      <a:lnTo>
                        <a:pt x="780" y="544"/>
                      </a:lnTo>
                      <a:lnTo>
                        <a:pt x="782" y="538"/>
                      </a:lnTo>
                      <a:lnTo>
                        <a:pt x="784" y="532"/>
                      </a:lnTo>
                      <a:lnTo>
                        <a:pt x="788" y="524"/>
                      </a:lnTo>
                      <a:lnTo>
                        <a:pt x="788" y="524"/>
                      </a:lnTo>
                      <a:lnTo>
                        <a:pt x="792" y="514"/>
                      </a:lnTo>
                      <a:lnTo>
                        <a:pt x="794" y="502"/>
                      </a:lnTo>
                      <a:lnTo>
                        <a:pt x="794" y="488"/>
                      </a:lnTo>
                      <a:lnTo>
                        <a:pt x="794" y="474"/>
                      </a:lnTo>
                      <a:lnTo>
                        <a:pt x="790" y="450"/>
                      </a:lnTo>
                      <a:lnTo>
                        <a:pt x="786" y="440"/>
                      </a:lnTo>
                      <a:lnTo>
                        <a:pt x="782" y="426"/>
                      </a:lnTo>
                      <a:lnTo>
                        <a:pt x="782" y="426"/>
                      </a:lnTo>
                      <a:lnTo>
                        <a:pt x="784" y="424"/>
                      </a:lnTo>
                      <a:lnTo>
                        <a:pt x="784" y="422"/>
                      </a:lnTo>
                      <a:lnTo>
                        <a:pt x="782" y="420"/>
                      </a:lnTo>
                      <a:lnTo>
                        <a:pt x="776" y="418"/>
                      </a:lnTo>
                      <a:lnTo>
                        <a:pt x="766" y="414"/>
                      </a:lnTo>
                      <a:lnTo>
                        <a:pt x="722" y="406"/>
                      </a:lnTo>
                      <a:lnTo>
                        <a:pt x="722" y="406"/>
                      </a:lnTo>
                      <a:lnTo>
                        <a:pt x="696" y="404"/>
                      </a:lnTo>
                      <a:lnTo>
                        <a:pt x="666" y="406"/>
                      </a:lnTo>
                      <a:lnTo>
                        <a:pt x="668" y="404"/>
                      </a:lnTo>
                      <a:lnTo>
                        <a:pt x="682" y="392"/>
                      </a:lnTo>
                      <a:lnTo>
                        <a:pt x="704" y="376"/>
                      </a:lnTo>
                      <a:lnTo>
                        <a:pt x="722" y="366"/>
                      </a:lnTo>
                      <a:lnTo>
                        <a:pt x="742" y="354"/>
                      </a:lnTo>
                      <a:lnTo>
                        <a:pt x="758" y="340"/>
                      </a:lnTo>
                      <a:lnTo>
                        <a:pt x="758" y="340"/>
                      </a:lnTo>
                      <a:lnTo>
                        <a:pt x="764" y="332"/>
                      </a:lnTo>
                      <a:lnTo>
                        <a:pt x="768" y="326"/>
                      </a:lnTo>
                      <a:lnTo>
                        <a:pt x="770" y="320"/>
                      </a:lnTo>
                      <a:lnTo>
                        <a:pt x="770" y="320"/>
                      </a:lnTo>
                      <a:lnTo>
                        <a:pt x="770" y="308"/>
                      </a:lnTo>
                      <a:lnTo>
                        <a:pt x="772" y="290"/>
                      </a:lnTo>
                      <a:lnTo>
                        <a:pt x="772" y="290"/>
                      </a:lnTo>
                      <a:lnTo>
                        <a:pt x="772" y="280"/>
                      </a:lnTo>
                      <a:lnTo>
                        <a:pt x="772" y="272"/>
                      </a:lnTo>
                      <a:lnTo>
                        <a:pt x="770" y="266"/>
                      </a:lnTo>
                      <a:lnTo>
                        <a:pt x="770" y="266"/>
                      </a:lnTo>
                      <a:lnTo>
                        <a:pt x="768" y="260"/>
                      </a:lnTo>
                      <a:lnTo>
                        <a:pt x="768" y="254"/>
                      </a:lnTo>
                      <a:lnTo>
                        <a:pt x="768" y="250"/>
                      </a:lnTo>
                      <a:lnTo>
                        <a:pt x="768" y="250"/>
                      </a:lnTo>
                      <a:lnTo>
                        <a:pt x="768" y="244"/>
                      </a:lnTo>
                      <a:lnTo>
                        <a:pt x="768" y="236"/>
                      </a:lnTo>
                      <a:lnTo>
                        <a:pt x="766" y="226"/>
                      </a:lnTo>
                      <a:lnTo>
                        <a:pt x="764" y="222"/>
                      </a:lnTo>
                      <a:lnTo>
                        <a:pt x="760" y="220"/>
                      </a:lnTo>
                      <a:lnTo>
                        <a:pt x="760" y="220"/>
                      </a:lnTo>
                      <a:lnTo>
                        <a:pt x="756" y="216"/>
                      </a:lnTo>
                      <a:lnTo>
                        <a:pt x="756" y="212"/>
                      </a:lnTo>
                      <a:lnTo>
                        <a:pt x="754" y="204"/>
                      </a:lnTo>
                      <a:lnTo>
                        <a:pt x="754" y="204"/>
                      </a:lnTo>
                      <a:lnTo>
                        <a:pt x="756" y="198"/>
                      </a:lnTo>
                      <a:lnTo>
                        <a:pt x="758" y="194"/>
                      </a:lnTo>
                      <a:lnTo>
                        <a:pt x="756" y="190"/>
                      </a:lnTo>
                      <a:lnTo>
                        <a:pt x="756" y="190"/>
                      </a:lnTo>
                      <a:lnTo>
                        <a:pt x="752" y="186"/>
                      </a:lnTo>
                      <a:lnTo>
                        <a:pt x="748" y="180"/>
                      </a:lnTo>
                      <a:lnTo>
                        <a:pt x="744" y="170"/>
                      </a:lnTo>
                      <a:lnTo>
                        <a:pt x="744" y="170"/>
                      </a:lnTo>
                      <a:lnTo>
                        <a:pt x="746" y="160"/>
                      </a:lnTo>
                      <a:lnTo>
                        <a:pt x="746" y="152"/>
                      </a:lnTo>
                      <a:lnTo>
                        <a:pt x="746" y="146"/>
                      </a:lnTo>
                      <a:lnTo>
                        <a:pt x="746" y="146"/>
                      </a:lnTo>
                      <a:lnTo>
                        <a:pt x="746" y="142"/>
                      </a:lnTo>
                      <a:lnTo>
                        <a:pt x="746" y="134"/>
                      </a:lnTo>
                      <a:lnTo>
                        <a:pt x="746" y="126"/>
                      </a:lnTo>
                      <a:lnTo>
                        <a:pt x="750" y="118"/>
                      </a:lnTo>
                      <a:lnTo>
                        <a:pt x="750" y="118"/>
                      </a:lnTo>
                      <a:lnTo>
                        <a:pt x="752" y="112"/>
                      </a:lnTo>
                      <a:lnTo>
                        <a:pt x="752" y="106"/>
                      </a:lnTo>
                      <a:lnTo>
                        <a:pt x="752" y="98"/>
                      </a:lnTo>
                      <a:lnTo>
                        <a:pt x="752" y="98"/>
                      </a:lnTo>
                      <a:lnTo>
                        <a:pt x="752" y="92"/>
                      </a:lnTo>
                      <a:lnTo>
                        <a:pt x="752" y="88"/>
                      </a:lnTo>
                      <a:lnTo>
                        <a:pt x="752" y="84"/>
                      </a:lnTo>
                      <a:lnTo>
                        <a:pt x="752" y="84"/>
                      </a:lnTo>
                      <a:lnTo>
                        <a:pt x="754" y="78"/>
                      </a:lnTo>
                      <a:lnTo>
                        <a:pt x="756" y="72"/>
                      </a:lnTo>
                      <a:lnTo>
                        <a:pt x="756" y="62"/>
                      </a:lnTo>
                      <a:lnTo>
                        <a:pt x="754" y="42"/>
                      </a:lnTo>
                      <a:lnTo>
                        <a:pt x="748" y="24"/>
                      </a:lnTo>
                      <a:lnTo>
                        <a:pt x="740" y="10"/>
                      </a:lnTo>
                      <a:lnTo>
                        <a:pt x="726" y="2"/>
                      </a:lnTo>
                      <a:lnTo>
                        <a:pt x="704" y="0"/>
                      </a:lnTo>
                      <a:lnTo>
                        <a:pt x="678" y="10"/>
                      </a:lnTo>
                      <a:lnTo>
                        <a:pt x="654" y="24"/>
                      </a:lnTo>
                      <a:lnTo>
                        <a:pt x="654" y="24"/>
                      </a:lnTo>
                      <a:lnTo>
                        <a:pt x="648" y="28"/>
                      </a:lnTo>
                      <a:lnTo>
                        <a:pt x="630" y="42"/>
                      </a:lnTo>
                      <a:lnTo>
                        <a:pt x="606" y="66"/>
                      </a:lnTo>
                      <a:lnTo>
                        <a:pt x="594" y="82"/>
                      </a:lnTo>
                      <a:lnTo>
                        <a:pt x="580" y="102"/>
                      </a:lnTo>
                      <a:lnTo>
                        <a:pt x="580" y="102"/>
                      </a:lnTo>
                      <a:lnTo>
                        <a:pt x="568" y="122"/>
                      </a:lnTo>
                      <a:lnTo>
                        <a:pt x="558" y="142"/>
                      </a:lnTo>
                      <a:lnTo>
                        <a:pt x="548" y="164"/>
                      </a:lnTo>
                      <a:lnTo>
                        <a:pt x="540" y="186"/>
                      </a:lnTo>
                      <a:lnTo>
                        <a:pt x="532" y="208"/>
                      </a:lnTo>
                      <a:lnTo>
                        <a:pt x="526" y="232"/>
                      </a:lnTo>
                      <a:lnTo>
                        <a:pt x="518" y="282"/>
                      </a:lnTo>
                      <a:lnTo>
                        <a:pt x="518" y="282"/>
                      </a:lnTo>
                      <a:lnTo>
                        <a:pt x="514" y="324"/>
                      </a:lnTo>
                      <a:lnTo>
                        <a:pt x="514" y="366"/>
                      </a:lnTo>
                      <a:lnTo>
                        <a:pt x="514" y="402"/>
                      </a:lnTo>
                      <a:lnTo>
                        <a:pt x="516" y="430"/>
                      </a:lnTo>
                      <a:lnTo>
                        <a:pt x="516" y="430"/>
                      </a:lnTo>
                      <a:lnTo>
                        <a:pt x="514" y="430"/>
                      </a:lnTo>
                      <a:lnTo>
                        <a:pt x="514" y="430"/>
                      </a:lnTo>
                      <a:lnTo>
                        <a:pt x="502" y="424"/>
                      </a:lnTo>
                      <a:lnTo>
                        <a:pt x="502" y="424"/>
                      </a:lnTo>
                      <a:lnTo>
                        <a:pt x="504" y="420"/>
                      </a:lnTo>
                      <a:lnTo>
                        <a:pt x="502" y="416"/>
                      </a:lnTo>
                      <a:lnTo>
                        <a:pt x="502" y="416"/>
                      </a:lnTo>
                      <a:lnTo>
                        <a:pt x="500" y="414"/>
                      </a:lnTo>
                      <a:lnTo>
                        <a:pt x="496" y="412"/>
                      </a:lnTo>
                      <a:lnTo>
                        <a:pt x="492" y="412"/>
                      </a:lnTo>
                      <a:lnTo>
                        <a:pt x="488" y="414"/>
                      </a:lnTo>
                      <a:lnTo>
                        <a:pt x="488" y="414"/>
                      </a:lnTo>
                      <a:lnTo>
                        <a:pt x="488" y="414"/>
                      </a:lnTo>
                      <a:lnTo>
                        <a:pt x="488" y="412"/>
                      </a:lnTo>
                      <a:lnTo>
                        <a:pt x="486" y="412"/>
                      </a:lnTo>
                      <a:lnTo>
                        <a:pt x="484" y="414"/>
                      </a:lnTo>
                      <a:lnTo>
                        <a:pt x="484" y="414"/>
                      </a:lnTo>
                      <a:lnTo>
                        <a:pt x="480" y="414"/>
                      </a:lnTo>
                      <a:lnTo>
                        <a:pt x="480" y="414"/>
                      </a:lnTo>
                      <a:lnTo>
                        <a:pt x="478" y="414"/>
                      </a:lnTo>
                      <a:lnTo>
                        <a:pt x="478" y="416"/>
                      </a:lnTo>
                      <a:lnTo>
                        <a:pt x="476" y="416"/>
                      </a:lnTo>
                      <a:lnTo>
                        <a:pt x="476" y="418"/>
                      </a:lnTo>
                      <a:lnTo>
                        <a:pt x="474" y="420"/>
                      </a:lnTo>
                      <a:lnTo>
                        <a:pt x="472" y="420"/>
                      </a:lnTo>
                      <a:lnTo>
                        <a:pt x="476" y="422"/>
                      </a:lnTo>
                      <a:lnTo>
                        <a:pt x="476" y="422"/>
                      </a:lnTo>
                      <a:lnTo>
                        <a:pt x="476" y="422"/>
                      </a:lnTo>
                      <a:lnTo>
                        <a:pt x="472" y="424"/>
                      </a:lnTo>
                      <a:lnTo>
                        <a:pt x="472" y="424"/>
                      </a:lnTo>
                      <a:lnTo>
                        <a:pt x="470" y="426"/>
                      </a:lnTo>
                      <a:lnTo>
                        <a:pt x="468" y="430"/>
                      </a:lnTo>
                      <a:lnTo>
                        <a:pt x="468" y="432"/>
                      </a:lnTo>
                      <a:lnTo>
                        <a:pt x="470" y="436"/>
                      </a:lnTo>
                      <a:lnTo>
                        <a:pt x="470" y="436"/>
                      </a:lnTo>
                      <a:lnTo>
                        <a:pt x="474" y="440"/>
                      </a:lnTo>
                      <a:lnTo>
                        <a:pt x="474" y="440"/>
                      </a:lnTo>
                      <a:lnTo>
                        <a:pt x="474" y="448"/>
                      </a:lnTo>
                      <a:lnTo>
                        <a:pt x="474" y="454"/>
                      </a:lnTo>
                      <a:lnTo>
                        <a:pt x="474" y="454"/>
                      </a:lnTo>
                      <a:lnTo>
                        <a:pt x="472" y="456"/>
                      </a:lnTo>
                      <a:lnTo>
                        <a:pt x="472" y="456"/>
                      </a:lnTo>
                      <a:lnTo>
                        <a:pt x="448" y="442"/>
                      </a:lnTo>
                      <a:lnTo>
                        <a:pt x="416" y="424"/>
                      </a:lnTo>
                      <a:lnTo>
                        <a:pt x="380" y="406"/>
                      </a:lnTo>
                      <a:lnTo>
                        <a:pt x="340" y="390"/>
                      </a:lnTo>
                      <a:lnTo>
                        <a:pt x="340" y="390"/>
                      </a:lnTo>
                      <a:lnTo>
                        <a:pt x="292" y="374"/>
                      </a:lnTo>
                      <a:lnTo>
                        <a:pt x="268" y="368"/>
                      </a:lnTo>
                      <a:lnTo>
                        <a:pt x="244" y="364"/>
                      </a:lnTo>
                      <a:lnTo>
                        <a:pt x="222" y="362"/>
                      </a:lnTo>
                      <a:lnTo>
                        <a:pt x="198" y="360"/>
                      </a:lnTo>
                      <a:lnTo>
                        <a:pt x="176" y="360"/>
                      </a:lnTo>
                      <a:lnTo>
                        <a:pt x="152" y="362"/>
                      </a:lnTo>
                      <a:lnTo>
                        <a:pt x="152" y="362"/>
                      </a:lnTo>
                      <a:lnTo>
                        <a:pt x="130" y="366"/>
                      </a:lnTo>
                      <a:lnTo>
                        <a:pt x="108" y="370"/>
                      </a:lnTo>
                      <a:lnTo>
                        <a:pt x="76" y="380"/>
                      </a:lnTo>
                      <a:lnTo>
                        <a:pt x="56" y="388"/>
                      </a:lnTo>
                      <a:lnTo>
                        <a:pt x="48" y="392"/>
                      </a:lnTo>
                      <a:lnTo>
                        <a:pt x="24" y="408"/>
                      </a:lnTo>
                      <a:lnTo>
                        <a:pt x="4" y="426"/>
                      </a:lnTo>
                      <a:lnTo>
                        <a:pt x="0" y="436"/>
                      </a:lnTo>
                      <a:lnTo>
                        <a:pt x="0" y="466"/>
                      </a:lnTo>
                      <a:lnTo>
                        <a:pt x="4" y="476"/>
                      </a:lnTo>
                      <a:lnTo>
                        <a:pt x="18" y="488"/>
                      </a:lnTo>
                      <a:lnTo>
                        <a:pt x="36" y="500"/>
                      </a:lnTo>
                      <a:lnTo>
                        <a:pt x="36" y="500"/>
                      </a:lnTo>
                      <a:lnTo>
                        <a:pt x="44" y="504"/>
                      </a:lnTo>
                      <a:lnTo>
                        <a:pt x="50" y="506"/>
                      </a:lnTo>
                      <a:lnTo>
                        <a:pt x="56" y="506"/>
                      </a:lnTo>
                      <a:lnTo>
                        <a:pt x="56" y="506"/>
                      </a:lnTo>
                      <a:lnTo>
                        <a:pt x="60" y="508"/>
                      </a:lnTo>
                      <a:lnTo>
                        <a:pt x="64" y="510"/>
                      </a:lnTo>
                      <a:lnTo>
                        <a:pt x="70" y="514"/>
                      </a:lnTo>
                      <a:lnTo>
                        <a:pt x="70" y="514"/>
                      </a:lnTo>
                      <a:lnTo>
                        <a:pt x="76" y="518"/>
                      </a:lnTo>
                      <a:lnTo>
                        <a:pt x="82" y="520"/>
                      </a:lnTo>
                      <a:lnTo>
                        <a:pt x="90" y="520"/>
                      </a:lnTo>
                      <a:lnTo>
                        <a:pt x="90" y="520"/>
                      </a:lnTo>
                      <a:lnTo>
                        <a:pt x="96" y="522"/>
                      </a:lnTo>
                      <a:lnTo>
                        <a:pt x="104" y="524"/>
                      </a:lnTo>
                      <a:lnTo>
                        <a:pt x="112" y="528"/>
                      </a:lnTo>
                      <a:lnTo>
                        <a:pt x="116" y="530"/>
                      </a:lnTo>
                      <a:lnTo>
                        <a:pt x="116" y="530"/>
                      </a:lnTo>
                      <a:lnTo>
                        <a:pt x="120" y="534"/>
                      </a:lnTo>
                      <a:lnTo>
                        <a:pt x="126" y="536"/>
                      </a:lnTo>
                      <a:lnTo>
                        <a:pt x="136" y="540"/>
                      </a:lnTo>
                      <a:lnTo>
                        <a:pt x="136" y="540"/>
                      </a:lnTo>
                      <a:lnTo>
                        <a:pt x="144" y="548"/>
                      </a:lnTo>
                      <a:lnTo>
                        <a:pt x="148" y="554"/>
                      </a:lnTo>
                      <a:lnTo>
                        <a:pt x="150" y="558"/>
                      </a:lnTo>
                      <a:lnTo>
                        <a:pt x="150" y="558"/>
                      </a:lnTo>
                      <a:lnTo>
                        <a:pt x="152" y="562"/>
                      </a:lnTo>
                      <a:lnTo>
                        <a:pt x="156" y="564"/>
                      </a:lnTo>
                      <a:lnTo>
                        <a:pt x="162" y="564"/>
                      </a:lnTo>
                      <a:lnTo>
                        <a:pt x="162" y="564"/>
                      </a:lnTo>
                      <a:lnTo>
                        <a:pt x="168" y="568"/>
                      </a:lnTo>
                      <a:lnTo>
                        <a:pt x="172" y="572"/>
                      </a:lnTo>
                      <a:lnTo>
                        <a:pt x="174" y="578"/>
                      </a:lnTo>
                      <a:lnTo>
                        <a:pt x="174" y="578"/>
                      </a:lnTo>
                      <a:lnTo>
                        <a:pt x="176" y="580"/>
                      </a:lnTo>
                      <a:lnTo>
                        <a:pt x="178" y="584"/>
                      </a:lnTo>
                      <a:lnTo>
                        <a:pt x="184" y="590"/>
                      </a:lnTo>
                      <a:lnTo>
                        <a:pt x="192" y="594"/>
                      </a:lnTo>
                      <a:lnTo>
                        <a:pt x="196" y="596"/>
                      </a:lnTo>
                      <a:lnTo>
                        <a:pt x="196" y="596"/>
                      </a:lnTo>
                      <a:lnTo>
                        <a:pt x="200" y="598"/>
                      </a:lnTo>
                      <a:lnTo>
                        <a:pt x="204" y="602"/>
                      </a:lnTo>
                      <a:lnTo>
                        <a:pt x="210" y="608"/>
                      </a:lnTo>
                      <a:lnTo>
                        <a:pt x="210" y="608"/>
                      </a:lnTo>
                      <a:lnTo>
                        <a:pt x="214" y="610"/>
                      </a:lnTo>
                      <a:lnTo>
                        <a:pt x="222" y="614"/>
                      </a:lnTo>
                      <a:lnTo>
                        <a:pt x="232" y="620"/>
                      </a:lnTo>
                      <a:lnTo>
                        <a:pt x="232" y="620"/>
                      </a:lnTo>
                      <a:lnTo>
                        <a:pt x="248" y="626"/>
                      </a:lnTo>
                      <a:lnTo>
                        <a:pt x="258" y="632"/>
                      </a:lnTo>
                      <a:lnTo>
                        <a:pt x="258" y="632"/>
                      </a:lnTo>
                      <a:lnTo>
                        <a:pt x="264" y="632"/>
                      </a:lnTo>
                      <a:lnTo>
                        <a:pt x="272" y="632"/>
                      </a:lnTo>
                      <a:lnTo>
                        <a:pt x="282" y="630"/>
                      </a:lnTo>
                      <a:lnTo>
                        <a:pt x="302" y="622"/>
                      </a:lnTo>
                      <a:lnTo>
                        <a:pt x="320" y="610"/>
                      </a:lnTo>
                      <a:lnTo>
                        <a:pt x="338" y="600"/>
                      </a:lnTo>
                      <a:lnTo>
                        <a:pt x="364" y="586"/>
                      </a:lnTo>
                      <a:lnTo>
                        <a:pt x="380" y="580"/>
                      </a:lnTo>
                      <a:lnTo>
                        <a:pt x="382" y="578"/>
                      </a:lnTo>
                      <a:lnTo>
                        <a:pt x="382" y="578"/>
                      </a:lnTo>
                      <a:lnTo>
                        <a:pt x="368" y="604"/>
                      </a:lnTo>
                      <a:lnTo>
                        <a:pt x="358" y="628"/>
                      </a:lnTo>
                      <a:lnTo>
                        <a:pt x="358" y="628"/>
                      </a:lnTo>
                      <a:lnTo>
                        <a:pt x="344" y="670"/>
                      </a:lnTo>
                      <a:lnTo>
                        <a:pt x="342" y="682"/>
                      </a:lnTo>
                      <a:lnTo>
                        <a:pt x="342" y="688"/>
                      </a:lnTo>
                      <a:lnTo>
                        <a:pt x="342" y="692"/>
                      </a:lnTo>
                      <a:lnTo>
                        <a:pt x="344" y="692"/>
                      </a:lnTo>
                      <a:lnTo>
                        <a:pt x="346" y="692"/>
                      </a:lnTo>
                      <a:lnTo>
                        <a:pt x="358" y="702"/>
                      </a:lnTo>
                      <a:lnTo>
                        <a:pt x="358" y="702"/>
                      </a:lnTo>
                      <a:lnTo>
                        <a:pt x="366" y="708"/>
                      </a:lnTo>
                      <a:lnTo>
                        <a:pt x="384" y="724"/>
                      </a:lnTo>
                      <a:lnTo>
                        <a:pt x="396" y="730"/>
                      </a:lnTo>
                      <a:lnTo>
                        <a:pt x="410" y="738"/>
                      </a:lnTo>
                      <a:lnTo>
                        <a:pt x="420" y="740"/>
                      </a:lnTo>
                      <a:lnTo>
                        <a:pt x="432" y="742"/>
                      </a:lnTo>
                      <a:lnTo>
                        <a:pt x="432" y="742"/>
                      </a:lnTo>
                      <a:lnTo>
                        <a:pt x="440" y="740"/>
                      </a:lnTo>
                      <a:lnTo>
                        <a:pt x="446" y="742"/>
                      </a:lnTo>
                      <a:lnTo>
                        <a:pt x="452" y="744"/>
                      </a:lnTo>
                      <a:lnTo>
                        <a:pt x="456" y="746"/>
                      </a:lnTo>
                      <a:lnTo>
                        <a:pt x="460" y="752"/>
                      </a:lnTo>
                      <a:lnTo>
                        <a:pt x="462" y="754"/>
                      </a:lnTo>
                      <a:lnTo>
                        <a:pt x="462" y="754"/>
                      </a:lnTo>
                      <a:lnTo>
                        <a:pt x="472" y="762"/>
                      </a:lnTo>
                      <a:lnTo>
                        <a:pt x="484" y="766"/>
                      </a:lnTo>
                      <a:lnTo>
                        <a:pt x="488" y="766"/>
                      </a:lnTo>
                      <a:lnTo>
                        <a:pt x="494" y="764"/>
                      </a:lnTo>
                      <a:lnTo>
                        <a:pt x="494" y="764"/>
                      </a:lnTo>
                      <a:lnTo>
                        <a:pt x="500" y="764"/>
                      </a:lnTo>
                      <a:lnTo>
                        <a:pt x="506" y="768"/>
                      </a:lnTo>
                      <a:lnTo>
                        <a:pt x="588" y="768"/>
                      </a:lnTo>
                      <a:lnTo>
                        <a:pt x="588" y="768"/>
                      </a:lnTo>
                      <a:lnTo>
                        <a:pt x="586" y="750"/>
                      </a:lnTo>
                      <a:lnTo>
                        <a:pt x="584" y="736"/>
                      </a:lnTo>
                      <a:lnTo>
                        <a:pt x="584" y="736"/>
                      </a:lnTo>
                      <a:lnTo>
                        <a:pt x="552" y="654"/>
                      </a:lnTo>
                      <a:lnTo>
                        <a:pt x="534" y="602"/>
                      </a:lnTo>
                      <a:lnTo>
                        <a:pt x="530" y="586"/>
                      </a:lnTo>
                      <a:lnTo>
                        <a:pt x="530" y="580"/>
                      </a:lnTo>
                      <a:lnTo>
                        <a:pt x="530" y="578"/>
                      </a:lnTo>
                      <a:lnTo>
                        <a:pt x="530" y="578"/>
                      </a:lnTo>
                      <a:lnTo>
                        <a:pt x="534" y="574"/>
                      </a:lnTo>
                      <a:lnTo>
                        <a:pt x="536" y="566"/>
                      </a:lnTo>
                      <a:lnTo>
                        <a:pt x="538" y="548"/>
                      </a:lnTo>
                      <a:lnTo>
                        <a:pt x="548" y="572"/>
                      </a:lnTo>
                      <a:lnTo>
                        <a:pt x="554" y="580"/>
                      </a:lnTo>
                      <a:lnTo>
                        <a:pt x="558" y="594"/>
                      </a:lnTo>
                      <a:lnTo>
                        <a:pt x="568" y="610"/>
                      </a:lnTo>
                      <a:lnTo>
                        <a:pt x="570" y="614"/>
                      </a:lnTo>
                      <a:lnTo>
                        <a:pt x="584" y="638"/>
                      </a:lnTo>
                      <a:lnTo>
                        <a:pt x="590" y="638"/>
                      </a:lnTo>
                      <a:lnTo>
                        <a:pt x="592" y="642"/>
                      </a:lnTo>
                      <a:lnTo>
                        <a:pt x="590" y="648"/>
                      </a:lnTo>
                      <a:lnTo>
                        <a:pt x="598" y="658"/>
                      </a:lnTo>
                      <a:lnTo>
                        <a:pt x="608" y="676"/>
                      </a:lnTo>
                      <a:lnTo>
                        <a:pt x="626" y="688"/>
                      </a:lnTo>
                      <a:lnTo>
                        <a:pt x="642" y="690"/>
                      </a:lnTo>
                      <a:lnTo>
                        <a:pt x="638" y="678"/>
                      </a:lnTo>
                      <a:lnTo>
                        <a:pt x="646" y="688"/>
                      </a:lnTo>
                      <a:lnTo>
                        <a:pt x="650" y="672"/>
                      </a:lnTo>
                      <a:lnTo>
                        <a:pt x="648" y="652"/>
                      </a:lnTo>
                      <a:lnTo>
                        <a:pt x="638" y="634"/>
                      </a:lnTo>
                      <a:lnTo>
                        <a:pt x="632" y="622"/>
                      </a:lnTo>
                      <a:lnTo>
                        <a:pt x="626" y="620"/>
                      </a:lnTo>
                      <a:lnTo>
                        <a:pt x="624" y="616"/>
                      </a:lnTo>
                      <a:lnTo>
                        <a:pt x="626" y="612"/>
                      </a:lnTo>
                      <a:lnTo>
                        <a:pt x="612" y="590"/>
                      </a:lnTo>
                      <a:lnTo>
                        <a:pt x="608" y="584"/>
                      </a:lnTo>
                      <a:lnTo>
                        <a:pt x="598" y="568"/>
                      </a:lnTo>
                      <a:lnTo>
                        <a:pt x="588" y="560"/>
                      </a:lnTo>
                      <a:lnTo>
                        <a:pt x="584" y="550"/>
                      </a:lnTo>
                      <a:lnTo>
                        <a:pt x="568" y="530"/>
                      </a:lnTo>
                      <a:lnTo>
                        <a:pt x="568" y="530"/>
                      </a:lnTo>
                      <a:lnTo>
                        <a:pt x="586" y="536"/>
                      </a:lnTo>
                      <a:lnTo>
                        <a:pt x="592" y="538"/>
                      </a:lnTo>
                      <a:lnTo>
                        <a:pt x="598" y="536"/>
                      </a:lnTo>
                      <a:lnTo>
                        <a:pt x="598" y="536"/>
                      </a:lnTo>
                      <a:lnTo>
                        <a:pt x="600" y="538"/>
                      </a:lnTo>
                      <a:lnTo>
                        <a:pt x="604" y="540"/>
                      </a:lnTo>
                      <a:lnTo>
                        <a:pt x="618" y="552"/>
                      </a:lnTo>
                      <a:lnTo>
                        <a:pt x="654" y="590"/>
                      </a:lnTo>
                      <a:lnTo>
                        <a:pt x="714" y="658"/>
                      </a:lnTo>
                      <a:lnTo>
                        <a:pt x="714" y="658"/>
                      </a:lnTo>
                      <a:lnTo>
                        <a:pt x="724" y="666"/>
                      </a:lnTo>
                      <a:lnTo>
                        <a:pt x="740" y="676"/>
                      </a:lnTo>
                      <a:lnTo>
                        <a:pt x="770" y="692"/>
                      </a:lnTo>
                      <a:lnTo>
                        <a:pt x="770" y="692"/>
                      </a:lnTo>
                      <a:lnTo>
                        <a:pt x="792" y="698"/>
                      </a:lnTo>
                      <a:lnTo>
                        <a:pt x="804" y="702"/>
                      </a:lnTo>
                      <a:lnTo>
                        <a:pt x="804" y="702"/>
                      </a:lnTo>
                      <a:lnTo>
                        <a:pt x="814" y="706"/>
                      </a:lnTo>
                      <a:lnTo>
                        <a:pt x="822" y="708"/>
                      </a:lnTo>
                      <a:lnTo>
                        <a:pt x="830" y="708"/>
                      </a:lnTo>
                      <a:lnTo>
                        <a:pt x="830" y="708"/>
                      </a:lnTo>
                      <a:lnTo>
                        <a:pt x="836" y="708"/>
                      </a:lnTo>
                      <a:lnTo>
                        <a:pt x="842" y="708"/>
                      </a:lnTo>
                      <a:lnTo>
                        <a:pt x="848" y="710"/>
                      </a:lnTo>
                      <a:lnTo>
                        <a:pt x="852" y="722"/>
                      </a:lnTo>
                      <a:lnTo>
                        <a:pt x="904" y="736"/>
                      </a:lnTo>
                      <a:lnTo>
                        <a:pt x="904" y="736"/>
                      </a:lnTo>
                      <a:lnTo>
                        <a:pt x="910" y="736"/>
                      </a:lnTo>
                      <a:lnTo>
                        <a:pt x="914" y="734"/>
                      </a:lnTo>
                      <a:lnTo>
                        <a:pt x="916" y="732"/>
                      </a:lnTo>
                      <a:lnTo>
                        <a:pt x="916" y="730"/>
                      </a:lnTo>
                      <a:lnTo>
                        <a:pt x="916" y="730"/>
                      </a:lnTo>
                      <a:lnTo>
                        <a:pt x="914" y="722"/>
                      </a:lnTo>
                      <a:lnTo>
                        <a:pt x="910" y="716"/>
                      </a:lnTo>
                      <a:lnTo>
                        <a:pt x="898" y="700"/>
                      </a:lnTo>
                      <a:lnTo>
                        <a:pt x="898" y="700"/>
                      </a:lnTo>
                      <a:lnTo>
                        <a:pt x="892" y="694"/>
                      </a:lnTo>
                      <a:lnTo>
                        <a:pt x="884" y="690"/>
                      </a:lnTo>
                      <a:lnTo>
                        <a:pt x="878" y="688"/>
                      </a:lnTo>
                      <a:lnTo>
                        <a:pt x="878" y="688"/>
                      </a:lnTo>
                      <a:close/>
                      <a:moveTo>
                        <a:pt x="478" y="422"/>
                      </a:moveTo>
                      <a:lnTo>
                        <a:pt x="478" y="422"/>
                      </a:lnTo>
                      <a:lnTo>
                        <a:pt x="478" y="422"/>
                      </a:lnTo>
                      <a:lnTo>
                        <a:pt x="478" y="420"/>
                      </a:lnTo>
                      <a:lnTo>
                        <a:pt x="478" y="422"/>
                      </a:lnTo>
                      <a:close/>
                    </a:path>
                  </a:pathLst>
                </a:custGeom>
                <a:grpFill/>
                <a:ln w="9525">
                  <a:noFill/>
                  <a:round/>
                  <a:headEnd/>
                  <a:tailEnd/>
                </a:ln>
                <a:effectLst>
                  <a:glow rad="38100">
                    <a:schemeClr val="bg2">
                      <a:lumMod val="60000"/>
                      <a:lumOff val="40000"/>
                      <a:alpha val="19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grpSp>
          <p:nvGrpSpPr>
            <p:cNvPr id="138" name="Group 715"/>
            <p:cNvGrpSpPr/>
            <p:nvPr/>
          </p:nvGrpSpPr>
          <p:grpSpPr>
            <a:xfrm>
              <a:off x="2" y="-16"/>
              <a:ext cx="9252335" cy="6787414"/>
              <a:chOff x="2" y="-16"/>
              <a:chExt cx="9252335" cy="6787414"/>
            </a:xfrm>
          </p:grpSpPr>
          <p:grpSp>
            <p:nvGrpSpPr>
              <p:cNvPr id="139" name="Group 129"/>
              <p:cNvGrpSpPr>
                <a:grpSpLocks noChangeAspect="1"/>
              </p:cNvGrpSpPr>
              <p:nvPr/>
            </p:nvGrpSpPr>
            <p:grpSpPr>
              <a:xfrm rot="20119239">
                <a:off x="7445117" y="3056828"/>
                <a:ext cx="1807220" cy="3062371"/>
                <a:chOff x="2048564" y="457200"/>
                <a:chExt cx="6368361" cy="10791417"/>
              </a:xfrm>
              <a:solidFill>
                <a:schemeClr val="bg2">
                  <a:lumMod val="60000"/>
                  <a:lumOff val="40000"/>
                  <a:alpha val="18000"/>
                </a:schemeClr>
              </a:solidFill>
            </p:grpSpPr>
            <p:sp>
              <p:nvSpPr>
                <p:cNvPr id="175"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6"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7"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8"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21000"/>
                  </a:schemeClr>
                </a:solidFill>
                <a:ln w="9525">
                  <a:noFill/>
                  <a:round/>
                  <a:headEnd/>
                  <a:tailEnd/>
                </a:ln>
                <a:effectLst>
                  <a:glow rad="50800">
                    <a:schemeClr val="bg2">
                      <a:lumMod val="60000"/>
                      <a:lumOff val="40000"/>
                      <a:alpha val="33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6" name="Freeform 89"/>
                <p:cNvSpPr>
                  <a:spLocks noEditPoints="1"/>
                </p:cNvSpPr>
                <p:nvPr/>
              </p:nvSpPr>
              <p:spPr bwMode="auto">
                <a:xfrm rot="2303669">
                  <a:off x="2048564" y="7997672"/>
                  <a:ext cx="3812097" cy="325094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40" name="Group 134"/>
              <p:cNvGrpSpPr>
                <a:grpSpLocks noChangeAspect="1"/>
              </p:cNvGrpSpPr>
              <p:nvPr/>
            </p:nvGrpSpPr>
            <p:grpSpPr>
              <a:xfrm rot="1992353">
                <a:off x="7040279" y="5528388"/>
                <a:ext cx="986817" cy="1259010"/>
                <a:chOff x="1025626" y="1216025"/>
                <a:chExt cx="3317877" cy="4233024"/>
              </a:xfrm>
              <a:solidFill>
                <a:schemeClr val="bg2">
                  <a:lumMod val="60000"/>
                  <a:lumOff val="40000"/>
                  <a:alpha val="18000"/>
                </a:schemeClr>
              </a:solidFill>
            </p:grpSpPr>
            <p:sp>
              <p:nvSpPr>
                <p:cNvPr id="172"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4" name="Freeform 82"/>
                <p:cNvSpPr>
                  <a:spLocks noEditPoints="1"/>
                </p:cNvSpPr>
                <p:nvPr/>
              </p:nvSpPr>
              <p:spPr bwMode="auto">
                <a:xfrm rot="20200629">
                  <a:off x="1025626" y="2728077"/>
                  <a:ext cx="3317877" cy="272097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tx2">
                    <a:lumMod val="60000"/>
                    <a:lumOff val="40000"/>
                    <a:alpha val="10000"/>
                  </a:schemeClr>
                </a:solidFill>
                <a:ln w="9525">
                  <a:solidFill>
                    <a:schemeClr val="tx2">
                      <a:lumMod val="60000"/>
                      <a:lumOff val="40000"/>
                      <a:alpha val="9000"/>
                    </a:schemeClr>
                  </a:solidFill>
                  <a:round/>
                  <a:headEnd/>
                  <a:tailEnd/>
                </a:ln>
                <a:effectLst>
                  <a:glow rad="63500">
                    <a:schemeClr val="tx2">
                      <a:lumMod val="60000"/>
                      <a:lumOff val="40000"/>
                      <a:alpha val="28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141" name="Group 154"/>
              <p:cNvGrpSpPr>
                <a:grpSpLocks noChangeAspect="1"/>
              </p:cNvGrpSpPr>
              <p:nvPr/>
            </p:nvGrpSpPr>
            <p:grpSpPr>
              <a:xfrm rot="2047758">
                <a:off x="6509445" y="1366517"/>
                <a:ext cx="1457110" cy="1131216"/>
                <a:chOff x="381000" y="3581400"/>
                <a:chExt cx="3435350" cy="2667000"/>
              </a:xfrm>
              <a:solidFill>
                <a:schemeClr val="bg2">
                  <a:lumMod val="60000"/>
                  <a:lumOff val="40000"/>
                  <a:alpha val="18000"/>
                </a:schemeClr>
              </a:solidFill>
            </p:grpSpPr>
            <p:sp>
              <p:nvSpPr>
                <p:cNvPr id="167"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8"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9"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0"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18000"/>
                  </a:schemeClr>
                </a:solidFill>
                <a:ln w="9525">
                  <a:solidFill>
                    <a:schemeClr val="bg2">
                      <a:lumMod val="60000"/>
                      <a:lumOff val="40000"/>
                      <a:alpha val="19000"/>
                    </a:schemeClr>
                  </a:solidFill>
                  <a:round/>
                  <a:headEnd/>
                  <a:tailEnd/>
                </a:ln>
                <a:effectLst>
                  <a:glow rad="63500">
                    <a:schemeClr val="bg2">
                      <a:lumMod val="60000"/>
                      <a:lumOff val="40000"/>
                      <a:alpha val="18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142" name="Group 164"/>
              <p:cNvGrpSpPr>
                <a:grpSpLocks noChangeAspect="1"/>
              </p:cNvGrpSpPr>
              <p:nvPr/>
            </p:nvGrpSpPr>
            <p:grpSpPr>
              <a:xfrm rot="20120039">
                <a:off x="8188924" y="3823923"/>
                <a:ext cx="960037" cy="745321"/>
                <a:chOff x="381000" y="3581400"/>
                <a:chExt cx="3435350" cy="2667000"/>
              </a:xfrm>
              <a:solidFill>
                <a:schemeClr val="bg2">
                  <a:lumMod val="60000"/>
                  <a:lumOff val="40000"/>
                  <a:alpha val="18000"/>
                </a:schemeClr>
              </a:solidFill>
            </p:grpSpPr>
            <p:sp>
              <p:nvSpPr>
                <p:cNvPr id="163"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4"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5"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6" name="Freeform 75"/>
                <p:cNvSpPr>
                  <a:spLocks noEditPoints="1"/>
                </p:cNvSpPr>
                <p:nvPr/>
              </p:nvSpPr>
              <p:spPr bwMode="auto">
                <a:xfrm rot="813286">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43" name="Group 48"/>
              <p:cNvGrpSpPr>
                <a:grpSpLocks noChangeAspect="1"/>
              </p:cNvGrpSpPr>
              <p:nvPr/>
            </p:nvGrpSpPr>
            <p:grpSpPr>
              <a:xfrm>
                <a:off x="2" y="685789"/>
                <a:ext cx="1312805" cy="1509325"/>
                <a:chOff x="1447800" y="3114675"/>
                <a:chExt cx="1836489" cy="2111412"/>
              </a:xfrm>
              <a:solidFill>
                <a:schemeClr val="bg2">
                  <a:lumMod val="50000"/>
                  <a:lumOff val="50000"/>
                  <a:alpha val="18000"/>
                </a:schemeClr>
              </a:solidFill>
            </p:grpSpPr>
            <p:sp>
              <p:nvSpPr>
                <p:cNvPr id="159" name="Freeform 42"/>
                <p:cNvSpPr>
                  <a:spLocks/>
                </p:cNvSpPr>
                <p:nvPr/>
              </p:nvSpPr>
              <p:spPr bwMode="auto">
                <a:xfrm>
                  <a:off x="1990725" y="4175125"/>
                  <a:ext cx="498475" cy="269875"/>
                </a:xfrm>
                <a:custGeom>
                  <a:avLst/>
                  <a:gdLst>
                    <a:gd name="T0" fmla="*/ 314 w 314"/>
                    <a:gd name="T1" fmla="*/ 170 h 170"/>
                    <a:gd name="T2" fmla="*/ 314 w 314"/>
                    <a:gd name="T3" fmla="*/ 170 h 170"/>
                    <a:gd name="T4" fmla="*/ 314 w 314"/>
                    <a:gd name="T5" fmla="*/ 168 h 170"/>
                    <a:gd name="T6" fmla="*/ 314 w 314"/>
                    <a:gd name="T7" fmla="*/ 166 h 170"/>
                    <a:gd name="T8" fmla="*/ 314 w 314"/>
                    <a:gd name="T9" fmla="*/ 166 h 170"/>
                    <a:gd name="T10" fmla="*/ 300 w 314"/>
                    <a:gd name="T11" fmla="*/ 158 h 170"/>
                    <a:gd name="T12" fmla="*/ 58 w 314"/>
                    <a:gd name="T13" fmla="*/ 22 h 170"/>
                    <a:gd name="T14" fmla="*/ 58 w 314"/>
                    <a:gd name="T15" fmla="*/ 22 h 170"/>
                    <a:gd name="T16" fmla="*/ 34 w 314"/>
                    <a:gd name="T17" fmla="*/ 8 h 170"/>
                    <a:gd name="T18" fmla="*/ 34 w 314"/>
                    <a:gd name="T19" fmla="*/ 8 h 170"/>
                    <a:gd name="T20" fmla="*/ 22 w 314"/>
                    <a:gd name="T21" fmla="*/ 2 h 170"/>
                    <a:gd name="T22" fmla="*/ 8 w 314"/>
                    <a:gd name="T23" fmla="*/ 0 h 170"/>
                    <a:gd name="T24" fmla="*/ 8 w 314"/>
                    <a:gd name="T25" fmla="*/ 0 h 170"/>
                    <a:gd name="T26" fmla="*/ 4 w 314"/>
                    <a:gd name="T27" fmla="*/ 0 h 170"/>
                    <a:gd name="T28" fmla="*/ 2 w 314"/>
                    <a:gd name="T29" fmla="*/ 2 h 170"/>
                    <a:gd name="T30" fmla="*/ 0 w 314"/>
                    <a:gd name="T31" fmla="*/ 4 h 170"/>
                    <a:gd name="T32" fmla="*/ 2 w 314"/>
                    <a:gd name="T33" fmla="*/ 6 h 170"/>
                    <a:gd name="T34" fmla="*/ 2 w 314"/>
                    <a:gd name="T35" fmla="*/ 6 h 170"/>
                    <a:gd name="T36" fmla="*/ 8 w 314"/>
                    <a:gd name="T37" fmla="*/ 12 h 170"/>
                    <a:gd name="T38" fmla="*/ 16 w 314"/>
                    <a:gd name="T39" fmla="*/ 14 h 170"/>
                    <a:gd name="T40" fmla="*/ 16 w 314"/>
                    <a:gd name="T41" fmla="*/ 14 h 170"/>
                    <a:gd name="T42" fmla="*/ 28 w 314"/>
                    <a:gd name="T43" fmla="*/ 18 h 170"/>
                    <a:gd name="T44" fmla="*/ 40 w 314"/>
                    <a:gd name="T45" fmla="*/ 24 h 170"/>
                    <a:gd name="T46" fmla="*/ 298 w 314"/>
                    <a:gd name="T47" fmla="*/ 162 h 170"/>
                    <a:gd name="T48" fmla="*/ 298 w 314"/>
                    <a:gd name="T49" fmla="*/ 162 h 170"/>
                    <a:gd name="T50" fmla="*/ 308 w 314"/>
                    <a:gd name="T51" fmla="*/ 168 h 170"/>
                    <a:gd name="T52" fmla="*/ 314 w 314"/>
                    <a:gd name="T53" fmla="*/ 170 h 170"/>
                    <a:gd name="T54" fmla="*/ 314 w 314"/>
                    <a:gd name="T55"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4" h="170">
                      <a:moveTo>
                        <a:pt x="314" y="170"/>
                      </a:moveTo>
                      <a:lnTo>
                        <a:pt x="314" y="170"/>
                      </a:lnTo>
                      <a:lnTo>
                        <a:pt x="314" y="168"/>
                      </a:lnTo>
                      <a:lnTo>
                        <a:pt x="314" y="166"/>
                      </a:lnTo>
                      <a:lnTo>
                        <a:pt x="314" y="166"/>
                      </a:lnTo>
                      <a:lnTo>
                        <a:pt x="300" y="158"/>
                      </a:lnTo>
                      <a:lnTo>
                        <a:pt x="58" y="22"/>
                      </a:lnTo>
                      <a:lnTo>
                        <a:pt x="58" y="22"/>
                      </a:lnTo>
                      <a:lnTo>
                        <a:pt x="34" y="8"/>
                      </a:lnTo>
                      <a:lnTo>
                        <a:pt x="34" y="8"/>
                      </a:lnTo>
                      <a:lnTo>
                        <a:pt x="22" y="2"/>
                      </a:lnTo>
                      <a:lnTo>
                        <a:pt x="8" y="0"/>
                      </a:lnTo>
                      <a:lnTo>
                        <a:pt x="8" y="0"/>
                      </a:lnTo>
                      <a:lnTo>
                        <a:pt x="4" y="0"/>
                      </a:lnTo>
                      <a:lnTo>
                        <a:pt x="2" y="2"/>
                      </a:lnTo>
                      <a:lnTo>
                        <a:pt x="0" y="4"/>
                      </a:lnTo>
                      <a:lnTo>
                        <a:pt x="2" y="6"/>
                      </a:lnTo>
                      <a:lnTo>
                        <a:pt x="2" y="6"/>
                      </a:lnTo>
                      <a:lnTo>
                        <a:pt x="8" y="12"/>
                      </a:lnTo>
                      <a:lnTo>
                        <a:pt x="16" y="14"/>
                      </a:lnTo>
                      <a:lnTo>
                        <a:pt x="16" y="14"/>
                      </a:lnTo>
                      <a:lnTo>
                        <a:pt x="28" y="18"/>
                      </a:lnTo>
                      <a:lnTo>
                        <a:pt x="40" y="24"/>
                      </a:lnTo>
                      <a:lnTo>
                        <a:pt x="298" y="162"/>
                      </a:lnTo>
                      <a:lnTo>
                        <a:pt x="298" y="162"/>
                      </a:lnTo>
                      <a:lnTo>
                        <a:pt x="308" y="168"/>
                      </a:lnTo>
                      <a:lnTo>
                        <a:pt x="314" y="170"/>
                      </a:lnTo>
                      <a:lnTo>
                        <a:pt x="314"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0" name="Freeform 43"/>
                <p:cNvSpPr>
                  <a:spLocks/>
                </p:cNvSpPr>
                <p:nvPr/>
              </p:nvSpPr>
              <p:spPr bwMode="auto">
                <a:xfrm>
                  <a:off x="2498725" y="44513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1" name="Freeform 44"/>
                <p:cNvSpPr>
                  <a:spLocks/>
                </p:cNvSpPr>
                <p:nvPr/>
              </p:nvSpPr>
              <p:spPr bwMode="auto">
                <a:xfrm>
                  <a:off x="2511425" y="3870325"/>
                  <a:ext cx="60325" cy="561975"/>
                </a:xfrm>
                <a:custGeom>
                  <a:avLst/>
                  <a:gdLst>
                    <a:gd name="T0" fmla="*/ 2 w 38"/>
                    <a:gd name="T1" fmla="*/ 352 h 354"/>
                    <a:gd name="T2" fmla="*/ 2 w 38"/>
                    <a:gd name="T3" fmla="*/ 352 h 354"/>
                    <a:gd name="T4" fmla="*/ 4 w 38"/>
                    <a:gd name="T5" fmla="*/ 346 h 354"/>
                    <a:gd name="T6" fmla="*/ 6 w 38"/>
                    <a:gd name="T7" fmla="*/ 336 h 354"/>
                    <a:gd name="T8" fmla="*/ 32 w 38"/>
                    <a:gd name="T9" fmla="*/ 44 h 354"/>
                    <a:gd name="T10" fmla="*/ 32 w 38"/>
                    <a:gd name="T11" fmla="*/ 44 h 354"/>
                    <a:gd name="T12" fmla="*/ 34 w 38"/>
                    <a:gd name="T13" fmla="*/ 30 h 354"/>
                    <a:gd name="T14" fmla="*/ 36 w 38"/>
                    <a:gd name="T15" fmla="*/ 20 h 354"/>
                    <a:gd name="T16" fmla="*/ 36 w 38"/>
                    <a:gd name="T17" fmla="*/ 20 h 354"/>
                    <a:gd name="T18" fmla="*/ 38 w 38"/>
                    <a:gd name="T19" fmla="*/ 10 h 354"/>
                    <a:gd name="T20" fmla="*/ 38 w 38"/>
                    <a:gd name="T21" fmla="*/ 2 h 354"/>
                    <a:gd name="T22" fmla="*/ 38 w 38"/>
                    <a:gd name="T23" fmla="*/ 2 h 354"/>
                    <a:gd name="T24" fmla="*/ 36 w 38"/>
                    <a:gd name="T25" fmla="*/ 0 h 354"/>
                    <a:gd name="T26" fmla="*/ 34 w 38"/>
                    <a:gd name="T27" fmla="*/ 0 h 354"/>
                    <a:gd name="T28" fmla="*/ 32 w 38"/>
                    <a:gd name="T29" fmla="*/ 0 h 354"/>
                    <a:gd name="T30" fmla="*/ 28 w 38"/>
                    <a:gd name="T31" fmla="*/ 4 h 354"/>
                    <a:gd name="T32" fmla="*/ 28 w 38"/>
                    <a:gd name="T33" fmla="*/ 4 h 354"/>
                    <a:gd name="T34" fmla="*/ 24 w 38"/>
                    <a:gd name="T35" fmla="*/ 16 h 354"/>
                    <a:gd name="T36" fmla="*/ 22 w 38"/>
                    <a:gd name="T37" fmla="*/ 30 h 354"/>
                    <a:gd name="T38" fmla="*/ 22 w 38"/>
                    <a:gd name="T39" fmla="*/ 30 h 354"/>
                    <a:gd name="T40" fmla="*/ 20 w 38"/>
                    <a:gd name="T41" fmla="*/ 58 h 354"/>
                    <a:gd name="T42" fmla="*/ 0 w 38"/>
                    <a:gd name="T43" fmla="*/ 334 h 354"/>
                    <a:gd name="T44" fmla="*/ 0 w 38"/>
                    <a:gd name="T45" fmla="*/ 334 h 354"/>
                    <a:gd name="T46" fmla="*/ 0 w 38"/>
                    <a:gd name="T47" fmla="*/ 352 h 354"/>
                    <a:gd name="T48" fmla="*/ 0 w 38"/>
                    <a:gd name="T49" fmla="*/ 352 h 354"/>
                    <a:gd name="T50" fmla="*/ 0 w 38"/>
                    <a:gd name="T51" fmla="*/ 354 h 354"/>
                    <a:gd name="T52" fmla="*/ 0 w 38"/>
                    <a:gd name="T53" fmla="*/ 354 h 354"/>
                    <a:gd name="T54" fmla="*/ 2 w 38"/>
                    <a:gd name="T55" fmla="*/ 352 h 354"/>
                    <a:gd name="T56" fmla="*/ 2 w 38"/>
                    <a:gd name="T57" fmla="*/ 3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 h="354">
                      <a:moveTo>
                        <a:pt x="2" y="352"/>
                      </a:moveTo>
                      <a:lnTo>
                        <a:pt x="2" y="352"/>
                      </a:lnTo>
                      <a:lnTo>
                        <a:pt x="4" y="346"/>
                      </a:lnTo>
                      <a:lnTo>
                        <a:pt x="6" y="336"/>
                      </a:lnTo>
                      <a:lnTo>
                        <a:pt x="32" y="44"/>
                      </a:lnTo>
                      <a:lnTo>
                        <a:pt x="32" y="44"/>
                      </a:lnTo>
                      <a:lnTo>
                        <a:pt x="34" y="30"/>
                      </a:lnTo>
                      <a:lnTo>
                        <a:pt x="36" y="20"/>
                      </a:lnTo>
                      <a:lnTo>
                        <a:pt x="36" y="20"/>
                      </a:lnTo>
                      <a:lnTo>
                        <a:pt x="38" y="10"/>
                      </a:lnTo>
                      <a:lnTo>
                        <a:pt x="38" y="2"/>
                      </a:lnTo>
                      <a:lnTo>
                        <a:pt x="38" y="2"/>
                      </a:lnTo>
                      <a:lnTo>
                        <a:pt x="36" y="0"/>
                      </a:lnTo>
                      <a:lnTo>
                        <a:pt x="34" y="0"/>
                      </a:lnTo>
                      <a:lnTo>
                        <a:pt x="32" y="0"/>
                      </a:lnTo>
                      <a:lnTo>
                        <a:pt x="28" y="4"/>
                      </a:lnTo>
                      <a:lnTo>
                        <a:pt x="28" y="4"/>
                      </a:lnTo>
                      <a:lnTo>
                        <a:pt x="24" y="16"/>
                      </a:lnTo>
                      <a:lnTo>
                        <a:pt x="22" y="30"/>
                      </a:lnTo>
                      <a:lnTo>
                        <a:pt x="22" y="30"/>
                      </a:lnTo>
                      <a:lnTo>
                        <a:pt x="20" y="58"/>
                      </a:lnTo>
                      <a:lnTo>
                        <a:pt x="0" y="334"/>
                      </a:lnTo>
                      <a:lnTo>
                        <a:pt x="0" y="334"/>
                      </a:lnTo>
                      <a:lnTo>
                        <a:pt x="0" y="352"/>
                      </a:lnTo>
                      <a:lnTo>
                        <a:pt x="0" y="352"/>
                      </a:lnTo>
                      <a:lnTo>
                        <a:pt x="0" y="354"/>
                      </a:lnTo>
                      <a:lnTo>
                        <a:pt x="0" y="354"/>
                      </a:lnTo>
                      <a:lnTo>
                        <a:pt x="2" y="352"/>
                      </a:lnTo>
                      <a:lnTo>
                        <a:pt x="2" y="3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2" name="Freeform 45"/>
                <p:cNvSpPr>
                  <a:spLocks noEditPoints="1"/>
                </p:cNvSpPr>
                <p:nvPr/>
              </p:nvSpPr>
              <p:spPr bwMode="auto">
                <a:xfrm>
                  <a:off x="1447800" y="3114675"/>
                  <a:ext cx="1836489" cy="2111412"/>
                </a:xfrm>
                <a:custGeom>
                  <a:avLst/>
                  <a:gdLst>
                    <a:gd name="T0" fmla="*/ 1324 w 1336"/>
                    <a:gd name="T1" fmla="*/ 968 h 1536"/>
                    <a:gd name="T2" fmla="*/ 1306 w 1336"/>
                    <a:gd name="T3" fmla="*/ 886 h 1536"/>
                    <a:gd name="T4" fmla="*/ 1268 w 1336"/>
                    <a:gd name="T5" fmla="*/ 846 h 1536"/>
                    <a:gd name="T6" fmla="*/ 1108 w 1336"/>
                    <a:gd name="T7" fmla="*/ 788 h 1536"/>
                    <a:gd name="T8" fmla="*/ 1220 w 1336"/>
                    <a:gd name="T9" fmla="*/ 664 h 1536"/>
                    <a:gd name="T10" fmla="*/ 1246 w 1336"/>
                    <a:gd name="T11" fmla="*/ 442 h 1536"/>
                    <a:gd name="T12" fmla="*/ 1102 w 1336"/>
                    <a:gd name="T13" fmla="*/ 20 h 1536"/>
                    <a:gd name="T14" fmla="*/ 1084 w 1336"/>
                    <a:gd name="T15" fmla="*/ 0 h 1536"/>
                    <a:gd name="T16" fmla="*/ 1000 w 1336"/>
                    <a:gd name="T17" fmla="*/ 18 h 1536"/>
                    <a:gd name="T18" fmla="*/ 740 w 1336"/>
                    <a:gd name="T19" fmla="*/ 628 h 1536"/>
                    <a:gd name="T20" fmla="*/ 728 w 1336"/>
                    <a:gd name="T21" fmla="*/ 864 h 1536"/>
                    <a:gd name="T22" fmla="*/ 708 w 1336"/>
                    <a:gd name="T23" fmla="*/ 844 h 1536"/>
                    <a:gd name="T24" fmla="*/ 688 w 1336"/>
                    <a:gd name="T25" fmla="*/ 826 h 1536"/>
                    <a:gd name="T26" fmla="*/ 674 w 1336"/>
                    <a:gd name="T27" fmla="*/ 828 h 1536"/>
                    <a:gd name="T28" fmla="*/ 662 w 1336"/>
                    <a:gd name="T29" fmla="*/ 828 h 1536"/>
                    <a:gd name="T30" fmla="*/ 650 w 1336"/>
                    <a:gd name="T31" fmla="*/ 840 h 1536"/>
                    <a:gd name="T32" fmla="*/ 650 w 1336"/>
                    <a:gd name="T33" fmla="*/ 846 h 1536"/>
                    <a:gd name="T34" fmla="*/ 642 w 1336"/>
                    <a:gd name="T35" fmla="*/ 870 h 1536"/>
                    <a:gd name="T36" fmla="*/ 650 w 1336"/>
                    <a:gd name="T37" fmla="*/ 904 h 1536"/>
                    <a:gd name="T38" fmla="*/ 158 w 1336"/>
                    <a:gd name="T39" fmla="*/ 670 h 1536"/>
                    <a:gd name="T40" fmla="*/ 44 w 1336"/>
                    <a:gd name="T41" fmla="*/ 1130 h 1536"/>
                    <a:gd name="T42" fmla="*/ 258 w 1336"/>
                    <a:gd name="T43" fmla="*/ 1190 h 1536"/>
                    <a:gd name="T44" fmla="*/ 380 w 1336"/>
                    <a:gd name="T45" fmla="*/ 1180 h 1536"/>
                    <a:gd name="T46" fmla="*/ 340 w 1336"/>
                    <a:gd name="T47" fmla="*/ 1346 h 1536"/>
                    <a:gd name="T48" fmla="*/ 354 w 1336"/>
                    <a:gd name="T49" fmla="*/ 1398 h 1536"/>
                    <a:gd name="T50" fmla="*/ 438 w 1336"/>
                    <a:gd name="T51" fmla="*/ 1488 h 1536"/>
                    <a:gd name="T52" fmla="*/ 464 w 1336"/>
                    <a:gd name="T53" fmla="*/ 1502 h 1536"/>
                    <a:gd name="T54" fmla="*/ 498 w 1336"/>
                    <a:gd name="T55" fmla="*/ 1504 h 1536"/>
                    <a:gd name="T56" fmla="*/ 524 w 1336"/>
                    <a:gd name="T57" fmla="*/ 1520 h 1536"/>
                    <a:gd name="T58" fmla="*/ 562 w 1336"/>
                    <a:gd name="T59" fmla="*/ 1520 h 1536"/>
                    <a:gd name="T60" fmla="*/ 594 w 1336"/>
                    <a:gd name="T61" fmla="*/ 1526 h 1536"/>
                    <a:gd name="T62" fmla="*/ 634 w 1336"/>
                    <a:gd name="T63" fmla="*/ 1530 h 1536"/>
                    <a:gd name="T64" fmla="*/ 712 w 1336"/>
                    <a:gd name="T65" fmla="*/ 1536 h 1536"/>
                    <a:gd name="T66" fmla="*/ 738 w 1336"/>
                    <a:gd name="T67" fmla="*/ 1514 h 1536"/>
                    <a:gd name="T68" fmla="*/ 758 w 1336"/>
                    <a:gd name="T69" fmla="*/ 1500 h 1536"/>
                    <a:gd name="T70" fmla="*/ 792 w 1336"/>
                    <a:gd name="T71" fmla="*/ 1420 h 1536"/>
                    <a:gd name="T72" fmla="*/ 790 w 1336"/>
                    <a:gd name="T73" fmla="*/ 1286 h 1536"/>
                    <a:gd name="T74" fmla="*/ 746 w 1336"/>
                    <a:gd name="T75" fmla="*/ 1062 h 1536"/>
                    <a:gd name="T76" fmla="*/ 812 w 1336"/>
                    <a:gd name="T77" fmla="*/ 1210 h 1536"/>
                    <a:gd name="T78" fmla="*/ 850 w 1336"/>
                    <a:gd name="T79" fmla="*/ 1282 h 1536"/>
                    <a:gd name="T80" fmla="*/ 938 w 1336"/>
                    <a:gd name="T81" fmla="*/ 1348 h 1536"/>
                    <a:gd name="T82" fmla="*/ 932 w 1336"/>
                    <a:gd name="T83" fmla="*/ 1238 h 1536"/>
                    <a:gd name="T84" fmla="*/ 892 w 1336"/>
                    <a:gd name="T85" fmla="*/ 1166 h 1536"/>
                    <a:gd name="T86" fmla="*/ 804 w 1336"/>
                    <a:gd name="T87" fmla="*/ 1030 h 1536"/>
                    <a:gd name="T88" fmla="*/ 884 w 1336"/>
                    <a:gd name="T89" fmla="*/ 1104 h 1536"/>
                    <a:gd name="T90" fmla="*/ 1036 w 1336"/>
                    <a:gd name="T91" fmla="*/ 1238 h 1536"/>
                    <a:gd name="T92" fmla="*/ 1138 w 1336"/>
                    <a:gd name="T93" fmla="*/ 1282 h 1536"/>
                    <a:gd name="T94" fmla="*/ 1174 w 1336"/>
                    <a:gd name="T95" fmla="*/ 1274 h 1536"/>
                    <a:gd name="T96" fmla="*/ 1196 w 1336"/>
                    <a:gd name="T97" fmla="*/ 1272 h 1536"/>
                    <a:gd name="T98" fmla="*/ 1244 w 1336"/>
                    <a:gd name="T99" fmla="*/ 1216 h 1536"/>
                    <a:gd name="T100" fmla="*/ 1268 w 1336"/>
                    <a:gd name="T101" fmla="*/ 1184 h 1536"/>
                    <a:gd name="T102" fmla="*/ 1282 w 1336"/>
                    <a:gd name="T103" fmla="*/ 1144 h 1536"/>
                    <a:gd name="T104" fmla="*/ 1296 w 1336"/>
                    <a:gd name="T105" fmla="*/ 1124 h 1536"/>
                    <a:gd name="T106" fmla="*/ 1314 w 1336"/>
                    <a:gd name="T107" fmla="*/ 1078 h 1536"/>
                    <a:gd name="T108" fmla="*/ 1316 w 1336"/>
                    <a:gd name="T109" fmla="*/ 1054 h 1536"/>
                    <a:gd name="T110" fmla="*/ 1336 w 1336"/>
                    <a:gd name="T111" fmla="*/ 1020 h 1536"/>
                    <a:gd name="T112" fmla="*/ 662 w 1336"/>
                    <a:gd name="T113" fmla="*/ 842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36" h="1536">
                      <a:moveTo>
                        <a:pt x="1336" y="1020"/>
                      </a:moveTo>
                      <a:lnTo>
                        <a:pt x="1336" y="1012"/>
                      </a:lnTo>
                      <a:lnTo>
                        <a:pt x="1336" y="1012"/>
                      </a:lnTo>
                      <a:lnTo>
                        <a:pt x="1334" y="1006"/>
                      </a:lnTo>
                      <a:lnTo>
                        <a:pt x="1324" y="968"/>
                      </a:lnTo>
                      <a:lnTo>
                        <a:pt x="1326" y="934"/>
                      </a:lnTo>
                      <a:lnTo>
                        <a:pt x="1312" y="908"/>
                      </a:lnTo>
                      <a:lnTo>
                        <a:pt x="1312" y="908"/>
                      </a:lnTo>
                      <a:lnTo>
                        <a:pt x="1308" y="896"/>
                      </a:lnTo>
                      <a:lnTo>
                        <a:pt x="1306" y="886"/>
                      </a:lnTo>
                      <a:lnTo>
                        <a:pt x="1300" y="876"/>
                      </a:lnTo>
                      <a:lnTo>
                        <a:pt x="1300" y="876"/>
                      </a:lnTo>
                      <a:lnTo>
                        <a:pt x="1292" y="868"/>
                      </a:lnTo>
                      <a:lnTo>
                        <a:pt x="1282" y="858"/>
                      </a:lnTo>
                      <a:lnTo>
                        <a:pt x="1268" y="846"/>
                      </a:lnTo>
                      <a:lnTo>
                        <a:pt x="1194" y="804"/>
                      </a:lnTo>
                      <a:lnTo>
                        <a:pt x="1194" y="804"/>
                      </a:lnTo>
                      <a:lnTo>
                        <a:pt x="1124" y="788"/>
                      </a:lnTo>
                      <a:lnTo>
                        <a:pt x="1124" y="788"/>
                      </a:lnTo>
                      <a:lnTo>
                        <a:pt x="1108" y="788"/>
                      </a:lnTo>
                      <a:lnTo>
                        <a:pt x="1082" y="790"/>
                      </a:lnTo>
                      <a:lnTo>
                        <a:pt x="1020" y="800"/>
                      </a:lnTo>
                      <a:lnTo>
                        <a:pt x="1148" y="718"/>
                      </a:lnTo>
                      <a:lnTo>
                        <a:pt x="1184" y="692"/>
                      </a:lnTo>
                      <a:lnTo>
                        <a:pt x="1220" y="664"/>
                      </a:lnTo>
                      <a:lnTo>
                        <a:pt x="1240" y="634"/>
                      </a:lnTo>
                      <a:lnTo>
                        <a:pt x="1254" y="592"/>
                      </a:lnTo>
                      <a:lnTo>
                        <a:pt x="1258" y="536"/>
                      </a:lnTo>
                      <a:lnTo>
                        <a:pt x="1252" y="478"/>
                      </a:lnTo>
                      <a:lnTo>
                        <a:pt x="1246" y="442"/>
                      </a:lnTo>
                      <a:lnTo>
                        <a:pt x="1214" y="344"/>
                      </a:lnTo>
                      <a:lnTo>
                        <a:pt x="1198" y="280"/>
                      </a:lnTo>
                      <a:lnTo>
                        <a:pt x="1150" y="122"/>
                      </a:lnTo>
                      <a:lnTo>
                        <a:pt x="1118" y="46"/>
                      </a:lnTo>
                      <a:lnTo>
                        <a:pt x="1102" y="20"/>
                      </a:lnTo>
                      <a:lnTo>
                        <a:pt x="1102" y="20"/>
                      </a:lnTo>
                      <a:lnTo>
                        <a:pt x="1102" y="18"/>
                      </a:lnTo>
                      <a:lnTo>
                        <a:pt x="1100" y="12"/>
                      </a:lnTo>
                      <a:lnTo>
                        <a:pt x="1094" y="6"/>
                      </a:lnTo>
                      <a:lnTo>
                        <a:pt x="1084" y="0"/>
                      </a:lnTo>
                      <a:lnTo>
                        <a:pt x="1044" y="0"/>
                      </a:lnTo>
                      <a:lnTo>
                        <a:pt x="1044" y="0"/>
                      </a:lnTo>
                      <a:lnTo>
                        <a:pt x="1028" y="6"/>
                      </a:lnTo>
                      <a:lnTo>
                        <a:pt x="1014" y="12"/>
                      </a:lnTo>
                      <a:lnTo>
                        <a:pt x="1000" y="18"/>
                      </a:lnTo>
                      <a:lnTo>
                        <a:pt x="930" y="90"/>
                      </a:lnTo>
                      <a:lnTo>
                        <a:pt x="860" y="190"/>
                      </a:lnTo>
                      <a:lnTo>
                        <a:pt x="806" y="322"/>
                      </a:lnTo>
                      <a:lnTo>
                        <a:pt x="772" y="442"/>
                      </a:lnTo>
                      <a:lnTo>
                        <a:pt x="740" y="628"/>
                      </a:lnTo>
                      <a:lnTo>
                        <a:pt x="732" y="758"/>
                      </a:lnTo>
                      <a:lnTo>
                        <a:pt x="730" y="842"/>
                      </a:lnTo>
                      <a:lnTo>
                        <a:pt x="730" y="870"/>
                      </a:lnTo>
                      <a:lnTo>
                        <a:pt x="730" y="870"/>
                      </a:lnTo>
                      <a:lnTo>
                        <a:pt x="728" y="864"/>
                      </a:lnTo>
                      <a:lnTo>
                        <a:pt x="728" y="864"/>
                      </a:lnTo>
                      <a:lnTo>
                        <a:pt x="720" y="858"/>
                      </a:lnTo>
                      <a:lnTo>
                        <a:pt x="708" y="850"/>
                      </a:lnTo>
                      <a:lnTo>
                        <a:pt x="708" y="850"/>
                      </a:lnTo>
                      <a:lnTo>
                        <a:pt x="708" y="844"/>
                      </a:lnTo>
                      <a:lnTo>
                        <a:pt x="706" y="836"/>
                      </a:lnTo>
                      <a:lnTo>
                        <a:pt x="706" y="836"/>
                      </a:lnTo>
                      <a:lnTo>
                        <a:pt x="702" y="830"/>
                      </a:lnTo>
                      <a:lnTo>
                        <a:pt x="696" y="828"/>
                      </a:lnTo>
                      <a:lnTo>
                        <a:pt x="688" y="826"/>
                      </a:lnTo>
                      <a:lnTo>
                        <a:pt x="680" y="828"/>
                      </a:lnTo>
                      <a:lnTo>
                        <a:pt x="680" y="828"/>
                      </a:lnTo>
                      <a:lnTo>
                        <a:pt x="678" y="830"/>
                      </a:lnTo>
                      <a:lnTo>
                        <a:pt x="678" y="824"/>
                      </a:lnTo>
                      <a:lnTo>
                        <a:pt x="674" y="828"/>
                      </a:lnTo>
                      <a:lnTo>
                        <a:pt x="670" y="830"/>
                      </a:lnTo>
                      <a:lnTo>
                        <a:pt x="670" y="830"/>
                      </a:lnTo>
                      <a:lnTo>
                        <a:pt x="664" y="828"/>
                      </a:lnTo>
                      <a:lnTo>
                        <a:pt x="664" y="828"/>
                      </a:lnTo>
                      <a:lnTo>
                        <a:pt x="662" y="828"/>
                      </a:lnTo>
                      <a:lnTo>
                        <a:pt x="660" y="832"/>
                      </a:lnTo>
                      <a:lnTo>
                        <a:pt x="656" y="834"/>
                      </a:lnTo>
                      <a:lnTo>
                        <a:pt x="658" y="836"/>
                      </a:lnTo>
                      <a:lnTo>
                        <a:pt x="654" y="838"/>
                      </a:lnTo>
                      <a:lnTo>
                        <a:pt x="650" y="840"/>
                      </a:lnTo>
                      <a:lnTo>
                        <a:pt x="656" y="842"/>
                      </a:lnTo>
                      <a:lnTo>
                        <a:pt x="656" y="844"/>
                      </a:lnTo>
                      <a:lnTo>
                        <a:pt x="656" y="844"/>
                      </a:lnTo>
                      <a:lnTo>
                        <a:pt x="650" y="846"/>
                      </a:lnTo>
                      <a:lnTo>
                        <a:pt x="650" y="846"/>
                      </a:lnTo>
                      <a:lnTo>
                        <a:pt x="644" y="850"/>
                      </a:lnTo>
                      <a:lnTo>
                        <a:pt x="640" y="856"/>
                      </a:lnTo>
                      <a:lnTo>
                        <a:pt x="640" y="864"/>
                      </a:lnTo>
                      <a:lnTo>
                        <a:pt x="642" y="870"/>
                      </a:lnTo>
                      <a:lnTo>
                        <a:pt x="642" y="870"/>
                      </a:lnTo>
                      <a:lnTo>
                        <a:pt x="646" y="876"/>
                      </a:lnTo>
                      <a:lnTo>
                        <a:pt x="650" y="878"/>
                      </a:lnTo>
                      <a:lnTo>
                        <a:pt x="650" y="878"/>
                      </a:lnTo>
                      <a:lnTo>
                        <a:pt x="648" y="894"/>
                      </a:lnTo>
                      <a:lnTo>
                        <a:pt x="650" y="904"/>
                      </a:lnTo>
                      <a:lnTo>
                        <a:pt x="634" y="894"/>
                      </a:lnTo>
                      <a:lnTo>
                        <a:pt x="562" y="848"/>
                      </a:lnTo>
                      <a:lnTo>
                        <a:pt x="450" y="784"/>
                      </a:lnTo>
                      <a:lnTo>
                        <a:pt x="276" y="708"/>
                      </a:lnTo>
                      <a:lnTo>
                        <a:pt x="158" y="670"/>
                      </a:lnTo>
                      <a:lnTo>
                        <a:pt x="18" y="644"/>
                      </a:lnTo>
                      <a:lnTo>
                        <a:pt x="0" y="644"/>
                      </a:lnTo>
                      <a:lnTo>
                        <a:pt x="0" y="1084"/>
                      </a:lnTo>
                      <a:lnTo>
                        <a:pt x="16" y="1104"/>
                      </a:lnTo>
                      <a:lnTo>
                        <a:pt x="44" y="1130"/>
                      </a:lnTo>
                      <a:lnTo>
                        <a:pt x="88" y="1166"/>
                      </a:lnTo>
                      <a:lnTo>
                        <a:pt x="138" y="1194"/>
                      </a:lnTo>
                      <a:lnTo>
                        <a:pt x="180" y="1206"/>
                      </a:lnTo>
                      <a:lnTo>
                        <a:pt x="216" y="1206"/>
                      </a:lnTo>
                      <a:lnTo>
                        <a:pt x="258" y="1190"/>
                      </a:lnTo>
                      <a:lnTo>
                        <a:pt x="300" y="1174"/>
                      </a:lnTo>
                      <a:lnTo>
                        <a:pt x="440" y="1114"/>
                      </a:lnTo>
                      <a:lnTo>
                        <a:pt x="440" y="1114"/>
                      </a:lnTo>
                      <a:lnTo>
                        <a:pt x="396" y="1160"/>
                      </a:lnTo>
                      <a:lnTo>
                        <a:pt x="380" y="1180"/>
                      </a:lnTo>
                      <a:lnTo>
                        <a:pt x="372" y="1192"/>
                      </a:lnTo>
                      <a:lnTo>
                        <a:pt x="372" y="1192"/>
                      </a:lnTo>
                      <a:lnTo>
                        <a:pt x="348" y="1260"/>
                      </a:lnTo>
                      <a:lnTo>
                        <a:pt x="340" y="1346"/>
                      </a:lnTo>
                      <a:lnTo>
                        <a:pt x="340" y="1346"/>
                      </a:lnTo>
                      <a:lnTo>
                        <a:pt x="344" y="1364"/>
                      </a:lnTo>
                      <a:lnTo>
                        <a:pt x="346" y="1378"/>
                      </a:lnTo>
                      <a:lnTo>
                        <a:pt x="348" y="1390"/>
                      </a:lnTo>
                      <a:lnTo>
                        <a:pt x="348" y="1390"/>
                      </a:lnTo>
                      <a:lnTo>
                        <a:pt x="354" y="1398"/>
                      </a:lnTo>
                      <a:lnTo>
                        <a:pt x="360" y="1406"/>
                      </a:lnTo>
                      <a:lnTo>
                        <a:pt x="368" y="1416"/>
                      </a:lnTo>
                      <a:lnTo>
                        <a:pt x="382" y="1444"/>
                      </a:lnTo>
                      <a:lnTo>
                        <a:pt x="412" y="1460"/>
                      </a:lnTo>
                      <a:lnTo>
                        <a:pt x="438" y="1488"/>
                      </a:lnTo>
                      <a:lnTo>
                        <a:pt x="438" y="1488"/>
                      </a:lnTo>
                      <a:lnTo>
                        <a:pt x="440" y="1492"/>
                      </a:lnTo>
                      <a:lnTo>
                        <a:pt x="446" y="1496"/>
                      </a:lnTo>
                      <a:lnTo>
                        <a:pt x="458" y="1500"/>
                      </a:lnTo>
                      <a:lnTo>
                        <a:pt x="464" y="1502"/>
                      </a:lnTo>
                      <a:lnTo>
                        <a:pt x="474" y="1500"/>
                      </a:lnTo>
                      <a:lnTo>
                        <a:pt x="474" y="1500"/>
                      </a:lnTo>
                      <a:lnTo>
                        <a:pt x="488" y="1500"/>
                      </a:lnTo>
                      <a:lnTo>
                        <a:pt x="496" y="1502"/>
                      </a:lnTo>
                      <a:lnTo>
                        <a:pt x="498" y="1504"/>
                      </a:lnTo>
                      <a:lnTo>
                        <a:pt x="500" y="1506"/>
                      </a:lnTo>
                      <a:lnTo>
                        <a:pt x="500" y="1506"/>
                      </a:lnTo>
                      <a:lnTo>
                        <a:pt x="510" y="1512"/>
                      </a:lnTo>
                      <a:lnTo>
                        <a:pt x="524" y="1520"/>
                      </a:lnTo>
                      <a:lnTo>
                        <a:pt x="524" y="1520"/>
                      </a:lnTo>
                      <a:lnTo>
                        <a:pt x="542" y="1522"/>
                      </a:lnTo>
                      <a:lnTo>
                        <a:pt x="554" y="1522"/>
                      </a:lnTo>
                      <a:lnTo>
                        <a:pt x="558" y="1522"/>
                      </a:lnTo>
                      <a:lnTo>
                        <a:pt x="562" y="1520"/>
                      </a:lnTo>
                      <a:lnTo>
                        <a:pt x="562" y="1520"/>
                      </a:lnTo>
                      <a:lnTo>
                        <a:pt x="566" y="1518"/>
                      </a:lnTo>
                      <a:lnTo>
                        <a:pt x="570" y="1518"/>
                      </a:lnTo>
                      <a:lnTo>
                        <a:pt x="582" y="1520"/>
                      </a:lnTo>
                      <a:lnTo>
                        <a:pt x="594" y="1526"/>
                      </a:lnTo>
                      <a:lnTo>
                        <a:pt x="594" y="1526"/>
                      </a:lnTo>
                      <a:lnTo>
                        <a:pt x="604" y="1530"/>
                      </a:lnTo>
                      <a:lnTo>
                        <a:pt x="612" y="1532"/>
                      </a:lnTo>
                      <a:lnTo>
                        <a:pt x="622" y="1532"/>
                      </a:lnTo>
                      <a:lnTo>
                        <a:pt x="622" y="1532"/>
                      </a:lnTo>
                      <a:lnTo>
                        <a:pt x="634" y="1530"/>
                      </a:lnTo>
                      <a:lnTo>
                        <a:pt x="648" y="1528"/>
                      </a:lnTo>
                      <a:lnTo>
                        <a:pt x="662" y="1528"/>
                      </a:lnTo>
                      <a:lnTo>
                        <a:pt x="686" y="1532"/>
                      </a:lnTo>
                      <a:lnTo>
                        <a:pt x="712" y="1536"/>
                      </a:lnTo>
                      <a:lnTo>
                        <a:pt x="712" y="1536"/>
                      </a:lnTo>
                      <a:lnTo>
                        <a:pt x="722" y="1532"/>
                      </a:lnTo>
                      <a:lnTo>
                        <a:pt x="732" y="1524"/>
                      </a:lnTo>
                      <a:lnTo>
                        <a:pt x="734" y="1520"/>
                      </a:lnTo>
                      <a:lnTo>
                        <a:pt x="738" y="1514"/>
                      </a:lnTo>
                      <a:lnTo>
                        <a:pt x="738" y="1514"/>
                      </a:lnTo>
                      <a:lnTo>
                        <a:pt x="740" y="1510"/>
                      </a:lnTo>
                      <a:lnTo>
                        <a:pt x="744" y="1506"/>
                      </a:lnTo>
                      <a:lnTo>
                        <a:pt x="750" y="1502"/>
                      </a:lnTo>
                      <a:lnTo>
                        <a:pt x="754" y="1500"/>
                      </a:lnTo>
                      <a:lnTo>
                        <a:pt x="758" y="1500"/>
                      </a:lnTo>
                      <a:lnTo>
                        <a:pt x="766" y="1494"/>
                      </a:lnTo>
                      <a:lnTo>
                        <a:pt x="776" y="1476"/>
                      </a:lnTo>
                      <a:lnTo>
                        <a:pt x="788" y="1438"/>
                      </a:lnTo>
                      <a:lnTo>
                        <a:pt x="788" y="1438"/>
                      </a:lnTo>
                      <a:lnTo>
                        <a:pt x="792" y="1420"/>
                      </a:lnTo>
                      <a:lnTo>
                        <a:pt x="794" y="1398"/>
                      </a:lnTo>
                      <a:lnTo>
                        <a:pt x="796" y="1368"/>
                      </a:lnTo>
                      <a:lnTo>
                        <a:pt x="796" y="1368"/>
                      </a:lnTo>
                      <a:lnTo>
                        <a:pt x="794" y="1330"/>
                      </a:lnTo>
                      <a:lnTo>
                        <a:pt x="790" y="1286"/>
                      </a:lnTo>
                      <a:lnTo>
                        <a:pt x="786" y="1238"/>
                      </a:lnTo>
                      <a:lnTo>
                        <a:pt x="786" y="1238"/>
                      </a:lnTo>
                      <a:lnTo>
                        <a:pt x="770" y="1172"/>
                      </a:lnTo>
                      <a:lnTo>
                        <a:pt x="756" y="1114"/>
                      </a:lnTo>
                      <a:lnTo>
                        <a:pt x="746" y="1062"/>
                      </a:lnTo>
                      <a:lnTo>
                        <a:pt x="760" y="1088"/>
                      </a:lnTo>
                      <a:lnTo>
                        <a:pt x="780" y="1138"/>
                      </a:lnTo>
                      <a:lnTo>
                        <a:pt x="790" y="1152"/>
                      </a:lnTo>
                      <a:lnTo>
                        <a:pt x="794" y="1176"/>
                      </a:lnTo>
                      <a:lnTo>
                        <a:pt x="812" y="1210"/>
                      </a:lnTo>
                      <a:lnTo>
                        <a:pt x="816" y="1218"/>
                      </a:lnTo>
                      <a:lnTo>
                        <a:pt x="840" y="1266"/>
                      </a:lnTo>
                      <a:lnTo>
                        <a:pt x="850" y="1264"/>
                      </a:lnTo>
                      <a:lnTo>
                        <a:pt x="854" y="1272"/>
                      </a:lnTo>
                      <a:lnTo>
                        <a:pt x="850" y="1282"/>
                      </a:lnTo>
                      <a:lnTo>
                        <a:pt x="864" y="1304"/>
                      </a:lnTo>
                      <a:lnTo>
                        <a:pt x="884" y="1340"/>
                      </a:lnTo>
                      <a:lnTo>
                        <a:pt x="914" y="1362"/>
                      </a:lnTo>
                      <a:lnTo>
                        <a:pt x="946" y="1370"/>
                      </a:lnTo>
                      <a:lnTo>
                        <a:pt x="938" y="1348"/>
                      </a:lnTo>
                      <a:lnTo>
                        <a:pt x="952" y="1366"/>
                      </a:lnTo>
                      <a:lnTo>
                        <a:pt x="964" y="1336"/>
                      </a:lnTo>
                      <a:lnTo>
                        <a:pt x="962" y="1298"/>
                      </a:lnTo>
                      <a:lnTo>
                        <a:pt x="942" y="1262"/>
                      </a:lnTo>
                      <a:lnTo>
                        <a:pt x="932" y="1238"/>
                      </a:lnTo>
                      <a:lnTo>
                        <a:pt x="922" y="1236"/>
                      </a:lnTo>
                      <a:lnTo>
                        <a:pt x="918" y="1228"/>
                      </a:lnTo>
                      <a:lnTo>
                        <a:pt x="922" y="1222"/>
                      </a:lnTo>
                      <a:lnTo>
                        <a:pt x="898" y="1174"/>
                      </a:lnTo>
                      <a:lnTo>
                        <a:pt x="892" y="1166"/>
                      </a:lnTo>
                      <a:lnTo>
                        <a:pt x="874" y="1132"/>
                      </a:lnTo>
                      <a:lnTo>
                        <a:pt x="856" y="1116"/>
                      </a:lnTo>
                      <a:lnTo>
                        <a:pt x="850" y="1100"/>
                      </a:lnTo>
                      <a:lnTo>
                        <a:pt x="820" y="1056"/>
                      </a:lnTo>
                      <a:lnTo>
                        <a:pt x="804" y="1030"/>
                      </a:lnTo>
                      <a:lnTo>
                        <a:pt x="804" y="1030"/>
                      </a:lnTo>
                      <a:lnTo>
                        <a:pt x="800" y="1022"/>
                      </a:lnTo>
                      <a:lnTo>
                        <a:pt x="800" y="1022"/>
                      </a:lnTo>
                      <a:lnTo>
                        <a:pt x="840" y="1058"/>
                      </a:lnTo>
                      <a:lnTo>
                        <a:pt x="884" y="1104"/>
                      </a:lnTo>
                      <a:lnTo>
                        <a:pt x="934" y="1158"/>
                      </a:lnTo>
                      <a:lnTo>
                        <a:pt x="934" y="1158"/>
                      </a:lnTo>
                      <a:lnTo>
                        <a:pt x="972" y="1190"/>
                      </a:lnTo>
                      <a:lnTo>
                        <a:pt x="1006" y="1216"/>
                      </a:lnTo>
                      <a:lnTo>
                        <a:pt x="1036" y="1238"/>
                      </a:lnTo>
                      <a:lnTo>
                        <a:pt x="1036" y="1238"/>
                      </a:lnTo>
                      <a:lnTo>
                        <a:pt x="1062" y="1254"/>
                      </a:lnTo>
                      <a:lnTo>
                        <a:pt x="1082" y="1264"/>
                      </a:lnTo>
                      <a:lnTo>
                        <a:pt x="1098" y="1270"/>
                      </a:lnTo>
                      <a:lnTo>
                        <a:pt x="1138" y="1282"/>
                      </a:lnTo>
                      <a:lnTo>
                        <a:pt x="1158" y="1282"/>
                      </a:lnTo>
                      <a:lnTo>
                        <a:pt x="1168" y="1280"/>
                      </a:lnTo>
                      <a:lnTo>
                        <a:pt x="1168" y="1280"/>
                      </a:lnTo>
                      <a:lnTo>
                        <a:pt x="1170" y="1278"/>
                      </a:lnTo>
                      <a:lnTo>
                        <a:pt x="1174" y="1274"/>
                      </a:lnTo>
                      <a:lnTo>
                        <a:pt x="1180" y="1270"/>
                      </a:lnTo>
                      <a:lnTo>
                        <a:pt x="1186" y="1270"/>
                      </a:lnTo>
                      <a:lnTo>
                        <a:pt x="1190" y="1270"/>
                      </a:lnTo>
                      <a:lnTo>
                        <a:pt x="1190" y="1270"/>
                      </a:lnTo>
                      <a:lnTo>
                        <a:pt x="1196" y="1272"/>
                      </a:lnTo>
                      <a:lnTo>
                        <a:pt x="1202" y="1270"/>
                      </a:lnTo>
                      <a:lnTo>
                        <a:pt x="1214" y="1266"/>
                      </a:lnTo>
                      <a:lnTo>
                        <a:pt x="1224" y="1260"/>
                      </a:lnTo>
                      <a:lnTo>
                        <a:pt x="1234" y="1236"/>
                      </a:lnTo>
                      <a:lnTo>
                        <a:pt x="1244" y="1216"/>
                      </a:lnTo>
                      <a:lnTo>
                        <a:pt x="1244" y="1216"/>
                      </a:lnTo>
                      <a:lnTo>
                        <a:pt x="1252" y="1202"/>
                      </a:lnTo>
                      <a:lnTo>
                        <a:pt x="1260" y="1192"/>
                      </a:lnTo>
                      <a:lnTo>
                        <a:pt x="1268" y="1184"/>
                      </a:lnTo>
                      <a:lnTo>
                        <a:pt x="1268" y="1184"/>
                      </a:lnTo>
                      <a:lnTo>
                        <a:pt x="1274" y="1176"/>
                      </a:lnTo>
                      <a:lnTo>
                        <a:pt x="1278" y="1168"/>
                      </a:lnTo>
                      <a:lnTo>
                        <a:pt x="1278" y="1156"/>
                      </a:lnTo>
                      <a:lnTo>
                        <a:pt x="1278" y="1156"/>
                      </a:lnTo>
                      <a:lnTo>
                        <a:pt x="1282" y="1144"/>
                      </a:lnTo>
                      <a:lnTo>
                        <a:pt x="1286" y="1132"/>
                      </a:lnTo>
                      <a:lnTo>
                        <a:pt x="1288" y="1128"/>
                      </a:lnTo>
                      <a:lnTo>
                        <a:pt x="1292" y="1126"/>
                      </a:lnTo>
                      <a:lnTo>
                        <a:pt x="1292" y="1126"/>
                      </a:lnTo>
                      <a:lnTo>
                        <a:pt x="1296" y="1124"/>
                      </a:lnTo>
                      <a:lnTo>
                        <a:pt x="1298" y="1120"/>
                      </a:lnTo>
                      <a:lnTo>
                        <a:pt x="1306" y="1112"/>
                      </a:lnTo>
                      <a:lnTo>
                        <a:pt x="1312" y="1096"/>
                      </a:lnTo>
                      <a:lnTo>
                        <a:pt x="1312" y="1096"/>
                      </a:lnTo>
                      <a:lnTo>
                        <a:pt x="1314" y="1078"/>
                      </a:lnTo>
                      <a:lnTo>
                        <a:pt x="1316" y="1068"/>
                      </a:lnTo>
                      <a:lnTo>
                        <a:pt x="1316" y="1068"/>
                      </a:lnTo>
                      <a:lnTo>
                        <a:pt x="1314" y="1066"/>
                      </a:lnTo>
                      <a:lnTo>
                        <a:pt x="1314" y="1062"/>
                      </a:lnTo>
                      <a:lnTo>
                        <a:pt x="1316" y="1054"/>
                      </a:lnTo>
                      <a:lnTo>
                        <a:pt x="1324" y="1042"/>
                      </a:lnTo>
                      <a:lnTo>
                        <a:pt x="1324" y="1042"/>
                      </a:lnTo>
                      <a:lnTo>
                        <a:pt x="1330" y="1036"/>
                      </a:lnTo>
                      <a:lnTo>
                        <a:pt x="1334" y="1030"/>
                      </a:lnTo>
                      <a:lnTo>
                        <a:pt x="1336" y="1020"/>
                      </a:lnTo>
                      <a:lnTo>
                        <a:pt x="1336" y="1020"/>
                      </a:lnTo>
                      <a:close/>
                      <a:moveTo>
                        <a:pt x="662" y="842"/>
                      </a:moveTo>
                      <a:lnTo>
                        <a:pt x="662" y="842"/>
                      </a:lnTo>
                      <a:lnTo>
                        <a:pt x="662" y="842"/>
                      </a:lnTo>
                      <a:lnTo>
                        <a:pt x="662" y="842"/>
                      </a:lnTo>
                      <a:lnTo>
                        <a:pt x="662" y="842"/>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44" name="Group 53"/>
              <p:cNvGrpSpPr>
                <a:grpSpLocks noChangeAspect="1"/>
              </p:cNvGrpSpPr>
              <p:nvPr/>
            </p:nvGrpSpPr>
            <p:grpSpPr>
              <a:xfrm>
                <a:off x="69" y="4273552"/>
                <a:ext cx="1192646" cy="1365250"/>
                <a:chOff x="6991351" y="2448533"/>
                <a:chExt cx="1646965" cy="1885342"/>
              </a:xfrm>
              <a:solidFill>
                <a:schemeClr val="bg2">
                  <a:lumMod val="50000"/>
                  <a:lumOff val="50000"/>
                  <a:alpha val="18000"/>
                </a:schemeClr>
              </a:solidFill>
            </p:grpSpPr>
            <p:sp>
              <p:nvSpPr>
                <p:cNvPr id="155" name="Freeform 56"/>
                <p:cNvSpPr>
                  <a:spLocks/>
                </p:cNvSpPr>
                <p:nvPr/>
              </p:nvSpPr>
              <p:spPr bwMode="auto">
                <a:xfrm>
                  <a:off x="7543643" y="2953066"/>
                  <a:ext cx="19050" cy="498475"/>
                </a:xfrm>
                <a:custGeom>
                  <a:avLst/>
                  <a:gdLst>
                    <a:gd name="T0" fmla="*/ 2 w 12"/>
                    <a:gd name="T1" fmla="*/ 314 h 314"/>
                    <a:gd name="T2" fmla="*/ 2 w 12"/>
                    <a:gd name="T3" fmla="*/ 314 h 314"/>
                    <a:gd name="T4" fmla="*/ 4 w 12"/>
                    <a:gd name="T5" fmla="*/ 314 h 314"/>
                    <a:gd name="T6" fmla="*/ 4 w 12"/>
                    <a:gd name="T7" fmla="*/ 314 h 314"/>
                    <a:gd name="T8" fmla="*/ 4 w 12"/>
                    <a:gd name="T9" fmla="*/ 296 h 314"/>
                    <a:gd name="T10" fmla="*/ 12 w 12"/>
                    <a:gd name="T11" fmla="*/ 56 h 314"/>
                    <a:gd name="T12" fmla="*/ 12 w 12"/>
                    <a:gd name="T13" fmla="*/ 56 h 314"/>
                    <a:gd name="T14" fmla="*/ 12 w 12"/>
                    <a:gd name="T15" fmla="*/ 28 h 314"/>
                    <a:gd name="T16" fmla="*/ 12 w 12"/>
                    <a:gd name="T17" fmla="*/ 28 h 314"/>
                    <a:gd name="T18" fmla="*/ 12 w 12"/>
                    <a:gd name="T19" fmla="*/ 16 h 314"/>
                    <a:gd name="T20" fmla="*/ 10 w 12"/>
                    <a:gd name="T21" fmla="*/ 6 h 314"/>
                    <a:gd name="T22" fmla="*/ 10 w 12"/>
                    <a:gd name="T23" fmla="*/ 6 h 314"/>
                    <a:gd name="T24" fmla="*/ 6 w 12"/>
                    <a:gd name="T25" fmla="*/ 0 h 314"/>
                    <a:gd name="T26" fmla="*/ 4 w 12"/>
                    <a:gd name="T27" fmla="*/ 0 h 314"/>
                    <a:gd name="T28" fmla="*/ 2 w 12"/>
                    <a:gd name="T29" fmla="*/ 2 h 314"/>
                    <a:gd name="T30" fmla="*/ 2 w 12"/>
                    <a:gd name="T31" fmla="*/ 2 h 314"/>
                    <a:gd name="T32" fmla="*/ 0 w 12"/>
                    <a:gd name="T33" fmla="*/ 10 h 314"/>
                    <a:gd name="T34" fmla="*/ 0 w 12"/>
                    <a:gd name="T35" fmla="*/ 18 h 314"/>
                    <a:gd name="T36" fmla="*/ 0 w 12"/>
                    <a:gd name="T37" fmla="*/ 18 h 314"/>
                    <a:gd name="T38" fmla="*/ 2 w 12"/>
                    <a:gd name="T39" fmla="*/ 28 h 314"/>
                    <a:gd name="T40" fmla="*/ 2 w 12"/>
                    <a:gd name="T41" fmla="*/ 42 h 314"/>
                    <a:gd name="T42" fmla="*/ 0 w 12"/>
                    <a:gd name="T43" fmla="*/ 298 h 314"/>
                    <a:gd name="T44" fmla="*/ 0 w 12"/>
                    <a:gd name="T45" fmla="*/ 298 h 314"/>
                    <a:gd name="T46" fmla="*/ 0 w 12"/>
                    <a:gd name="T47" fmla="*/ 310 h 314"/>
                    <a:gd name="T48" fmla="*/ 2 w 12"/>
                    <a:gd name="T49" fmla="*/ 314 h 314"/>
                    <a:gd name="T50" fmla="*/ 2 w 12"/>
                    <a:gd name="T51"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 h="314">
                      <a:moveTo>
                        <a:pt x="2" y="314"/>
                      </a:moveTo>
                      <a:lnTo>
                        <a:pt x="2" y="314"/>
                      </a:lnTo>
                      <a:lnTo>
                        <a:pt x="4" y="314"/>
                      </a:lnTo>
                      <a:lnTo>
                        <a:pt x="4" y="314"/>
                      </a:lnTo>
                      <a:lnTo>
                        <a:pt x="4" y="296"/>
                      </a:lnTo>
                      <a:lnTo>
                        <a:pt x="12" y="56"/>
                      </a:lnTo>
                      <a:lnTo>
                        <a:pt x="12" y="56"/>
                      </a:lnTo>
                      <a:lnTo>
                        <a:pt x="12" y="28"/>
                      </a:lnTo>
                      <a:lnTo>
                        <a:pt x="12" y="28"/>
                      </a:lnTo>
                      <a:lnTo>
                        <a:pt x="12" y="16"/>
                      </a:lnTo>
                      <a:lnTo>
                        <a:pt x="10" y="6"/>
                      </a:lnTo>
                      <a:lnTo>
                        <a:pt x="10" y="6"/>
                      </a:lnTo>
                      <a:lnTo>
                        <a:pt x="6" y="0"/>
                      </a:lnTo>
                      <a:lnTo>
                        <a:pt x="4" y="0"/>
                      </a:lnTo>
                      <a:lnTo>
                        <a:pt x="2" y="2"/>
                      </a:lnTo>
                      <a:lnTo>
                        <a:pt x="2" y="2"/>
                      </a:lnTo>
                      <a:lnTo>
                        <a:pt x="0" y="10"/>
                      </a:lnTo>
                      <a:lnTo>
                        <a:pt x="0" y="18"/>
                      </a:lnTo>
                      <a:lnTo>
                        <a:pt x="0" y="18"/>
                      </a:lnTo>
                      <a:lnTo>
                        <a:pt x="2" y="28"/>
                      </a:lnTo>
                      <a:lnTo>
                        <a:pt x="2" y="42"/>
                      </a:lnTo>
                      <a:lnTo>
                        <a:pt x="0" y="298"/>
                      </a:lnTo>
                      <a:lnTo>
                        <a:pt x="0" y="298"/>
                      </a:lnTo>
                      <a:lnTo>
                        <a:pt x="0" y="310"/>
                      </a:lnTo>
                      <a:lnTo>
                        <a:pt x="2" y="314"/>
                      </a:lnTo>
                      <a:lnTo>
                        <a:pt x="2" y="3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6" name="Freeform 57"/>
                <p:cNvSpPr>
                  <a:spLocks/>
                </p:cNvSpPr>
                <p:nvPr/>
              </p:nvSpPr>
              <p:spPr bwMode="auto">
                <a:xfrm>
                  <a:off x="7597775" y="335597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7" name="Freeform 58"/>
                <p:cNvSpPr>
                  <a:spLocks/>
                </p:cNvSpPr>
                <p:nvPr/>
              </p:nvSpPr>
              <p:spPr bwMode="auto">
                <a:xfrm>
                  <a:off x="7565869" y="3273742"/>
                  <a:ext cx="463550" cy="193675"/>
                </a:xfrm>
                <a:custGeom>
                  <a:avLst/>
                  <a:gdLst>
                    <a:gd name="T0" fmla="*/ 0 w 292"/>
                    <a:gd name="T1" fmla="*/ 122 h 122"/>
                    <a:gd name="T2" fmla="*/ 0 w 292"/>
                    <a:gd name="T3" fmla="*/ 122 h 122"/>
                    <a:gd name="T4" fmla="*/ 18 w 292"/>
                    <a:gd name="T5" fmla="*/ 116 h 122"/>
                    <a:gd name="T6" fmla="*/ 254 w 292"/>
                    <a:gd name="T7" fmla="*/ 20 h 122"/>
                    <a:gd name="T8" fmla="*/ 254 w 292"/>
                    <a:gd name="T9" fmla="*/ 20 h 122"/>
                    <a:gd name="T10" fmla="*/ 268 w 292"/>
                    <a:gd name="T11" fmla="*/ 14 h 122"/>
                    <a:gd name="T12" fmla="*/ 278 w 292"/>
                    <a:gd name="T13" fmla="*/ 12 h 122"/>
                    <a:gd name="T14" fmla="*/ 278 w 292"/>
                    <a:gd name="T15" fmla="*/ 12 h 122"/>
                    <a:gd name="T16" fmla="*/ 284 w 292"/>
                    <a:gd name="T17" fmla="*/ 10 h 122"/>
                    <a:gd name="T18" fmla="*/ 292 w 292"/>
                    <a:gd name="T19" fmla="*/ 6 h 122"/>
                    <a:gd name="T20" fmla="*/ 292 w 292"/>
                    <a:gd name="T21" fmla="*/ 6 h 122"/>
                    <a:gd name="T22" fmla="*/ 292 w 292"/>
                    <a:gd name="T23" fmla="*/ 4 h 122"/>
                    <a:gd name="T24" fmla="*/ 292 w 292"/>
                    <a:gd name="T25" fmla="*/ 2 h 122"/>
                    <a:gd name="T26" fmla="*/ 286 w 292"/>
                    <a:gd name="T27" fmla="*/ 0 h 122"/>
                    <a:gd name="T28" fmla="*/ 286 w 292"/>
                    <a:gd name="T29" fmla="*/ 0 h 122"/>
                    <a:gd name="T30" fmla="*/ 274 w 292"/>
                    <a:gd name="T31" fmla="*/ 2 h 122"/>
                    <a:gd name="T32" fmla="*/ 264 w 292"/>
                    <a:gd name="T33" fmla="*/ 6 h 122"/>
                    <a:gd name="T34" fmla="*/ 264 w 292"/>
                    <a:gd name="T35" fmla="*/ 6 h 122"/>
                    <a:gd name="T36" fmla="*/ 238 w 292"/>
                    <a:gd name="T37" fmla="*/ 16 h 122"/>
                    <a:gd name="T38" fmla="*/ 16 w 292"/>
                    <a:gd name="T39" fmla="*/ 112 h 122"/>
                    <a:gd name="T40" fmla="*/ 16 w 292"/>
                    <a:gd name="T41" fmla="*/ 112 h 122"/>
                    <a:gd name="T42" fmla="*/ 0 w 292"/>
                    <a:gd name="T43" fmla="*/ 120 h 122"/>
                    <a:gd name="T44" fmla="*/ 0 w 292"/>
                    <a:gd name="T45" fmla="*/ 120 h 122"/>
                    <a:gd name="T46" fmla="*/ 0 w 292"/>
                    <a:gd name="T47" fmla="*/ 120 h 122"/>
                    <a:gd name="T48" fmla="*/ 0 w 292"/>
                    <a:gd name="T49" fmla="*/ 120 h 122"/>
                    <a:gd name="T50" fmla="*/ 0 w 292"/>
                    <a:gd name="T51" fmla="*/ 122 h 122"/>
                    <a:gd name="T52" fmla="*/ 0 w 292"/>
                    <a:gd name="T53"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2" h="122">
                      <a:moveTo>
                        <a:pt x="0" y="122"/>
                      </a:moveTo>
                      <a:lnTo>
                        <a:pt x="0" y="122"/>
                      </a:lnTo>
                      <a:lnTo>
                        <a:pt x="18" y="116"/>
                      </a:lnTo>
                      <a:lnTo>
                        <a:pt x="254" y="20"/>
                      </a:lnTo>
                      <a:lnTo>
                        <a:pt x="254" y="20"/>
                      </a:lnTo>
                      <a:lnTo>
                        <a:pt x="268" y="14"/>
                      </a:lnTo>
                      <a:lnTo>
                        <a:pt x="278" y="12"/>
                      </a:lnTo>
                      <a:lnTo>
                        <a:pt x="278" y="12"/>
                      </a:lnTo>
                      <a:lnTo>
                        <a:pt x="284" y="10"/>
                      </a:lnTo>
                      <a:lnTo>
                        <a:pt x="292" y="6"/>
                      </a:lnTo>
                      <a:lnTo>
                        <a:pt x="292" y="6"/>
                      </a:lnTo>
                      <a:lnTo>
                        <a:pt x="292" y="4"/>
                      </a:lnTo>
                      <a:lnTo>
                        <a:pt x="292" y="2"/>
                      </a:lnTo>
                      <a:lnTo>
                        <a:pt x="286" y="0"/>
                      </a:lnTo>
                      <a:lnTo>
                        <a:pt x="286" y="0"/>
                      </a:lnTo>
                      <a:lnTo>
                        <a:pt x="274" y="2"/>
                      </a:lnTo>
                      <a:lnTo>
                        <a:pt x="264" y="6"/>
                      </a:lnTo>
                      <a:lnTo>
                        <a:pt x="264" y="6"/>
                      </a:lnTo>
                      <a:lnTo>
                        <a:pt x="238" y="16"/>
                      </a:lnTo>
                      <a:lnTo>
                        <a:pt x="16" y="112"/>
                      </a:lnTo>
                      <a:lnTo>
                        <a:pt x="16" y="112"/>
                      </a:lnTo>
                      <a:lnTo>
                        <a:pt x="0" y="120"/>
                      </a:lnTo>
                      <a:lnTo>
                        <a:pt x="0" y="120"/>
                      </a:lnTo>
                      <a:lnTo>
                        <a:pt x="0" y="120"/>
                      </a:lnTo>
                      <a:lnTo>
                        <a:pt x="0" y="120"/>
                      </a:lnTo>
                      <a:lnTo>
                        <a:pt x="0" y="122"/>
                      </a:lnTo>
                      <a:lnTo>
                        <a:pt x="0"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8" name="Freeform 59"/>
                <p:cNvSpPr>
                  <a:spLocks noEditPoints="1"/>
                </p:cNvSpPr>
                <p:nvPr/>
              </p:nvSpPr>
              <p:spPr bwMode="auto">
                <a:xfrm>
                  <a:off x="6991351" y="2448533"/>
                  <a:ext cx="1646965" cy="1885342"/>
                </a:xfrm>
                <a:custGeom>
                  <a:avLst/>
                  <a:gdLst>
                    <a:gd name="T0" fmla="*/ 1212 w 1216"/>
                    <a:gd name="T1" fmla="*/ 748 h 1392"/>
                    <a:gd name="T2" fmla="*/ 1174 w 1216"/>
                    <a:gd name="T3" fmla="*/ 708 h 1392"/>
                    <a:gd name="T4" fmla="*/ 850 w 1216"/>
                    <a:gd name="T5" fmla="*/ 674 h 1392"/>
                    <a:gd name="T6" fmla="*/ 410 w 1216"/>
                    <a:gd name="T7" fmla="*/ 830 h 1392"/>
                    <a:gd name="T8" fmla="*/ 392 w 1216"/>
                    <a:gd name="T9" fmla="*/ 836 h 1392"/>
                    <a:gd name="T10" fmla="*/ 400 w 1216"/>
                    <a:gd name="T11" fmla="*/ 812 h 1392"/>
                    <a:gd name="T12" fmla="*/ 408 w 1216"/>
                    <a:gd name="T13" fmla="*/ 796 h 1392"/>
                    <a:gd name="T14" fmla="*/ 398 w 1216"/>
                    <a:gd name="T15" fmla="*/ 784 h 1392"/>
                    <a:gd name="T16" fmla="*/ 396 w 1216"/>
                    <a:gd name="T17" fmla="*/ 776 h 1392"/>
                    <a:gd name="T18" fmla="*/ 390 w 1216"/>
                    <a:gd name="T19" fmla="*/ 770 h 1392"/>
                    <a:gd name="T20" fmla="*/ 380 w 1216"/>
                    <a:gd name="T21" fmla="*/ 766 h 1392"/>
                    <a:gd name="T22" fmla="*/ 374 w 1216"/>
                    <a:gd name="T23" fmla="*/ 768 h 1392"/>
                    <a:gd name="T24" fmla="*/ 356 w 1216"/>
                    <a:gd name="T25" fmla="*/ 768 h 1392"/>
                    <a:gd name="T26" fmla="*/ 348 w 1216"/>
                    <a:gd name="T27" fmla="*/ 782 h 1392"/>
                    <a:gd name="T28" fmla="*/ 330 w 1216"/>
                    <a:gd name="T29" fmla="*/ 774 h 1392"/>
                    <a:gd name="T30" fmla="*/ 310 w 1216"/>
                    <a:gd name="T31" fmla="*/ 308 h 1392"/>
                    <a:gd name="T32" fmla="*/ 164 w 1216"/>
                    <a:gd name="T33" fmla="*/ 22 h 1392"/>
                    <a:gd name="T34" fmla="*/ 90 w 1216"/>
                    <a:gd name="T35" fmla="*/ 0 h 1392"/>
                    <a:gd name="T36" fmla="*/ 76 w 1216"/>
                    <a:gd name="T37" fmla="*/ 14 h 1392"/>
                    <a:gd name="T38" fmla="*/ 0 w 1216"/>
                    <a:gd name="T39" fmla="*/ 650 h 1392"/>
                    <a:gd name="T40" fmla="*/ 0 w 1216"/>
                    <a:gd name="T41" fmla="*/ 692 h 1392"/>
                    <a:gd name="T42" fmla="*/ 22 w 1216"/>
                    <a:gd name="T43" fmla="*/ 1096 h 1392"/>
                    <a:gd name="T44" fmla="*/ 120 w 1216"/>
                    <a:gd name="T45" fmla="*/ 1036 h 1392"/>
                    <a:gd name="T46" fmla="*/ 228 w 1216"/>
                    <a:gd name="T47" fmla="*/ 952 h 1392"/>
                    <a:gd name="T48" fmla="*/ 154 w 1216"/>
                    <a:gd name="T49" fmla="*/ 1044 h 1392"/>
                    <a:gd name="T50" fmla="*/ 122 w 1216"/>
                    <a:gd name="T51" fmla="*/ 1102 h 1392"/>
                    <a:gd name="T52" fmla="*/ 76 w 1216"/>
                    <a:gd name="T53" fmla="*/ 1188 h 1392"/>
                    <a:gd name="T54" fmla="*/ 118 w 1216"/>
                    <a:gd name="T55" fmla="*/ 1216 h 1392"/>
                    <a:gd name="T56" fmla="*/ 178 w 1216"/>
                    <a:gd name="T57" fmla="*/ 1142 h 1392"/>
                    <a:gd name="T58" fmla="*/ 222 w 1216"/>
                    <a:gd name="T59" fmla="*/ 1090 h 1392"/>
                    <a:gd name="T60" fmla="*/ 278 w 1216"/>
                    <a:gd name="T61" fmla="*/ 988 h 1392"/>
                    <a:gd name="T62" fmla="*/ 296 w 1216"/>
                    <a:gd name="T63" fmla="*/ 960 h 1392"/>
                    <a:gd name="T64" fmla="*/ 244 w 1216"/>
                    <a:gd name="T65" fmla="*/ 1120 h 1392"/>
                    <a:gd name="T66" fmla="*/ 224 w 1216"/>
                    <a:gd name="T67" fmla="*/ 1234 h 1392"/>
                    <a:gd name="T68" fmla="*/ 232 w 1216"/>
                    <a:gd name="T69" fmla="*/ 1330 h 1392"/>
                    <a:gd name="T70" fmla="*/ 248 w 1216"/>
                    <a:gd name="T71" fmla="*/ 1354 h 1392"/>
                    <a:gd name="T72" fmla="*/ 262 w 1216"/>
                    <a:gd name="T73" fmla="*/ 1368 h 1392"/>
                    <a:gd name="T74" fmla="*/ 282 w 1216"/>
                    <a:gd name="T75" fmla="*/ 1390 h 1392"/>
                    <a:gd name="T76" fmla="*/ 338 w 1216"/>
                    <a:gd name="T77" fmla="*/ 1388 h 1392"/>
                    <a:gd name="T78" fmla="*/ 388 w 1216"/>
                    <a:gd name="T79" fmla="*/ 1390 h 1392"/>
                    <a:gd name="T80" fmla="*/ 412 w 1216"/>
                    <a:gd name="T81" fmla="*/ 1386 h 1392"/>
                    <a:gd name="T82" fmla="*/ 428 w 1216"/>
                    <a:gd name="T83" fmla="*/ 1392 h 1392"/>
                    <a:gd name="T84" fmla="*/ 450 w 1216"/>
                    <a:gd name="T85" fmla="*/ 1392 h 1392"/>
                    <a:gd name="T86" fmla="*/ 474 w 1216"/>
                    <a:gd name="T87" fmla="*/ 1380 h 1392"/>
                    <a:gd name="T88" fmla="*/ 496 w 1216"/>
                    <a:gd name="T89" fmla="*/ 1380 h 1392"/>
                    <a:gd name="T90" fmla="*/ 526 w 1216"/>
                    <a:gd name="T91" fmla="*/ 1374 h 1392"/>
                    <a:gd name="T92" fmla="*/ 598 w 1216"/>
                    <a:gd name="T93" fmla="*/ 1314 h 1392"/>
                    <a:gd name="T94" fmla="*/ 616 w 1216"/>
                    <a:gd name="T95" fmla="*/ 1292 h 1392"/>
                    <a:gd name="T96" fmla="*/ 630 w 1216"/>
                    <a:gd name="T97" fmla="*/ 1178 h 1392"/>
                    <a:gd name="T98" fmla="*/ 608 w 1216"/>
                    <a:gd name="T99" fmla="*/ 1104 h 1392"/>
                    <a:gd name="T100" fmla="*/ 714 w 1216"/>
                    <a:gd name="T101" fmla="*/ 1124 h 1392"/>
                    <a:gd name="T102" fmla="*/ 866 w 1216"/>
                    <a:gd name="T103" fmla="*/ 1120 h 1392"/>
                    <a:gd name="T104" fmla="*/ 1044 w 1216"/>
                    <a:gd name="T105" fmla="*/ 966 h 1392"/>
                    <a:gd name="T106" fmla="*/ 1210 w 1216"/>
                    <a:gd name="T107" fmla="*/ 784 h 1392"/>
                    <a:gd name="T108" fmla="*/ 382 w 1216"/>
                    <a:gd name="T109" fmla="*/ 776 h 1392"/>
                    <a:gd name="T110" fmla="*/ 382 w 1216"/>
                    <a:gd name="T111" fmla="*/ 776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6" h="1392">
                      <a:moveTo>
                        <a:pt x="1216" y="756"/>
                      </a:moveTo>
                      <a:lnTo>
                        <a:pt x="1216" y="756"/>
                      </a:lnTo>
                      <a:lnTo>
                        <a:pt x="1212" y="748"/>
                      </a:lnTo>
                      <a:lnTo>
                        <a:pt x="1212" y="748"/>
                      </a:lnTo>
                      <a:lnTo>
                        <a:pt x="1206" y="738"/>
                      </a:lnTo>
                      <a:lnTo>
                        <a:pt x="1200" y="730"/>
                      </a:lnTo>
                      <a:lnTo>
                        <a:pt x="1186" y="716"/>
                      </a:lnTo>
                      <a:lnTo>
                        <a:pt x="1174" y="708"/>
                      </a:lnTo>
                      <a:lnTo>
                        <a:pt x="1168" y="704"/>
                      </a:lnTo>
                      <a:lnTo>
                        <a:pt x="1084" y="676"/>
                      </a:lnTo>
                      <a:lnTo>
                        <a:pt x="976" y="664"/>
                      </a:lnTo>
                      <a:lnTo>
                        <a:pt x="850" y="674"/>
                      </a:lnTo>
                      <a:lnTo>
                        <a:pt x="742" y="698"/>
                      </a:lnTo>
                      <a:lnTo>
                        <a:pt x="582" y="748"/>
                      </a:lnTo>
                      <a:lnTo>
                        <a:pt x="476" y="796"/>
                      </a:lnTo>
                      <a:lnTo>
                        <a:pt x="410" y="830"/>
                      </a:lnTo>
                      <a:lnTo>
                        <a:pt x="388" y="842"/>
                      </a:lnTo>
                      <a:lnTo>
                        <a:pt x="388" y="842"/>
                      </a:lnTo>
                      <a:lnTo>
                        <a:pt x="392" y="836"/>
                      </a:lnTo>
                      <a:lnTo>
                        <a:pt x="392" y="836"/>
                      </a:lnTo>
                      <a:lnTo>
                        <a:pt x="394" y="828"/>
                      </a:lnTo>
                      <a:lnTo>
                        <a:pt x="394" y="814"/>
                      </a:lnTo>
                      <a:lnTo>
                        <a:pt x="394" y="814"/>
                      </a:lnTo>
                      <a:lnTo>
                        <a:pt x="400" y="812"/>
                      </a:lnTo>
                      <a:lnTo>
                        <a:pt x="404" y="808"/>
                      </a:lnTo>
                      <a:lnTo>
                        <a:pt x="404" y="808"/>
                      </a:lnTo>
                      <a:lnTo>
                        <a:pt x="408" y="802"/>
                      </a:lnTo>
                      <a:lnTo>
                        <a:pt x="408" y="796"/>
                      </a:lnTo>
                      <a:lnTo>
                        <a:pt x="404" y="790"/>
                      </a:lnTo>
                      <a:lnTo>
                        <a:pt x="400" y="784"/>
                      </a:lnTo>
                      <a:lnTo>
                        <a:pt x="400" y="784"/>
                      </a:lnTo>
                      <a:lnTo>
                        <a:pt x="398" y="784"/>
                      </a:lnTo>
                      <a:lnTo>
                        <a:pt x="402" y="782"/>
                      </a:lnTo>
                      <a:lnTo>
                        <a:pt x="398" y="780"/>
                      </a:lnTo>
                      <a:lnTo>
                        <a:pt x="396" y="778"/>
                      </a:lnTo>
                      <a:lnTo>
                        <a:pt x="396" y="776"/>
                      </a:lnTo>
                      <a:lnTo>
                        <a:pt x="394" y="770"/>
                      </a:lnTo>
                      <a:lnTo>
                        <a:pt x="392" y="772"/>
                      </a:lnTo>
                      <a:lnTo>
                        <a:pt x="392" y="770"/>
                      </a:lnTo>
                      <a:lnTo>
                        <a:pt x="390" y="770"/>
                      </a:lnTo>
                      <a:lnTo>
                        <a:pt x="386" y="766"/>
                      </a:lnTo>
                      <a:lnTo>
                        <a:pt x="384" y="770"/>
                      </a:lnTo>
                      <a:lnTo>
                        <a:pt x="382" y="768"/>
                      </a:lnTo>
                      <a:lnTo>
                        <a:pt x="380" y="766"/>
                      </a:lnTo>
                      <a:lnTo>
                        <a:pt x="378" y="772"/>
                      </a:lnTo>
                      <a:lnTo>
                        <a:pt x="378" y="772"/>
                      </a:lnTo>
                      <a:lnTo>
                        <a:pt x="378" y="772"/>
                      </a:lnTo>
                      <a:lnTo>
                        <a:pt x="374" y="768"/>
                      </a:lnTo>
                      <a:lnTo>
                        <a:pt x="374" y="768"/>
                      </a:lnTo>
                      <a:lnTo>
                        <a:pt x="368" y="764"/>
                      </a:lnTo>
                      <a:lnTo>
                        <a:pt x="362" y="764"/>
                      </a:lnTo>
                      <a:lnTo>
                        <a:pt x="356" y="768"/>
                      </a:lnTo>
                      <a:lnTo>
                        <a:pt x="352" y="772"/>
                      </a:lnTo>
                      <a:lnTo>
                        <a:pt x="352" y="772"/>
                      </a:lnTo>
                      <a:lnTo>
                        <a:pt x="348" y="776"/>
                      </a:lnTo>
                      <a:lnTo>
                        <a:pt x="348" y="782"/>
                      </a:lnTo>
                      <a:lnTo>
                        <a:pt x="348" y="782"/>
                      </a:lnTo>
                      <a:lnTo>
                        <a:pt x="336" y="786"/>
                      </a:lnTo>
                      <a:lnTo>
                        <a:pt x="328" y="792"/>
                      </a:lnTo>
                      <a:lnTo>
                        <a:pt x="330" y="774"/>
                      </a:lnTo>
                      <a:lnTo>
                        <a:pt x="336" y="700"/>
                      </a:lnTo>
                      <a:lnTo>
                        <a:pt x="340" y="586"/>
                      </a:lnTo>
                      <a:lnTo>
                        <a:pt x="328" y="418"/>
                      </a:lnTo>
                      <a:lnTo>
                        <a:pt x="310" y="308"/>
                      </a:lnTo>
                      <a:lnTo>
                        <a:pt x="274" y="186"/>
                      </a:lnTo>
                      <a:lnTo>
                        <a:pt x="222" y="92"/>
                      </a:lnTo>
                      <a:lnTo>
                        <a:pt x="164" y="22"/>
                      </a:lnTo>
                      <a:lnTo>
                        <a:pt x="164" y="22"/>
                      </a:lnTo>
                      <a:lnTo>
                        <a:pt x="152" y="14"/>
                      </a:lnTo>
                      <a:lnTo>
                        <a:pt x="136" y="6"/>
                      </a:lnTo>
                      <a:lnTo>
                        <a:pt x="118" y="0"/>
                      </a:lnTo>
                      <a:lnTo>
                        <a:pt x="90" y="0"/>
                      </a:lnTo>
                      <a:lnTo>
                        <a:pt x="90" y="0"/>
                      </a:lnTo>
                      <a:lnTo>
                        <a:pt x="82" y="4"/>
                      </a:lnTo>
                      <a:lnTo>
                        <a:pt x="78" y="10"/>
                      </a:lnTo>
                      <a:lnTo>
                        <a:pt x="76" y="14"/>
                      </a:lnTo>
                      <a:lnTo>
                        <a:pt x="58" y="38"/>
                      </a:lnTo>
                      <a:lnTo>
                        <a:pt x="24" y="100"/>
                      </a:lnTo>
                      <a:lnTo>
                        <a:pt x="0" y="158"/>
                      </a:lnTo>
                      <a:lnTo>
                        <a:pt x="0" y="650"/>
                      </a:lnTo>
                      <a:lnTo>
                        <a:pt x="76" y="712"/>
                      </a:lnTo>
                      <a:lnTo>
                        <a:pt x="76" y="712"/>
                      </a:lnTo>
                      <a:lnTo>
                        <a:pt x="36" y="700"/>
                      </a:lnTo>
                      <a:lnTo>
                        <a:pt x="0" y="692"/>
                      </a:lnTo>
                      <a:lnTo>
                        <a:pt x="0" y="1108"/>
                      </a:lnTo>
                      <a:lnTo>
                        <a:pt x="0" y="1108"/>
                      </a:lnTo>
                      <a:lnTo>
                        <a:pt x="22" y="1096"/>
                      </a:lnTo>
                      <a:lnTo>
                        <a:pt x="22" y="1096"/>
                      </a:lnTo>
                      <a:lnTo>
                        <a:pt x="52" y="1080"/>
                      </a:lnTo>
                      <a:lnTo>
                        <a:pt x="84" y="1060"/>
                      </a:lnTo>
                      <a:lnTo>
                        <a:pt x="120" y="1036"/>
                      </a:lnTo>
                      <a:lnTo>
                        <a:pt x="120" y="1036"/>
                      </a:lnTo>
                      <a:lnTo>
                        <a:pt x="166" y="996"/>
                      </a:lnTo>
                      <a:lnTo>
                        <a:pt x="206" y="962"/>
                      </a:lnTo>
                      <a:lnTo>
                        <a:pt x="244" y="932"/>
                      </a:lnTo>
                      <a:lnTo>
                        <a:pt x="228" y="952"/>
                      </a:lnTo>
                      <a:lnTo>
                        <a:pt x="198" y="990"/>
                      </a:lnTo>
                      <a:lnTo>
                        <a:pt x="190" y="1004"/>
                      </a:lnTo>
                      <a:lnTo>
                        <a:pt x="172" y="1016"/>
                      </a:lnTo>
                      <a:lnTo>
                        <a:pt x="154" y="1044"/>
                      </a:lnTo>
                      <a:lnTo>
                        <a:pt x="148" y="1052"/>
                      </a:lnTo>
                      <a:lnTo>
                        <a:pt x="122" y="1090"/>
                      </a:lnTo>
                      <a:lnTo>
                        <a:pt x="126" y="1096"/>
                      </a:lnTo>
                      <a:lnTo>
                        <a:pt x="122" y="1102"/>
                      </a:lnTo>
                      <a:lnTo>
                        <a:pt x="112" y="1104"/>
                      </a:lnTo>
                      <a:lnTo>
                        <a:pt x="102" y="1124"/>
                      </a:lnTo>
                      <a:lnTo>
                        <a:pt x="80" y="1154"/>
                      </a:lnTo>
                      <a:lnTo>
                        <a:pt x="76" y="1188"/>
                      </a:lnTo>
                      <a:lnTo>
                        <a:pt x="84" y="1216"/>
                      </a:lnTo>
                      <a:lnTo>
                        <a:pt x="98" y="1200"/>
                      </a:lnTo>
                      <a:lnTo>
                        <a:pt x="88" y="1218"/>
                      </a:lnTo>
                      <a:lnTo>
                        <a:pt x="118" y="1216"/>
                      </a:lnTo>
                      <a:lnTo>
                        <a:pt x="146" y="1198"/>
                      </a:lnTo>
                      <a:lnTo>
                        <a:pt x="166" y="1168"/>
                      </a:lnTo>
                      <a:lnTo>
                        <a:pt x="180" y="1150"/>
                      </a:lnTo>
                      <a:lnTo>
                        <a:pt x="178" y="1142"/>
                      </a:lnTo>
                      <a:lnTo>
                        <a:pt x="182" y="1136"/>
                      </a:lnTo>
                      <a:lnTo>
                        <a:pt x="190" y="1136"/>
                      </a:lnTo>
                      <a:lnTo>
                        <a:pt x="216" y="1098"/>
                      </a:lnTo>
                      <a:lnTo>
                        <a:pt x="222" y="1090"/>
                      </a:lnTo>
                      <a:lnTo>
                        <a:pt x="240" y="1062"/>
                      </a:lnTo>
                      <a:lnTo>
                        <a:pt x="246" y="1042"/>
                      </a:lnTo>
                      <a:lnTo>
                        <a:pt x="256" y="1030"/>
                      </a:lnTo>
                      <a:lnTo>
                        <a:pt x="278" y="988"/>
                      </a:lnTo>
                      <a:lnTo>
                        <a:pt x="292" y="964"/>
                      </a:lnTo>
                      <a:lnTo>
                        <a:pt x="292" y="964"/>
                      </a:lnTo>
                      <a:lnTo>
                        <a:pt x="296" y="960"/>
                      </a:lnTo>
                      <a:lnTo>
                        <a:pt x="296" y="960"/>
                      </a:lnTo>
                      <a:lnTo>
                        <a:pt x="284" y="1004"/>
                      </a:lnTo>
                      <a:lnTo>
                        <a:pt x="266" y="1058"/>
                      </a:lnTo>
                      <a:lnTo>
                        <a:pt x="244" y="1120"/>
                      </a:lnTo>
                      <a:lnTo>
                        <a:pt x="244" y="1120"/>
                      </a:lnTo>
                      <a:lnTo>
                        <a:pt x="236" y="1162"/>
                      </a:lnTo>
                      <a:lnTo>
                        <a:pt x="228" y="1200"/>
                      </a:lnTo>
                      <a:lnTo>
                        <a:pt x="224" y="1234"/>
                      </a:lnTo>
                      <a:lnTo>
                        <a:pt x="224" y="1234"/>
                      </a:lnTo>
                      <a:lnTo>
                        <a:pt x="222" y="1260"/>
                      </a:lnTo>
                      <a:lnTo>
                        <a:pt x="222" y="1278"/>
                      </a:lnTo>
                      <a:lnTo>
                        <a:pt x="224" y="1294"/>
                      </a:lnTo>
                      <a:lnTo>
                        <a:pt x="232" y="1330"/>
                      </a:lnTo>
                      <a:lnTo>
                        <a:pt x="238" y="1346"/>
                      </a:lnTo>
                      <a:lnTo>
                        <a:pt x="246" y="1354"/>
                      </a:lnTo>
                      <a:lnTo>
                        <a:pt x="246" y="1354"/>
                      </a:lnTo>
                      <a:lnTo>
                        <a:pt x="248" y="1354"/>
                      </a:lnTo>
                      <a:lnTo>
                        <a:pt x="252" y="1356"/>
                      </a:lnTo>
                      <a:lnTo>
                        <a:pt x="258" y="1360"/>
                      </a:lnTo>
                      <a:lnTo>
                        <a:pt x="262" y="1368"/>
                      </a:lnTo>
                      <a:lnTo>
                        <a:pt x="262" y="1368"/>
                      </a:lnTo>
                      <a:lnTo>
                        <a:pt x="264" y="1372"/>
                      </a:lnTo>
                      <a:lnTo>
                        <a:pt x="266" y="1378"/>
                      </a:lnTo>
                      <a:lnTo>
                        <a:pt x="274" y="1384"/>
                      </a:lnTo>
                      <a:lnTo>
                        <a:pt x="282" y="1390"/>
                      </a:lnTo>
                      <a:lnTo>
                        <a:pt x="306" y="1388"/>
                      </a:lnTo>
                      <a:lnTo>
                        <a:pt x="326" y="1386"/>
                      </a:lnTo>
                      <a:lnTo>
                        <a:pt x="326" y="1386"/>
                      </a:lnTo>
                      <a:lnTo>
                        <a:pt x="338" y="1388"/>
                      </a:lnTo>
                      <a:lnTo>
                        <a:pt x="358" y="1392"/>
                      </a:lnTo>
                      <a:lnTo>
                        <a:pt x="382" y="1392"/>
                      </a:lnTo>
                      <a:lnTo>
                        <a:pt x="382" y="1392"/>
                      </a:lnTo>
                      <a:lnTo>
                        <a:pt x="388" y="1390"/>
                      </a:lnTo>
                      <a:lnTo>
                        <a:pt x="388" y="1390"/>
                      </a:lnTo>
                      <a:lnTo>
                        <a:pt x="400" y="1386"/>
                      </a:lnTo>
                      <a:lnTo>
                        <a:pt x="408" y="1386"/>
                      </a:lnTo>
                      <a:lnTo>
                        <a:pt x="412" y="1386"/>
                      </a:lnTo>
                      <a:lnTo>
                        <a:pt x="416" y="1388"/>
                      </a:lnTo>
                      <a:lnTo>
                        <a:pt x="416" y="1388"/>
                      </a:lnTo>
                      <a:lnTo>
                        <a:pt x="422" y="1390"/>
                      </a:lnTo>
                      <a:lnTo>
                        <a:pt x="428" y="1392"/>
                      </a:lnTo>
                      <a:lnTo>
                        <a:pt x="446" y="1392"/>
                      </a:lnTo>
                      <a:lnTo>
                        <a:pt x="446" y="1392"/>
                      </a:lnTo>
                      <a:lnTo>
                        <a:pt x="450" y="1392"/>
                      </a:lnTo>
                      <a:lnTo>
                        <a:pt x="450" y="1392"/>
                      </a:lnTo>
                      <a:lnTo>
                        <a:pt x="464" y="1386"/>
                      </a:lnTo>
                      <a:lnTo>
                        <a:pt x="472" y="1382"/>
                      </a:lnTo>
                      <a:lnTo>
                        <a:pt x="472" y="1382"/>
                      </a:lnTo>
                      <a:lnTo>
                        <a:pt x="474" y="1380"/>
                      </a:lnTo>
                      <a:lnTo>
                        <a:pt x="476" y="1378"/>
                      </a:lnTo>
                      <a:lnTo>
                        <a:pt x="484" y="1378"/>
                      </a:lnTo>
                      <a:lnTo>
                        <a:pt x="496" y="1380"/>
                      </a:lnTo>
                      <a:lnTo>
                        <a:pt x="496" y="1380"/>
                      </a:lnTo>
                      <a:lnTo>
                        <a:pt x="504" y="1380"/>
                      </a:lnTo>
                      <a:lnTo>
                        <a:pt x="510" y="1380"/>
                      </a:lnTo>
                      <a:lnTo>
                        <a:pt x="520" y="1378"/>
                      </a:lnTo>
                      <a:lnTo>
                        <a:pt x="526" y="1374"/>
                      </a:lnTo>
                      <a:lnTo>
                        <a:pt x="528" y="1372"/>
                      </a:lnTo>
                      <a:lnTo>
                        <a:pt x="554" y="1350"/>
                      </a:lnTo>
                      <a:lnTo>
                        <a:pt x="582" y="1336"/>
                      </a:lnTo>
                      <a:lnTo>
                        <a:pt x="598" y="1314"/>
                      </a:lnTo>
                      <a:lnTo>
                        <a:pt x="598" y="1314"/>
                      </a:lnTo>
                      <a:lnTo>
                        <a:pt x="606" y="1306"/>
                      </a:lnTo>
                      <a:lnTo>
                        <a:pt x="612" y="1300"/>
                      </a:lnTo>
                      <a:lnTo>
                        <a:pt x="616" y="1292"/>
                      </a:lnTo>
                      <a:lnTo>
                        <a:pt x="616" y="1292"/>
                      </a:lnTo>
                      <a:lnTo>
                        <a:pt x="624" y="1270"/>
                      </a:lnTo>
                      <a:lnTo>
                        <a:pt x="628" y="1254"/>
                      </a:lnTo>
                      <a:lnTo>
                        <a:pt x="630" y="1178"/>
                      </a:lnTo>
                      <a:lnTo>
                        <a:pt x="630" y="1178"/>
                      </a:lnTo>
                      <a:lnTo>
                        <a:pt x="614" y="1116"/>
                      </a:lnTo>
                      <a:lnTo>
                        <a:pt x="614" y="1116"/>
                      </a:lnTo>
                      <a:lnTo>
                        <a:pt x="608" y="1104"/>
                      </a:lnTo>
                      <a:lnTo>
                        <a:pt x="594" y="1086"/>
                      </a:lnTo>
                      <a:lnTo>
                        <a:pt x="562" y="1042"/>
                      </a:lnTo>
                      <a:lnTo>
                        <a:pt x="678" y="1106"/>
                      </a:lnTo>
                      <a:lnTo>
                        <a:pt x="714" y="1124"/>
                      </a:lnTo>
                      <a:lnTo>
                        <a:pt x="750" y="1142"/>
                      </a:lnTo>
                      <a:lnTo>
                        <a:pt x="782" y="1146"/>
                      </a:lnTo>
                      <a:lnTo>
                        <a:pt x="822" y="1140"/>
                      </a:lnTo>
                      <a:lnTo>
                        <a:pt x="866" y="1120"/>
                      </a:lnTo>
                      <a:lnTo>
                        <a:pt x="910" y="1090"/>
                      </a:lnTo>
                      <a:lnTo>
                        <a:pt x="936" y="1070"/>
                      </a:lnTo>
                      <a:lnTo>
                        <a:pt x="1000" y="1006"/>
                      </a:lnTo>
                      <a:lnTo>
                        <a:pt x="1044" y="966"/>
                      </a:lnTo>
                      <a:lnTo>
                        <a:pt x="1148" y="864"/>
                      </a:lnTo>
                      <a:lnTo>
                        <a:pt x="1194" y="808"/>
                      </a:lnTo>
                      <a:lnTo>
                        <a:pt x="1210" y="784"/>
                      </a:lnTo>
                      <a:lnTo>
                        <a:pt x="1210" y="784"/>
                      </a:lnTo>
                      <a:lnTo>
                        <a:pt x="1212" y="782"/>
                      </a:lnTo>
                      <a:lnTo>
                        <a:pt x="1216" y="776"/>
                      </a:lnTo>
                      <a:lnTo>
                        <a:pt x="1216" y="756"/>
                      </a:lnTo>
                      <a:close/>
                      <a:moveTo>
                        <a:pt x="382" y="776"/>
                      </a:moveTo>
                      <a:lnTo>
                        <a:pt x="382" y="776"/>
                      </a:lnTo>
                      <a:lnTo>
                        <a:pt x="382" y="776"/>
                      </a:lnTo>
                      <a:lnTo>
                        <a:pt x="382" y="776"/>
                      </a:lnTo>
                      <a:lnTo>
                        <a:pt x="382" y="776"/>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145" name="Group 58"/>
              <p:cNvGrpSpPr>
                <a:grpSpLocks noChangeAspect="1"/>
              </p:cNvGrpSpPr>
              <p:nvPr/>
            </p:nvGrpSpPr>
            <p:grpSpPr>
              <a:xfrm>
                <a:off x="7366653" y="-16"/>
                <a:ext cx="1266631" cy="990597"/>
                <a:chOff x="5410249" y="5114925"/>
                <a:chExt cx="1558925" cy="1219200"/>
              </a:xfrm>
              <a:solidFill>
                <a:schemeClr val="bg2">
                  <a:lumMod val="50000"/>
                  <a:lumOff val="50000"/>
                  <a:alpha val="18000"/>
                </a:schemeClr>
              </a:solidFill>
            </p:grpSpPr>
            <p:sp>
              <p:nvSpPr>
                <p:cNvPr id="151" name="Freeform 63"/>
                <p:cNvSpPr>
                  <a:spLocks/>
                </p:cNvSpPr>
                <p:nvPr/>
              </p:nvSpPr>
              <p:spPr bwMode="auto">
                <a:xfrm>
                  <a:off x="5819775" y="5114925"/>
                  <a:ext cx="228600" cy="231775"/>
                </a:xfrm>
                <a:custGeom>
                  <a:avLst/>
                  <a:gdLst>
                    <a:gd name="T0" fmla="*/ 144 w 144"/>
                    <a:gd name="T1" fmla="*/ 146 h 146"/>
                    <a:gd name="T2" fmla="*/ 144 w 144"/>
                    <a:gd name="T3" fmla="*/ 146 h 146"/>
                    <a:gd name="T4" fmla="*/ 144 w 144"/>
                    <a:gd name="T5" fmla="*/ 146 h 146"/>
                    <a:gd name="T6" fmla="*/ 144 w 144"/>
                    <a:gd name="T7" fmla="*/ 146 h 146"/>
                    <a:gd name="T8" fmla="*/ 132 w 144"/>
                    <a:gd name="T9" fmla="*/ 132 h 146"/>
                    <a:gd name="T10" fmla="*/ 32 w 144"/>
                    <a:gd name="T11" fmla="*/ 22 h 146"/>
                    <a:gd name="T12" fmla="*/ 32 w 144"/>
                    <a:gd name="T13" fmla="*/ 22 h 146"/>
                    <a:gd name="T14" fmla="*/ 18 w 144"/>
                    <a:gd name="T15" fmla="*/ 4 h 146"/>
                    <a:gd name="T16" fmla="*/ 18 w 144"/>
                    <a:gd name="T17" fmla="*/ 4 h 146"/>
                    <a:gd name="T18" fmla="*/ 12 w 144"/>
                    <a:gd name="T19" fmla="*/ 2 h 146"/>
                    <a:gd name="T20" fmla="*/ 8 w 144"/>
                    <a:gd name="T21" fmla="*/ 0 h 146"/>
                    <a:gd name="T22" fmla="*/ 8 w 144"/>
                    <a:gd name="T23" fmla="*/ 0 h 146"/>
                    <a:gd name="T24" fmla="*/ 0 w 144"/>
                    <a:gd name="T25" fmla="*/ 0 h 146"/>
                    <a:gd name="T26" fmla="*/ 0 w 144"/>
                    <a:gd name="T27" fmla="*/ 0 h 146"/>
                    <a:gd name="T28" fmla="*/ 6 w 144"/>
                    <a:gd name="T29" fmla="*/ 4 h 146"/>
                    <a:gd name="T30" fmla="*/ 6 w 144"/>
                    <a:gd name="T31" fmla="*/ 4 h 146"/>
                    <a:gd name="T32" fmla="*/ 22 w 144"/>
                    <a:gd name="T33" fmla="*/ 18 h 146"/>
                    <a:gd name="T34" fmla="*/ 130 w 144"/>
                    <a:gd name="T35" fmla="*/ 136 h 146"/>
                    <a:gd name="T36" fmla="*/ 130 w 144"/>
                    <a:gd name="T37" fmla="*/ 136 h 146"/>
                    <a:gd name="T38" fmla="*/ 144 w 144"/>
                    <a:gd name="T39" fmla="*/ 146 h 146"/>
                    <a:gd name="T40" fmla="*/ 144 w 144"/>
                    <a:gd name="T4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6">
                      <a:moveTo>
                        <a:pt x="144" y="146"/>
                      </a:moveTo>
                      <a:lnTo>
                        <a:pt x="144" y="146"/>
                      </a:lnTo>
                      <a:lnTo>
                        <a:pt x="144" y="146"/>
                      </a:lnTo>
                      <a:lnTo>
                        <a:pt x="144" y="146"/>
                      </a:lnTo>
                      <a:lnTo>
                        <a:pt x="132" y="132"/>
                      </a:lnTo>
                      <a:lnTo>
                        <a:pt x="32" y="22"/>
                      </a:lnTo>
                      <a:lnTo>
                        <a:pt x="32" y="22"/>
                      </a:lnTo>
                      <a:lnTo>
                        <a:pt x="18" y="4"/>
                      </a:lnTo>
                      <a:lnTo>
                        <a:pt x="18" y="4"/>
                      </a:lnTo>
                      <a:lnTo>
                        <a:pt x="12" y="2"/>
                      </a:lnTo>
                      <a:lnTo>
                        <a:pt x="8" y="0"/>
                      </a:lnTo>
                      <a:lnTo>
                        <a:pt x="8" y="0"/>
                      </a:lnTo>
                      <a:lnTo>
                        <a:pt x="0" y="0"/>
                      </a:lnTo>
                      <a:lnTo>
                        <a:pt x="0" y="0"/>
                      </a:lnTo>
                      <a:lnTo>
                        <a:pt x="6" y="4"/>
                      </a:lnTo>
                      <a:lnTo>
                        <a:pt x="6" y="4"/>
                      </a:lnTo>
                      <a:lnTo>
                        <a:pt x="22" y="18"/>
                      </a:lnTo>
                      <a:lnTo>
                        <a:pt x="130" y="136"/>
                      </a:lnTo>
                      <a:lnTo>
                        <a:pt x="130" y="136"/>
                      </a:lnTo>
                      <a:lnTo>
                        <a:pt x="144" y="146"/>
                      </a:lnTo>
                      <a:lnTo>
                        <a:pt x="144"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2" name="Freeform 64"/>
                <p:cNvSpPr>
                  <a:spLocks/>
                </p:cNvSpPr>
                <p:nvPr/>
              </p:nvSpPr>
              <p:spPr bwMode="auto">
                <a:xfrm>
                  <a:off x="6051550" y="53530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3" name="Freeform 65"/>
                <p:cNvSpPr>
                  <a:spLocks/>
                </p:cNvSpPr>
                <p:nvPr/>
              </p:nvSpPr>
              <p:spPr bwMode="auto">
                <a:xfrm>
                  <a:off x="6061075" y="5114925"/>
                  <a:ext cx="104775" cy="228600"/>
                </a:xfrm>
                <a:custGeom>
                  <a:avLst/>
                  <a:gdLst>
                    <a:gd name="T0" fmla="*/ 2 w 66"/>
                    <a:gd name="T1" fmla="*/ 144 h 144"/>
                    <a:gd name="T2" fmla="*/ 2 w 66"/>
                    <a:gd name="T3" fmla="*/ 144 h 144"/>
                    <a:gd name="T4" fmla="*/ 10 w 66"/>
                    <a:gd name="T5" fmla="*/ 130 h 144"/>
                    <a:gd name="T6" fmla="*/ 62 w 66"/>
                    <a:gd name="T7" fmla="*/ 14 h 144"/>
                    <a:gd name="T8" fmla="*/ 62 w 66"/>
                    <a:gd name="T9" fmla="*/ 14 h 144"/>
                    <a:gd name="T10" fmla="*/ 66 w 66"/>
                    <a:gd name="T11" fmla="*/ 4 h 144"/>
                    <a:gd name="T12" fmla="*/ 66 w 66"/>
                    <a:gd name="T13" fmla="*/ 2 h 144"/>
                    <a:gd name="T14" fmla="*/ 66 w 66"/>
                    <a:gd name="T15" fmla="*/ 0 h 144"/>
                    <a:gd name="T16" fmla="*/ 66 w 66"/>
                    <a:gd name="T17" fmla="*/ 0 h 144"/>
                    <a:gd name="T18" fmla="*/ 62 w 66"/>
                    <a:gd name="T19" fmla="*/ 4 h 144"/>
                    <a:gd name="T20" fmla="*/ 56 w 66"/>
                    <a:gd name="T21" fmla="*/ 14 h 144"/>
                    <a:gd name="T22" fmla="*/ 6 w 66"/>
                    <a:gd name="T23" fmla="*/ 128 h 144"/>
                    <a:gd name="T24" fmla="*/ 6 w 66"/>
                    <a:gd name="T25" fmla="*/ 128 h 144"/>
                    <a:gd name="T26" fmla="*/ 0 w 66"/>
                    <a:gd name="T27" fmla="*/ 144 h 144"/>
                    <a:gd name="T28" fmla="*/ 0 w 66"/>
                    <a:gd name="T29" fmla="*/ 144 h 144"/>
                    <a:gd name="T30" fmla="*/ 0 w 66"/>
                    <a:gd name="T31" fmla="*/ 144 h 144"/>
                    <a:gd name="T32" fmla="*/ 0 w 66"/>
                    <a:gd name="T33" fmla="*/ 144 h 144"/>
                    <a:gd name="T34" fmla="*/ 2 w 66"/>
                    <a:gd name="T35" fmla="*/ 144 h 144"/>
                    <a:gd name="T36" fmla="*/ 2 w 66"/>
                    <a:gd name="T37"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44">
                      <a:moveTo>
                        <a:pt x="2" y="144"/>
                      </a:moveTo>
                      <a:lnTo>
                        <a:pt x="2" y="144"/>
                      </a:lnTo>
                      <a:lnTo>
                        <a:pt x="10" y="130"/>
                      </a:lnTo>
                      <a:lnTo>
                        <a:pt x="62" y="14"/>
                      </a:lnTo>
                      <a:lnTo>
                        <a:pt x="62" y="14"/>
                      </a:lnTo>
                      <a:lnTo>
                        <a:pt x="66" y="4"/>
                      </a:lnTo>
                      <a:lnTo>
                        <a:pt x="66" y="2"/>
                      </a:lnTo>
                      <a:lnTo>
                        <a:pt x="66" y="0"/>
                      </a:lnTo>
                      <a:lnTo>
                        <a:pt x="66" y="0"/>
                      </a:lnTo>
                      <a:lnTo>
                        <a:pt x="62" y="4"/>
                      </a:lnTo>
                      <a:lnTo>
                        <a:pt x="56" y="14"/>
                      </a:lnTo>
                      <a:lnTo>
                        <a:pt x="6" y="128"/>
                      </a:lnTo>
                      <a:lnTo>
                        <a:pt x="6" y="128"/>
                      </a:lnTo>
                      <a:lnTo>
                        <a:pt x="0" y="144"/>
                      </a:lnTo>
                      <a:lnTo>
                        <a:pt x="0" y="144"/>
                      </a:lnTo>
                      <a:lnTo>
                        <a:pt x="0" y="144"/>
                      </a:lnTo>
                      <a:lnTo>
                        <a:pt x="0" y="144"/>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4" name="Freeform 66"/>
                <p:cNvSpPr>
                  <a:spLocks noEditPoints="1"/>
                </p:cNvSpPr>
                <p:nvPr/>
              </p:nvSpPr>
              <p:spPr bwMode="auto">
                <a:xfrm>
                  <a:off x="5410249" y="5114925"/>
                  <a:ext cx="1558925" cy="1219200"/>
                </a:xfrm>
                <a:custGeom>
                  <a:avLst/>
                  <a:gdLst>
                    <a:gd name="T0" fmla="*/ 604 w 982"/>
                    <a:gd name="T1" fmla="*/ 146 h 768"/>
                    <a:gd name="T2" fmla="*/ 588 w 982"/>
                    <a:gd name="T3" fmla="*/ 156 h 768"/>
                    <a:gd name="T4" fmla="*/ 572 w 982"/>
                    <a:gd name="T5" fmla="*/ 144 h 768"/>
                    <a:gd name="T6" fmla="*/ 560 w 982"/>
                    <a:gd name="T7" fmla="*/ 146 h 768"/>
                    <a:gd name="T8" fmla="*/ 550 w 982"/>
                    <a:gd name="T9" fmla="*/ 152 h 768"/>
                    <a:gd name="T10" fmla="*/ 542 w 982"/>
                    <a:gd name="T11" fmla="*/ 182 h 768"/>
                    <a:gd name="T12" fmla="*/ 346 w 982"/>
                    <a:gd name="T13" fmla="*/ 0 h 768"/>
                    <a:gd name="T14" fmla="*/ 44 w 982"/>
                    <a:gd name="T15" fmla="*/ 62 h 768"/>
                    <a:gd name="T16" fmla="*/ 76 w 982"/>
                    <a:gd name="T17" fmla="*/ 92 h 768"/>
                    <a:gd name="T18" fmla="*/ 110 w 982"/>
                    <a:gd name="T19" fmla="*/ 124 h 768"/>
                    <a:gd name="T20" fmla="*/ 126 w 982"/>
                    <a:gd name="T21" fmla="*/ 160 h 768"/>
                    <a:gd name="T22" fmla="*/ 146 w 982"/>
                    <a:gd name="T23" fmla="*/ 188 h 768"/>
                    <a:gd name="T24" fmla="*/ 166 w 982"/>
                    <a:gd name="T25" fmla="*/ 220 h 768"/>
                    <a:gd name="T26" fmla="*/ 206 w 982"/>
                    <a:gd name="T27" fmla="*/ 270 h 768"/>
                    <a:gd name="T28" fmla="*/ 322 w 982"/>
                    <a:gd name="T29" fmla="*/ 280 h 768"/>
                    <a:gd name="T30" fmla="*/ 294 w 982"/>
                    <a:gd name="T31" fmla="*/ 348 h 768"/>
                    <a:gd name="T32" fmla="*/ 256 w 982"/>
                    <a:gd name="T33" fmla="*/ 484 h 768"/>
                    <a:gd name="T34" fmla="*/ 282 w 982"/>
                    <a:gd name="T35" fmla="*/ 514 h 768"/>
                    <a:gd name="T36" fmla="*/ 312 w 982"/>
                    <a:gd name="T37" fmla="*/ 550 h 768"/>
                    <a:gd name="T38" fmla="*/ 330 w 982"/>
                    <a:gd name="T39" fmla="*/ 570 h 768"/>
                    <a:gd name="T40" fmla="*/ 350 w 982"/>
                    <a:gd name="T41" fmla="*/ 598 h 768"/>
                    <a:gd name="T42" fmla="*/ 378 w 982"/>
                    <a:gd name="T43" fmla="*/ 616 h 768"/>
                    <a:gd name="T44" fmla="*/ 354 w 982"/>
                    <a:gd name="T45" fmla="*/ 684 h 768"/>
                    <a:gd name="T46" fmla="*/ 338 w 982"/>
                    <a:gd name="T47" fmla="*/ 754 h 768"/>
                    <a:gd name="T48" fmla="*/ 378 w 982"/>
                    <a:gd name="T49" fmla="*/ 758 h 768"/>
                    <a:gd name="T50" fmla="*/ 414 w 982"/>
                    <a:gd name="T51" fmla="*/ 660 h 768"/>
                    <a:gd name="T52" fmla="*/ 456 w 982"/>
                    <a:gd name="T53" fmla="*/ 662 h 768"/>
                    <a:gd name="T54" fmla="*/ 474 w 982"/>
                    <a:gd name="T55" fmla="*/ 652 h 768"/>
                    <a:gd name="T56" fmla="*/ 504 w 982"/>
                    <a:gd name="T57" fmla="*/ 652 h 768"/>
                    <a:gd name="T58" fmla="*/ 530 w 982"/>
                    <a:gd name="T59" fmla="*/ 582 h 768"/>
                    <a:gd name="T60" fmla="*/ 560 w 982"/>
                    <a:gd name="T61" fmla="*/ 332 h 768"/>
                    <a:gd name="T62" fmla="*/ 568 w 982"/>
                    <a:gd name="T63" fmla="*/ 306 h 768"/>
                    <a:gd name="T64" fmla="*/ 586 w 982"/>
                    <a:gd name="T65" fmla="*/ 428 h 768"/>
                    <a:gd name="T66" fmla="*/ 636 w 982"/>
                    <a:gd name="T67" fmla="*/ 484 h 768"/>
                    <a:gd name="T68" fmla="*/ 628 w 982"/>
                    <a:gd name="T69" fmla="*/ 376 h 768"/>
                    <a:gd name="T70" fmla="*/ 612 w 982"/>
                    <a:gd name="T71" fmla="*/ 288 h 768"/>
                    <a:gd name="T72" fmla="*/ 678 w 982"/>
                    <a:gd name="T73" fmla="*/ 454 h 768"/>
                    <a:gd name="T74" fmla="*/ 762 w 982"/>
                    <a:gd name="T75" fmla="*/ 592 h 768"/>
                    <a:gd name="T76" fmla="*/ 790 w 982"/>
                    <a:gd name="T77" fmla="*/ 602 h 768"/>
                    <a:gd name="T78" fmla="*/ 820 w 982"/>
                    <a:gd name="T79" fmla="*/ 598 h 768"/>
                    <a:gd name="T80" fmla="*/ 842 w 982"/>
                    <a:gd name="T81" fmla="*/ 590 h 768"/>
                    <a:gd name="T82" fmla="*/ 886 w 982"/>
                    <a:gd name="T83" fmla="*/ 598 h 768"/>
                    <a:gd name="T84" fmla="*/ 958 w 982"/>
                    <a:gd name="T85" fmla="*/ 668 h 768"/>
                    <a:gd name="T86" fmla="*/ 964 w 982"/>
                    <a:gd name="T87" fmla="*/ 616 h 768"/>
                    <a:gd name="T88" fmla="*/ 920 w 982"/>
                    <a:gd name="T89" fmla="*/ 576 h 768"/>
                    <a:gd name="T90" fmla="*/ 894 w 982"/>
                    <a:gd name="T91" fmla="*/ 516 h 768"/>
                    <a:gd name="T92" fmla="*/ 920 w 982"/>
                    <a:gd name="T93" fmla="*/ 500 h 768"/>
                    <a:gd name="T94" fmla="*/ 920 w 982"/>
                    <a:gd name="T95" fmla="*/ 460 h 768"/>
                    <a:gd name="T96" fmla="*/ 950 w 982"/>
                    <a:gd name="T97" fmla="*/ 436 h 768"/>
                    <a:gd name="T98" fmla="*/ 956 w 982"/>
                    <a:gd name="T99" fmla="*/ 388 h 768"/>
                    <a:gd name="T100" fmla="*/ 934 w 982"/>
                    <a:gd name="T101" fmla="*/ 318 h 768"/>
                    <a:gd name="T102" fmla="*/ 866 w 982"/>
                    <a:gd name="T103" fmla="*/ 238 h 768"/>
                    <a:gd name="T104" fmla="*/ 914 w 982"/>
                    <a:gd name="T105" fmla="*/ 178 h 768"/>
                    <a:gd name="T106" fmla="*/ 958 w 982"/>
                    <a:gd name="T107" fmla="*/ 118 h 768"/>
                    <a:gd name="T108" fmla="*/ 970 w 982"/>
                    <a:gd name="T109" fmla="*/ 78 h 768"/>
                    <a:gd name="T110" fmla="*/ 970 w 982"/>
                    <a:gd name="T111" fmla="*/ 38 h 768"/>
                    <a:gd name="T112" fmla="*/ 978 w 982"/>
                    <a:gd name="T113" fmla="*/ 14 h 768"/>
                    <a:gd name="T114" fmla="*/ 562 w 982"/>
                    <a:gd name="T115" fmla="*/ 15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2" h="768">
                      <a:moveTo>
                        <a:pt x="676" y="0"/>
                      </a:moveTo>
                      <a:lnTo>
                        <a:pt x="676" y="0"/>
                      </a:lnTo>
                      <a:lnTo>
                        <a:pt x="666" y="14"/>
                      </a:lnTo>
                      <a:lnTo>
                        <a:pt x="666" y="14"/>
                      </a:lnTo>
                      <a:lnTo>
                        <a:pt x="654" y="36"/>
                      </a:lnTo>
                      <a:lnTo>
                        <a:pt x="642" y="58"/>
                      </a:lnTo>
                      <a:lnTo>
                        <a:pt x="620" y="104"/>
                      </a:lnTo>
                      <a:lnTo>
                        <a:pt x="604" y="146"/>
                      </a:lnTo>
                      <a:lnTo>
                        <a:pt x="594" y="174"/>
                      </a:lnTo>
                      <a:lnTo>
                        <a:pt x="594" y="174"/>
                      </a:lnTo>
                      <a:lnTo>
                        <a:pt x="592" y="170"/>
                      </a:lnTo>
                      <a:lnTo>
                        <a:pt x="586" y="164"/>
                      </a:lnTo>
                      <a:lnTo>
                        <a:pt x="586" y="164"/>
                      </a:lnTo>
                      <a:lnTo>
                        <a:pt x="588" y="160"/>
                      </a:lnTo>
                      <a:lnTo>
                        <a:pt x="588" y="156"/>
                      </a:lnTo>
                      <a:lnTo>
                        <a:pt x="588" y="156"/>
                      </a:lnTo>
                      <a:lnTo>
                        <a:pt x="586" y="152"/>
                      </a:lnTo>
                      <a:lnTo>
                        <a:pt x="582" y="148"/>
                      </a:lnTo>
                      <a:lnTo>
                        <a:pt x="580" y="146"/>
                      </a:lnTo>
                      <a:lnTo>
                        <a:pt x="574" y="146"/>
                      </a:lnTo>
                      <a:lnTo>
                        <a:pt x="574" y="146"/>
                      </a:lnTo>
                      <a:lnTo>
                        <a:pt x="574" y="146"/>
                      </a:lnTo>
                      <a:lnTo>
                        <a:pt x="574" y="144"/>
                      </a:lnTo>
                      <a:lnTo>
                        <a:pt x="572" y="144"/>
                      </a:lnTo>
                      <a:lnTo>
                        <a:pt x="568" y="144"/>
                      </a:lnTo>
                      <a:lnTo>
                        <a:pt x="568" y="144"/>
                      </a:lnTo>
                      <a:lnTo>
                        <a:pt x="564" y="142"/>
                      </a:lnTo>
                      <a:lnTo>
                        <a:pt x="564" y="144"/>
                      </a:lnTo>
                      <a:lnTo>
                        <a:pt x="564" y="142"/>
                      </a:lnTo>
                      <a:lnTo>
                        <a:pt x="562" y="144"/>
                      </a:lnTo>
                      <a:lnTo>
                        <a:pt x="560" y="144"/>
                      </a:lnTo>
                      <a:lnTo>
                        <a:pt x="560" y="146"/>
                      </a:lnTo>
                      <a:lnTo>
                        <a:pt x="558" y="146"/>
                      </a:lnTo>
                      <a:lnTo>
                        <a:pt x="556" y="148"/>
                      </a:lnTo>
                      <a:lnTo>
                        <a:pt x="558" y="150"/>
                      </a:lnTo>
                      <a:lnTo>
                        <a:pt x="558" y="150"/>
                      </a:lnTo>
                      <a:lnTo>
                        <a:pt x="558" y="150"/>
                      </a:lnTo>
                      <a:lnTo>
                        <a:pt x="554" y="150"/>
                      </a:lnTo>
                      <a:lnTo>
                        <a:pt x="554" y="150"/>
                      </a:lnTo>
                      <a:lnTo>
                        <a:pt x="550" y="152"/>
                      </a:lnTo>
                      <a:lnTo>
                        <a:pt x="546" y="154"/>
                      </a:lnTo>
                      <a:lnTo>
                        <a:pt x="544" y="158"/>
                      </a:lnTo>
                      <a:lnTo>
                        <a:pt x="544" y="162"/>
                      </a:lnTo>
                      <a:lnTo>
                        <a:pt x="544" y="162"/>
                      </a:lnTo>
                      <a:lnTo>
                        <a:pt x="548" y="168"/>
                      </a:lnTo>
                      <a:lnTo>
                        <a:pt x="548" y="168"/>
                      </a:lnTo>
                      <a:lnTo>
                        <a:pt x="542" y="182"/>
                      </a:lnTo>
                      <a:lnTo>
                        <a:pt x="542" y="182"/>
                      </a:lnTo>
                      <a:lnTo>
                        <a:pt x="522" y="158"/>
                      </a:lnTo>
                      <a:lnTo>
                        <a:pt x="494" y="124"/>
                      </a:lnTo>
                      <a:lnTo>
                        <a:pt x="460" y="88"/>
                      </a:lnTo>
                      <a:lnTo>
                        <a:pt x="442" y="70"/>
                      </a:lnTo>
                      <a:lnTo>
                        <a:pt x="424" y="54"/>
                      </a:lnTo>
                      <a:lnTo>
                        <a:pt x="424" y="54"/>
                      </a:lnTo>
                      <a:lnTo>
                        <a:pt x="384" y="26"/>
                      </a:lnTo>
                      <a:lnTo>
                        <a:pt x="346" y="0"/>
                      </a:lnTo>
                      <a:lnTo>
                        <a:pt x="0" y="0"/>
                      </a:lnTo>
                      <a:lnTo>
                        <a:pt x="0" y="8"/>
                      </a:lnTo>
                      <a:lnTo>
                        <a:pt x="10" y="28"/>
                      </a:lnTo>
                      <a:lnTo>
                        <a:pt x="24" y="48"/>
                      </a:lnTo>
                      <a:lnTo>
                        <a:pt x="24" y="48"/>
                      </a:lnTo>
                      <a:lnTo>
                        <a:pt x="32" y="54"/>
                      </a:lnTo>
                      <a:lnTo>
                        <a:pt x="38" y="60"/>
                      </a:lnTo>
                      <a:lnTo>
                        <a:pt x="44" y="62"/>
                      </a:lnTo>
                      <a:lnTo>
                        <a:pt x="44" y="62"/>
                      </a:lnTo>
                      <a:lnTo>
                        <a:pt x="48" y="66"/>
                      </a:lnTo>
                      <a:lnTo>
                        <a:pt x="52" y="70"/>
                      </a:lnTo>
                      <a:lnTo>
                        <a:pt x="56" y="76"/>
                      </a:lnTo>
                      <a:lnTo>
                        <a:pt x="56" y="76"/>
                      </a:lnTo>
                      <a:lnTo>
                        <a:pt x="62" y="82"/>
                      </a:lnTo>
                      <a:lnTo>
                        <a:pt x="68" y="88"/>
                      </a:lnTo>
                      <a:lnTo>
                        <a:pt x="76" y="92"/>
                      </a:lnTo>
                      <a:lnTo>
                        <a:pt x="76" y="92"/>
                      </a:lnTo>
                      <a:lnTo>
                        <a:pt x="84" y="96"/>
                      </a:lnTo>
                      <a:lnTo>
                        <a:pt x="92" y="102"/>
                      </a:lnTo>
                      <a:lnTo>
                        <a:pt x="98" y="108"/>
                      </a:lnTo>
                      <a:lnTo>
                        <a:pt x="100" y="112"/>
                      </a:lnTo>
                      <a:lnTo>
                        <a:pt x="100" y="112"/>
                      </a:lnTo>
                      <a:lnTo>
                        <a:pt x="104" y="118"/>
                      </a:lnTo>
                      <a:lnTo>
                        <a:pt x="110" y="124"/>
                      </a:lnTo>
                      <a:lnTo>
                        <a:pt x="120" y="132"/>
                      </a:lnTo>
                      <a:lnTo>
                        <a:pt x="120" y="132"/>
                      </a:lnTo>
                      <a:lnTo>
                        <a:pt x="126" y="142"/>
                      </a:lnTo>
                      <a:lnTo>
                        <a:pt x="128" y="152"/>
                      </a:lnTo>
                      <a:lnTo>
                        <a:pt x="128" y="154"/>
                      </a:lnTo>
                      <a:lnTo>
                        <a:pt x="128" y="158"/>
                      </a:lnTo>
                      <a:lnTo>
                        <a:pt x="128" y="158"/>
                      </a:lnTo>
                      <a:lnTo>
                        <a:pt x="126" y="160"/>
                      </a:lnTo>
                      <a:lnTo>
                        <a:pt x="128" y="162"/>
                      </a:lnTo>
                      <a:lnTo>
                        <a:pt x="132" y="166"/>
                      </a:lnTo>
                      <a:lnTo>
                        <a:pt x="138" y="170"/>
                      </a:lnTo>
                      <a:lnTo>
                        <a:pt x="138" y="170"/>
                      </a:lnTo>
                      <a:lnTo>
                        <a:pt x="144" y="176"/>
                      </a:lnTo>
                      <a:lnTo>
                        <a:pt x="146" y="182"/>
                      </a:lnTo>
                      <a:lnTo>
                        <a:pt x="146" y="184"/>
                      </a:lnTo>
                      <a:lnTo>
                        <a:pt x="146" y="188"/>
                      </a:lnTo>
                      <a:lnTo>
                        <a:pt x="146" y="188"/>
                      </a:lnTo>
                      <a:lnTo>
                        <a:pt x="146" y="192"/>
                      </a:lnTo>
                      <a:lnTo>
                        <a:pt x="146" y="196"/>
                      </a:lnTo>
                      <a:lnTo>
                        <a:pt x="150" y="206"/>
                      </a:lnTo>
                      <a:lnTo>
                        <a:pt x="156" y="214"/>
                      </a:lnTo>
                      <a:lnTo>
                        <a:pt x="162" y="218"/>
                      </a:lnTo>
                      <a:lnTo>
                        <a:pt x="162" y="218"/>
                      </a:lnTo>
                      <a:lnTo>
                        <a:pt x="166" y="220"/>
                      </a:lnTo>
                      <a:lnTo>
                        <a:pt x="170" y="226"/>
                      </a:lnTo>
                      <a:lnTo>
                        <a:pt x="172" y="234"/>
                      </a:lnTo>
                      <a:lnTo>
                        <a:pt x="172" y="234"/>
                      </a:lnTo>
                      <a:lnTo>
                        <a:pt x="176" y="240"/>
                      </a:lnTo>
                      <a:lnTo>
                        <a:pt x="182" y="248"/>
                      </a:lnTo>
                      <a:lnTo>
                        <a:pt x="192" y="256"/>
                      </a:lnTo>
                      <a:lnTo>
                        <a:pt x="192" y="256"/>
                      </a:lnTo>
                      <a:lnTo>
                        <a:pt x="206" y="270"/>
                      </a:lnTo>
                      <a:lnTo>
                        <a:pt x="216" y="280"/>
                      </a:lnTo>
                      <a:lnTo>
                        <a:pt x="216" y="280"/>
                      </a:lnTo>
                      <a:lnTo>
                        <a:pt x="222" y="284"/>
                      </a:lnTo>
                      <a:lnTo>
                        <a:pt x="232" y="286"/>
                      </a:lnTo>
                      <a:lnTo>
                        <a:pt x="242" y="290"/>
                      </a:lnTo>
                      <a:lnTo>
                        <a:pt x="270" y="288"/>
                      </a:lnTo>
                      <a:lnTo>
                        <a:pt x="296" y="284"/>
                      </a:lnTo>
                      <a:lnTo>
                        <a:pt x="322" y="280"/>
                      </a:lnTo>
                      <a:lnTo>
                        <a:pt x="358" y="276"/>
                      </a:lnTo>
                      <a:lnTo>
                        <a:pt x="368" y="276"/>
                      </a:lnTo>
                      <a:lnTo>
                        <a:pt x="368" y="276"/>
                      </a:lnTo>
                      <a:lnTo>
                        <a:pt x="320" y="316"/>
                      </a:lnTo>
                      <a:lnTo>
                        <a:pt x="308" y="330"/>
                      </a:lnTo>
                      <a:lnTo>
                        <a:pt x="300" y="340"/>
                      </a:lnTo>
                      <a:lnTo>
                        <a:pt x="296" y="346"/>
                      </a:lnTo>
                      <a:lnTo>
                        <a:pt x="294" y="348"/>
                      </a:lnTo>
                      <a:lnTo>
                        <a:pt x="294" y="350"/>
                      </a:lnTo>
                      <a:lnTo>
                        <a:pt x="266" y="412"/>
                      </a:lnTo>
                      <a:lnTo>
                        <a:pt x="270" y="420"/>
                      </a:lnTo>
                      <a:lnTo>
                        <a:pt x="270" y="428"/>
                      </a:lnTo>
                      <a:lnTo>
                        <a:pt x="264" y="446"/>
                      </a:lnTo>
                      <a:lnTo>
                        <a:pt x="258" y="460"/>
                      </a:lnTo>
                      <a:lnTo>
                        <a:pt x="256" y="484"/>
                      </a:lnTo>
                      <a:lnTo>
                        <a:pt x="256" y="484"/>
                      </a:lnTo>
                      <a:lnTo>
                        <a:pt x="260" y="492"/>
                      </a:lnTo>
                      <a:lnTo>
                        <a:pt x="264" y="498"/>
                      </a:lnTo>
                      <a:lnTo>
                        <a:pt x="268" y="500"/>
                      </a:lnTo>
                      <a:lnTo>
                        <a:pt x="272" y="502"/>
                      </a:lnTo>
                      <a:lnTo>
                        <a:pt x="272" y="502"/>
                      </a:lnTo>
                      <a:lnTo>
                        <a:pt x="276" y="504"/>
                      </a:lnTo>
                      <a:lnTo>
                        <a:pt x="278" y="506"/>
                      </a:lnTo>
                      <a:lnTo>
                        <a:pt x="282" y="514"/>
                      </a:lnTo>
                      <a:lnTo>
                        <a:pt x="282" y="524"/>
                      </a:lnTo>
                      <a:lnTo>
                        <a:pt x="286" y="540"/>
                      </a:lnTo>
                      <a:lnTo>
                        <a:pt x="286" y="540"/>
                      </a:lnTo>
                      <a:lnTo>
                        <a:pt x="288" y="542"/>
                      </a:lnTo>
                      <a:lnTo>
                        <a:pt x="292" y="546"/>
                      </a:lnTo>
                      <a:lnTo>
                        <a:pt x="300" y="550"/>
                      </a:lnTo>
                      <a:lnTo>
                        <a:pt x="306" y="550"/>
                      </a:lnTo>
                      <a:lnTo>
                        <a:pt x="312" y="550"/>
                      </a:lnTo>
                      <a:lnTo>
                        <a:pt x="312" y="550"/>
                      </a:lnTo>
                      <a:lnTo>
                        <a:pt x="318" y="550"/>
                      </a:lnTo>
                      <a:lnTo>
                        <a:pt x="322" y="552"/>
                      </a:lnTo>
                      <a:lnTo>
                        <a:pt x="326" y="554"/>
                      </a:lnTo>
                      <a:lnTo>
                        <a:pt x="328" y="558"/>
                      </a:lnTo>
                      <a:lnTo>
                        <a:pt x="330" y="566"/>
                      </a:lnTo>
                      <a:lnTo>
                        <a:pt x="330" y="570"/>
                      </a:lnTo>
                      <a:lnTo>
                        <a:pt x="330" y="570"/>
                      </a:lnTo>
                      <a:lnTo>
                        <a:pt x="332" y="580"/>
                      </a:lnTo>
                      <a:lnTo>
                        <a:pt x="334" y="588"/>
                      </a:lnTo>
                      <a:lnTo>
                        <a:pt x="336" y="594"/>
                      </a:lnTo>
                      <a:lnTo>
                        <a:pt x="336" y="594"/>
                      </a:lnTo>
                      <a:lnTo>
                        <a:pt x="340" y="598"/>
                      </a:lnTo>
                      <a:lnTo>
                        <a:pt x="344" y="598"/>
                      </a:lnTo>
                      <a:lnTo>
                        <a:pt x="350" y="598"/>
                      </a:lnTo>
                      <a:lnTo>
                        <a:pt x="350" y="598"/>
                      </a:lnTo>
                      <a:lnTo>
                        <a:pt x="358" y="598"/>
                      </a:lnTo>
                      <a:lnTo>
                        <a:pt x="364" y="598"/>
                      </a:lnTo>
                      <a:lnTo>
                        <a:pt x="370" y="600"/>
                      </a:lnTo>
                      <a:lnTo>
                        <a:pt x="372" y="604"/>
                      </a:lnTo>
                      <a:lnTo>
                        <a:pt x="372" y="604"/>
                      </a:lnTo>
                      <a:lnTo>
                        <a:pt x="374" y="608"/>
                      </a:lnTo>
                      <a:lnTo>
                        <a:pt x="378" y="612"/>
                      </a:lnTo>
                      <a:lnTo>
                        <a:pt x="378" y="616"/>
                      </a:lnTo>
                      <a:lnTo>
                        <a:pt x="380" y="622"/>
                      </a:lnTo>
                      <a:lnTo>
                        <a:pt x="378" y="628"/>
                      </a:lnTo>
                      <a:lnTo>
                        <a:pt x="376" y="636"/>
                      </a:lnTo>
                      <a:lnTo>
                        <a:pt x="376" y="636"/>
                      </a:lnTo>
                      <a:lnTo>
                        <a:pt x="364" y="668"/>
                      </a:lnTo>
                      <a:lnTo>
                        <a:pt x="360" y="680"/>
                      </a:lnTo>
                      <a:lnTo>
                        <a:pt x="354" y="684"/>
                      </a:lnTo>
                      <a:lnTo>
                        <a:pt x="354" y="684"/>
                      </a:lnTo>
                      <a:lnTo>
                        <a:pt x="348" y="692"/>
                      </a:lnTo>
                      <a:lnTo>
                        <a:pt x="344" y="702"/>
                      </a:lnTo>
                      <a:lnTo>
                        <a:pt x="338" y="716"/>
                      </a:lnTo>
                      <a:lnTo>
                        <a:pt x="338" y="716"/>
                      </a:lnTo>
                      <a:lnTo>
                        <a:pt x="336" y="720"/>
                      </a:lnTo>
                      <a:lnTo>
                        <a:pt x="334" y="734"/>
                      </a:lnTo>
                      <a:lnTo>
                        <a:pt x="336" y="748"/>
                      </a:lnTo>
                      <a:lnTo>
                        <a:pt x="338" y="754"/>
                      </a:lnTo>
                      <a:lnTo>
                        <a:pt x="342" y="760"/>
                      </a:lnTo>
                      <a:lnTo>
                        <a:pt x="342" y="760"/>
                      </a:lnTo>
                      <a:lnTo>
                        <a:pt x="348" y="764"/>
                      </a:lnTo>
                      <a:lnTo>
                        <a:pt x="356" y="768"/>
                      </a:lnTo>
                      <a:lnTo>
                        <a:pt x="364" y="768"/>
                      </a:lnTo>
                      <a:lnTo>
                        <a:pt x="364" y="768"/>
                      </a:lnTo>
                      <a:lnTo>
                        <a:pt x="372" y="764"/>
                      </a:lnTo>
                      <a:lnTo>
                        <a:pt x="378" y="758"/>
                      </a:lnTo>
                      <a:lnTo>
                        <a:pt x="386" y="746"/>
                      </a:lnTo>
                      <a:lnTo>
                        <a:pt x="390" y="730"/>
                      </a:lnTo>
                      <a:lnTo>
                        <a:pt x="390" y="730"/>
                      </a:lnTo>
                      <a:lnTo>
                        <a:pt x="398" y="700"/>
                      </a:lnTo>
                      <a:lnTo>
                        <a:pt x="406" y="678"/>
                      </a:lnTo>
                      <a:lnTo>
                        <a:pt x="412" y="662"/>
                      </a:lnTo>
                      <a:lnTo>
                        <a:pt x="412" y="662"/>
                      </a:lnTo>
                      <a:lnTo>
                        <a:pt x="414" y="660"/>
                      </a:lnTo>
                      <a:lnTo>
                        <a:pt x="418" y="658"/>
                      </a:lnTo>
                      <a:lnTo>
                        <a:pt x="428" y="654"/>
                      </a:lnTo>
                      <a:lnTo>
                        <a:pt x="434" y="654"/>
                      </a:lnTo>
                      <a:lnTo>
                        <a:pt x="444" y="656"/>
                      </a:lnTo>
                      <a:lnTo>
                        <a:pt x="444" y="656"/>
                      </a:lnTo>
                      <a:lnTo>
                        <a:pt x="454" y="660"/>
                      </a:lnTo>
                      <a:lnTo>
                        <a:pt x="456" y="660"/>
                      </a:lnTo>
                      <a:lnTo>
                        <a:pt x="456" y="662"/>
                      </a:lnTo>
                      <a:lnTo>
                        <a:pt x="454" y="662"/>
                      </a:lnTo>
                      <a:lnTo>
                        <a:pt x="456" y="662"/>
                      </a:lnTo>
                      <a:lnTo>
                        <a:pt x="456" y="662"/>
                      </a:lnTo>
                      <a:lnTo>
                        <a:pt x="462" y="660"/>
                      </a:lnTo>
                      <a:lnTo>
                        <a:pt x="466" y="658"/>
                      </a:lnTo>
                      <a:lnTo>
                        <a:pt x="470" y="654"/>
                      </a:lnTo>
                      <a:lnTo>
                        <a:pt x="470" y="654"/>
                      </a:lnTo>
                      <a:lnTo>
                        <a:pt x="474" y="652"/>
                      </a:lnTo>
                      <a:lnTo>
                        <a:pt x="478" y="648"/>
                      </a:lnTo>
                      <a:lnTo>
                        <a:pt x="482" y="648"/>
                      </a:lnTo>
                      <a:lnTo>
                        <a:pt x="482" y="648"/>
                      </a:lnTo>
                      <a:lnTo>
                        <a:pt x="492" y="648"/>
                      </a:lnTo>
                      <a:lnTo>
                        <a:pt x="498" y="650"/>
                      </a:lnTo>
                      <a:lnTo>
                        <a:pt x="498" y="650"/>
                      </a:lnTo>
                      <a:lnTo>
                        <a:pt x="500" y="650"/>
                      </a:lnTo>
                      <a:lnTo>
                        <a:pt x="504" y="652"/>
                      </a:lnTo>
                      <a:lnTo>
                        <a:pt x="510" y="650"/>
                      </a:lnTo>
                      <a:lnTo>
                        <a:pt x="514" y="648"/>
                      </a:lnTo>
                      <a:lnTo>
                        <a:pt x="516" y="644"/>
                      </a:lnTo>
                      <a:lnTo>
                        <a:pt x="516" y="644"/>
                      </a:lnTo>
                      <a:lnTo>
                        <a:pt x="520" y="632"/>
                      </a:lnTo>
                      <a:lnTo>
                        <a:pt x="522" y="620"/>
                      </a:lnTo>
                      <a:lnTo>
                        <a:pt x="522" y="606"/>
                      </a:lnTo>
                      <a:lnTo>
                        <a:pt x="530" y="582"/>
                      </a:lnTo>
                      <a:lnTo>
                        <a:pt x="530" y="572"/>
                      </a:lnTo>
                      <a:lnTo>
                        <a:pt x="544" y="570"/>
                      </a:lnTo>
                      <a:lnTo>
                        <a:pt x="550" y="534"/>
                      </a:lnTo>
                      <a:lnTo>
                        <a:pt x="556" y="474"/>
                      </a:lnTo>
                      <a:lnTo>
                        <a:pt x="558" y="398"/>
                      </a:lnTo>
                      <a:lnTo>
                        <a:pt x="558" y="340"/>
                      </a:lnTo>
                      <a:lnTo>
                        <a:pt x="558" y="340"/>
                      </a:lnTo>
                      <a:lnTo>
                        <a:pt x="560" y="332"/>
                      </a:lnTo>
                      <a:lnTo>
                        <a:pt x="562" y="322"/>
                      </a:lnTo>
                      <a:lnTo>
                        <a:pt x="562" y="308"/>
                      </a:lnTo>
                      <a:lnTo>
                        <a:pt x="562" y="308"/>
                      </a:lnTo>
                      <a:lnTo>
                        <a:pt x="560" y="300"/>
                      </a:lnTo>
                      <a:lnTo>
                        <a:pt x="562" y="296"/>
                      </a:lnTo>
                      <a:lnTo>
                        <a:pt x="564" y="294"/>
                      </a:lnTo>
                      <a:lnTo>
                        <a:pt x="568" y="294"/>
                      </a:lnTo>
                      <a:lnTo>
                        <a:pt x="568" y="306"/>
                      </a:lnTo>
                      <a:lnTo>
                        <a:pt x="570" y="338"/>
                      </a:lnTo>
                      <a:lnTo>
                        <a:pt x="574" y="348"/>
                      </a:lnTo>
                      <a:lnTo>
                        <a:pt x="570" y="362"/>
                      </a:lnTo>
                      <a:lnTo>
                        <a:pt x="574" y="384"/>
                      </a:lnTo>
                      <a:lnTo>
                        <a:pt x="576" y="390"/>
                      </a:lnTo>
                      <a:lnTo>
                        <a:pt x="580" y="422"/>
                      </a:lnTo>
                      <a:lnTo>
                        <a:pt x="586" y="422"/>
                      </a:lnTo>
                      <a:lnTo>
                        <a:pt x="586" y="428"/>
                      </a:lnTo>
                      <a:lnTo>
                        <a:pt x="582" y="432"/>
                      </a:lnTo>
                      <a:lnTo>
                        <a:pt x="586" y="448"/>
                      </a:lnTo>
                      <a:lnTo>
                        <a:pt x="590" y="472"/>
                      </a:lnTo>
                      <a:lnTo>
                        <a:pt x="602" y="490"/>
                      </a:lnTo>
                      <a:lnTo>
                        <a:pt x="620" y="500"/>
                      </a:lnTo>
                      <a:lnTo>
                        <a:pt x="620" y="486"/>
                      </a:lnTo>
                      <a:lnTo>
                        <a:pt x="624" y="498"/>
                      </a:lnTo>
                      <a:lnTo>
                        <a:pt x="636" y="484"/>
                      </a:lnTo>
                      <a:lnTo>
                        <a:pt x="642" y="462"/>
                      </a:lnTo>
                      <a:lnTo>
                        <a:pt x="638" y="438"/>
                      </a:lnTo>
                      <a:lnTo>
                        <a:pt x="636" y="424"/>
                      </a:lnTo>
                      <a:lnTo>
                        <a:pt x="632" y="420"/>
                      </a:lnTo>
                      <a:lnTo>
                        <a:pt x="630" y="416"/>
                      </a:lnTo>
                      <a:lnTo>
                        <a:pt x="636" y="412"/>
                      </a:lnTo>
                      <a:lnTo>
                        <a:pt x="630" y="382"/>
                      </a:lnTo>
                      <a:lnTo>
                        <a:pt x="628" y="376"/>
                      </a:lnTo>
                      <a:lnTo>
                        <a:pt x="626" y="354"/>
                      </a:lnTo>
                      <a:lnTo>
                        <a:pt x="618" y="340"/>
                      </a:lnTo>
                      <a:lnTo>
                        <a:pt x="618" y="330"/>
                      </a:lnTo>
                      <a:lnTo>
                        <a:pt x="610" y="300"/>
                      </a:lnTo>
                      <a:lnTo>
                        <a:pt x="606" y="288"/>
                      </a:lnTo>
                      <a:lnTo>
                        <a:pt x="606" y="288"/>
                      </a:lnTo>
                      <a:lnTo>
                        <a:pt x="610" y="286"/>
                      </a:lnTo>
                      <a:lnTo>
                        <a:pt x="612" y="288"/>
                      </a:lnTo>
                      <a:lnTo>
                        <a:pt x="616" y="292"/>
                      </a:lnTo>
                      <a:lnTo>
                        <a:pt x="618" y="298"/>
                      </a:lnTo>
                      <a:lnTo>
                        <a:pt x="618" y="298"/>
                      </a:lnTo>
                      <a:lnTo>
                        <a:pt x="622" y="312"/>
                      </a:lnTo>
                      <a:lnTo>
                        <a:pt x="626" y="322"/>
                      </a:lnTo>
                      <a:lnTo>
                        <a:pt x="632" y="328"/>
                      </a:lnTo>
                      <a:lnTo>
                        <a:pt x="652" y="384"/>
                      </a:lnTo>
                      <a:lnTo>
                        <a:pt x="678" y="454"/>
                      </a:lnTo>
                      <a:lnTo>
                        <a:pt x="702" y="508"/>
                      </a:lnTo>
                      <a:lnTo>
                        <a:pt x="720" y="540"/>
                      </a:lnTo>
                      <a:lnTo>
                        <a:pt x="732" y="540"/>
                      </a:lnTo>
                      <a:lnTo>
                        <a:pt x="736" y="548"/>
                      </a:lnTo>
                      <a:lnTo>
                        <a:pt x="752" y="568"/>
                      </a:lnTo>
                      <a:lnTo>
                        <a:pt x="752" y="568"/>
                      </a:lnTo>
                      <a:lnTo>
                        <a:pt x="756" y="582"/>
                      </a:lnTo>
                      <a:lnTo>
                        <a:pt x="762" y="592"/>
                      </a:lnTo>
                      <a:lnTo>
                        <a:pt x="768" y="602"/>
                      </a:lnTo>
                      <a:lnTo>
                        <a:pt x="768" y="602"/>
                      </a:lnTo>
                      <a:lnTo>
                        <a:pt x="774" y="604"/>
                      </a:lnTo>
                      <a:lnTo>
                        <a:pt x="776" y="606"/>
                      </a:lnTo>
                      <a:lnTo>
                        <a:pt x="784" y="604"/>
                      </a:lnTo>
                      <a:lnTo>
                        <a:pt x="788" y="602"/>
                      </a:lnTo>
                      <a:lnTo>
                        <a:pt x="790" y="602"/>
                      </a:lnTo>
                      <a:lnTo>
                        <a:pt x="790" y="602"/>
                      </a:lnTo>
                      <a:lnTo>
                        <a:pt x="794" y="598"/>
                      </a:lnTo>
                      <a:lnTo>
                        <a:pt x="804" y="594"/>
                      </a:lnTo>
                      <a:lnTo>
                        <a:pt x="804" y="594"/>
                      </a:lnTo>
                      <a:lnTo>
                        <a:pt x="808" y="594"/>
                      </a:lnTo>
                      <a:lnTo>
                        <a:pt x="812" y="594"/>
                      </a:lnTo>
                      <a:lnTo>
                        <a:pt x="816" y="596"/>
                      </a:lnTo>
                      <a:lnTo>
                        <a:pt x="816" y="596"/>
                      </a:lnTo>
                      <a:lnTo>
                        <a:pt x="820" y="598"/>
                      </a:lnTo>
                      <a:lnTo>
                        <a:pt x="826" y="600"/>
                      </a:lnTo>
                      <a:lnTo>
                        <a:pt x="832" y="600"/>
                      </a:lnTo>
                      <a:lnTo>
                        <a:pt x="832" y="600"/>
                      </a:lnTo>
                      <a:lnTo>
                        <a:pt x="836" y="600"/>
                      </a:lnTo>
                      <a:lnTo>
                        <a:pt x="834" y="598"/>
                      </a:lnTo>
                      <a:lnTo>
                        <a:pt x="832" y="598"/>
                      </a:lnTo>
                      <a:lnTo>
                        <a:pt x="834" y="596"/>
                      </a:lnTo>
                      <a:lnTo>
                        <a:pt x="842" y="590"/>
                      </a:lnTo>
                      <a:lnTo>
                        <a:pt x="842" y="590"/>
                      </a:lnTo>
                      <a:lnTo>
                        <a:pt x="850" y="586"/>
                      </a:lnTo>
                      <a:lnTo>
                        <a:pt x="856" y="582"/>
                      </a:lnTo>
                      <a:lnTo>
                        <a:pt x="866" y="582"/>
                      </a:lnTo>
                      <a:lnTo>
                        <a:pt x="872" y="584"/>
                      </a:lnTo>
                      <a:lnTo>
                        <a:pt x="874" y="586"/>
                      </a:lnTo>
                      <a:lnTo>
                        <a:pt x="874" y="586"/>
                      </a:lnTo>
                      <a:lnTo>
                        <a:pt x="886" y="598"/>
                      </a:lnTo>
                      <a:lnTo>
                        <a:pt x="898" y="616"/>
                      </a:lnTo>
                      <a:lnTo>
                        <a:pt x="916" y="642"/>
                      </a:lnTo>
                      <a:lnTo>
                        <a:pt x="916" y="642"/>
                      </a:lnTo>
                      <a:lnTo>
                        <a:pt x="926" y="656"/>
                      </a:lnTo>
                      <a:lnTo>
                        <a:pt x="934" y="664"/>
                      </a:lnTo>
                      <a:lnTo>
                        <a:pt x="944" y="668"/>
                      </a:lnTo>
                      <a:lnTo>
                        <a:pt x="952" y="670"/>
                      </a:lnTo>
                      <a:lnTo>
                        <a:pt x="958" y="668"/>
                      </a:lnTo>
                      <a:lnTo>
                        <a:pt x="964" y="666"/>
                      </a:lnTo>
                      <a:lnTo>
                        <a:pt x="968" y="660"/>
                      </a:lnTo>
                      <a:lnTo>
                        <a:pt x="972" y="654"/>
                      </a:lnTo>
                      <a:lnTo>
                        <a:pt x="972" y="654"/>
                      </a:lnTo>
                      <a:lnTo>
                        <a:pt x="974" y="648"/>
                      </a:lnTo>
                      <a:lnTo>
                        <a:pt x="974" y="642"/>
                      </a:lnTo>
                      <a:lnTo>
                        <a:pt x="970" y="628"/>
                      </a:lnTo>
                      <a:lnTo>
                        <a:pt x="964" y="616"/>
                      </a:lnTo>
                      <a:lnTo>
                        <a:pt x="962" y="612"/>
                      </a:lnTo>
                      <a:lnTo>
                        <a:pt x="962" y="612"/>
                      </a:lnTo>
                      <a:lnTo>
                        <a:pt x="952" y="600"/>
                      </a:lnTo>
                      <a:lnTo>
                        <a:pt x="944" y="592"/>
                      </a:lnTo>
                      <a:lnTo>
                        <a:pt x="936" y="588"/>
                      </a:lnTo>
                      <a:lnTo>
                        <a:pt x="936" y="588"/>
                      </a:lnTo>
                      <a:lnTo>
                        <a:pt x="928" y="584"/>
                      </a:lnTo>
                      <a:lnTo>
                        <a:pt x="920" y="576"/>
                      </a:lnTo>
                      <a:lnTo>
                        <a:pt x="900" y="550"/>
                      </a:lnTo>
                      <a:lnTo>
                        <a:pt x="900" y="550"/>
                      </a:lnTo>
                      <a:lnTo>
                        <a:pt x="894" y="542"/>
                      </a:lnTo>
                      <a:lnTo>
                        <a:pt x="892" y="536"/>
                      </a:lnTo>
                      <a:lnTo>
                        <a:pt x="890" y="530"/>
                      </a:lnTo>
                      <a:lnTo>
                        <a:pt x="890" y="526"/>
                      </a:lnTo>
                      <a:lnTo>
                        <a:pt x="892" y="520"/>
                      </a:lnTo>
                      <a:lnTo>
                        <a:pt x="894" y="516"/>
                      </a:lnTo>
                      <a:lnTo>
                        <a:pt x="894" y="516"/>
                      </a:lnTo>
                      <a:lnTo>
                        <a:pt x="894" y="514"/>
                      </a:lnTo>
                      <a:lnTo>
                        <a:pt x="898" y="510"/>
                      </a:lnTo>
                      <a:lnTo>
                        <a:pt x="904" y="508"/>
                      </a:lnTo>
                      <a:lnTo>
                        <a:pt x="912" y="506"/>
                      </a:lnTo>
                      <a:lnTo>
                        <a:pt x="912" y="506"/>
                      </a:lnTo>
                      <a:lnTo>
                        <a:pt x="918" y="504"/>
                      </a:lnTo>
                      <a:lnTo>
                        <a:pt x="920" y="500"/>
                      </a:lnTo>
                      <a:lnTo>
                        <a:pt x="924" y="496"/>
                      </a:lnTo>
                      <a:lnTo>
                        <a:pt x="924" y="496"/>
                      </a:lnTo>
                      <a:lnTo>
                        <a:pt x="924" y="490"/>
                      </a:lnTo>
                      <a:lnTo>
                        <a:pt x="924" y="482"/>
                      </a:lnTo>
                      <a:lnTo>
                        <a:pt x="920" y="472"/>
                      </a:lnTo>
                      <a:lnTo>
                        <a:pt x="920" y="472"/>
                      </a:lnTo>
                      <a:lnTo>
                        <a:pt x="920" y="468"/>
                      </a:lnTo>
                      <a:lnTo>
                        <a:pt x="920" y="460"/>
                      </a:lnTo>
                      <a:lnTo>
                        <a:pt x="920" y="456"/>
                      </a:lnTo>
                      <a:lnTo>
                        <a:pt x="924" y="452"/>
                      </a:lnTo>
                      <a:lnTo>
                        <a:pt x="926" y="448"/>
                      </a:lnTo>
                      <a:lnTo>
                        <a:pt x="932" y="446"/>
                      </a:lnTo>
                      <a:lnTo>
                        <a:pt x="932" y="446"/>
                      </a:lnTo>
                      <a:lnTo>
                        <a:pt x="938" y="446"/>
                      </a:lnTo>
                      <a:lnTo>
                        <a:pt x="942" y="442"/>
                      </a:lnTo>
                      <a:lnTo>
                        <a:pt x="950" y="436"/>
                      </a:lnTo>
                      <a:lnTo>
                        <a:pt x="952" y="432"/>
                      </a:lnTo>
                      <a:lnTo>
                        <a:pt x="952" y="428"/>
                      </a:lnTo>
                      <a:lnTo>
                        <a:pt x="952" y="412"/>
                      </a:lnTo>
                      <a:lnTo>
                        <a:pt x="952" y="412"/>
                      </a:lnTo>
                      <a:lnTo>
                        <a:pt x="948" y="402"/>
                      </a:lnTo>
                      <a:lnTo>
                        <a:pt x="950" y="394"/>
                      </a:lnTo>
                      <a:lnTo>
                        <a:pt x="952" y="392"/>
                      </a:lnTo>
                      <a:lnTo>
                        <a:pt x="956" y="388"/>
                      </a:lnTo>
                      <a:lnTo>
                        <a:pt x="956" y="388"/>
                      </a:lnTo>
                      <a:lnTo>
                        <a:pt x="958" y="386"/>
                      </a:lnTo>
                      <a:lnTo>
                        <a:pt x="962" y="382"/>
                      </a:lnTo>
                      <a:lnTo>
                        <a:pt x="964" y="374"/>
                      </a:lnTo>
                      <a:lnTo>
                        <a:pt x="962" y="366"/>
                      </a:lnTo>
                      <a:lnTo>
                        <a:pt x="954" y="344"/>
                      </a:lnTo>
                      <a:lnTo>
                        <a:pt x="944" y="332"/>
                      </a:lnTo>
                      <a:lnTo>
                        <a:pt x="934" y="318"/>
                      </a:lnTo>
                      <a:lnTo>
                        <a:pt x="930" y="310"/>
                      </a:lnTo>
                      <a:lnTo>
                        <a:pt x="930" y="302"/>
                      </a:lnTo>
                      <a:lnTo>
                        <a:pt x="884" y="252"/>
                      </a:lnTo>
                      <a:lnTo>
                        <a:pt x="884" y="252"/>
                      </a:lnTo>
                      <a:lnTo>
                        <a:pt x="884" y="250"/>
                      </a:lnTo>
                      <a:lnTo>
                        <a:pt x="882" y="248"/>
                      </a:lnTo>
                      <a:lnTo>
                        <a:pt x="876" y="244"/>
                      </a:lnTo>
                      <a:lnTo>
                        <a:pt x="866" y="238"/>
                      </a:lnTo>
                      <a:lnTo>
                        <a:pt x="850" y="228"/>
                      </a:lnTo>
                      <a:lnTo>
                        <a:pt x="792" y="204"/>
                      </a:lnTo>
                      <a:lnTo>
                        <a:pt x="800" y="202"/>
                      </a:lnTo>
                      <a:lnTo>
                        <a:pt x="834" y="194"/>
                      </a:lnTo>
                      <a:lnTo>
                        <a:pt x="860" y="190"/>
                      </a:lnTo>
                      <a:lnTo>
                        <a:pt x="888" y="186"/>
                      </a:lnTo>
                      <a:lnTo>
                        <a:pt x="914" y="178"/>
                      </a:lnTo>
                      <a:lnTo>
                        <a:pt x="914" y="178"/>
                      </a:lnTo>
                      <a:lnTo>
                        <a:pt x="924" y="172"/>
                      </a:lnTo>
                      <a:lnTo>
                        <a:pt x="932" y="166"/>
                      </a:lnTo>
                      <a:lnTo>
                        <a:pt x="936" y="160"/>
                      </a:lnTo>
                      <a:lnTo>
                        <a:pt x="936" y="160"/>
                      </a:lnTo>
                      <a:lnTo>
                        <a:pt x="942" y="148"/>
                      </a:lnTo>
                      <a:lnTo>
                        <a:pt x="952" y="130"/>
                      </a:lnTo>
                      <a:lnTo>
                        <a:pt x="952" y="130"/>
                      </a:lnTo>
                      <a:lnTo>
                        <a:pt x="958" y="118"/>
                      </a:lnTo>
                      <a:lnTo>
                        <a:pt x="960" y="110"/>
                      </a:lnTo>
                      <a:lnTo>
                        <a:pt x="962" y="104"/>
                      </a:lnTo>
                      <a:lnTo>
                        <a:pt x="962" y="104"/>
                      </a:lnTo>
                      <a:lnTo>
                        <a:pt x="962" y="94"/>
                      </a:lnTo>
                      <a:lnTo>
                        <a:pt x="964" y="88"/>
                      </a:lnTo>
                      <a:lnTo>
                        <a:pt x="966" y="84"/>
                      </a:lnTo>
                      <a:lnTo>
                        <a:pt x="966" y="84"/>
                      </a:lnTo>
                      <a:lnTo>
                        <a:pt x="970" y="78"/>
                      </a:lnTo>
                      <a:lnTo>
                        <a:pt x="974" y="68"/>
                      </a:lnTo>
                      <a:lnTo>
                        <a:pt x="974" y="58"/>
                      </a:lnTo>
                      <a:lnTo>
                        <a:pt x="974" y="54"/>
                      </a:lnTo>
                      <a:lnTo>
                        <a:pt x="972" y="50"/>
                      </a:lnTo>
                      <a:lnTo>
                        <a:pt x="972" y="50"/>
                      </a:lnTo>
                      <a:lnTo>
                        <a:pt x="970" y="48"/>
                      </a:lnTo>
                      <a:lnTo>
                        <a:pt x="970" y="44"/>
                      </a:lnTo>
                      <a:lnTo>
                        <a:pt x="970" y="38"/>
                      </a:lnTo>
                      <a:lnTo>
                        <a:pt x="974" y="30"/>
                      </a:lnTo>
                      <a:lnTo>
                        <a:pt x="974" y="30"/>
                      </a:lnTo>
                      <a:lnTo>
                        <a:pt x="978" y="24"/>
                      </a:lnTo>
                      <a:lnTo>
                        <a:pt x="980" y="20"/>
                      </a:lnTo>
                      <a:lnTo>
                        <a:pt x="982" y="18"/>
                      </a:lnTo>
                      <a:lnTo>
                        <a:pt x="980" y="16"/>
                      </a:lnTo>
                      <a:lnTo>
                        <a:pt x="980" y="16"/>
                      </a:lnTo>
                      <a:lnTo>
                        <a:pt x="978" y="14"/>
                      </a:lnTo>
                      <a:lnTo>
                        <a:pt x="978" y="10"/>
                      </a:lnTo>
                      <a:lnTo>
                        <a:pt x="976" y="0"/>
                      </a:lnTo>
                      <a:lnTo>
                        <a:pt x="676" y="0"/>
                      </a:lnTo>
                      <a:close/>
                      <a:moveTo>
                        <a:pt x="562" y="150"/>
                      </a:moveTo>
                      <a:lnTo>
                        <a:pt x="562" y="150"/>
                      </a:lnTo>
                      <a:lnTo>
                        <a:pt x="562" y="150"/>
                      </a:lnTo>
                      <a:lnTo>
                        <a:pt x="562" y="150"/>
                      </a:lnTo>
                      <a:lnTo>
                        <a:pt x="562" y="150"/>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46" name="Group 63"/>
              <p:cNvGrpSpPr>
                <a:grpSpLocks noChangeAspect="1"/>
              </p:cNvGrpSpPr>
              <p:nvPr/>
            </p:nvGrpSpPr>
            <p:grpSpPr>
              <a:xfrm>
                <a:off x="8324137" y="990588"/>
                <a:ext cx="819855" cy="1066798"/>
                <a:chOff x="7315200" y="5334000"/>
                <a:chExt cx="1054100" cy="1371600"/>
              </a:xfrm>
              <a:solidFill>
                <a:schemeClr val="bg2">
                  <a:lumMod val="50000"/>
                  <a:lumOff val="50000"/>
                  <a:alpha val="18000"/>
                </a:schemeClr>
              </a:solidFill>
            </p:grpSpPr>
            <p:sp>
              <p:nvSpPr>
                <p:cNvPr id="147"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8"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9"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0"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gr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lumMod val="75000"/>
                    <a:lumOff val="25000"/>
                  </a:schemeClr>
                </a:solidFill>
              </a:defRPr>
            </a:lvl1pPr>
          </a:lstStyle>
          <a:p>
            <a:pPr>
              <a:defRPr/>
            </a:pPr>
            <a:fld id="{C7A5BA4F-059F-4094-B883-5688B229C984}" type="datetimeFigureOut">
              <a:rPr lang="en-US" smtClean="0">
                <a:solidFill>
                  <a:prstClr val="black">
                    <a:lumMod val="75000"/>
                    <a:lumOff val="25000"/>
                  </a:prstClr>
                </a:solidFill>
              </a:rPr>
              <a:pPr>
                <a:defRPr/>
              </a:pPr>
              <a:t>1/6/2014</a:t>
            </a:fld>
            <a:endParaRPr lang="en-US">
              <a:solidFill>
                <a:prstClr val="black">
                  <a:lumMod val="75000"/>
                  <a:lumOff val="25000"/>
                </a:prstClr>
              </a:solidFill>
            </a:endParaRPr>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lumMod val="75000"/>
                    <a:lumOff val="25000"/>
                  </a:schemeClr>
                </a:solidFill>
              </a:defRPr>
            </a:lvl1pPr>
          </a:lstStyle>
          <a:p>
            <a:pPr>
              <a:defRPr/>
            </a:pPr>
            <a:endParaRPr lang="en-US">
              <a:solidFill>
                <a:prstClr val="black">
                  <a:lumMod val="75000"/>
                  <a:lumOff val="25000"/>
                </a:prstClr>
              </a:solidFill>
            </a:endParaRPr>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lumMod val="75000"/>
                    <a:lumOff val="25000"/>
                  </a:schemeClr>
                </a:solidFill>
              </a:defRPr>
            </a:lvl1pPr>
          </a:lstStyle>
          <a:p>
            <a:pPr>
              <a:defRPr/>
            </a:pPr>
            <a:fld id="{7C747927-C06F-4B98-A334-D434984F42D1}" type="slidenum">
              <a:rPr lang="en-US" smtClean="0">
                <a:solidFill>
                  <a:prstClr val="black">
                    <a:lumMod val="75000"/>
                    <a:lumOff val="25000"/>
                  </a:prstClr>
                </a:solidFill>
              </a:rPr>
              <a:pPr>
                <a:def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287713142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457200" rtl="0" eaLnBrk="1" latinLnBrk="0" hangingPunct="1">
        <a:spcBef>
          <a:spcPct val="0"/>
        </a:spcBef>
        <a:buNone/>
        <a:defRPr sz="3200" kern="1200">
          <a:solidFill>
            <a:schemeClr val="tx1">
              <a:lumMod val="75000"/>
              <a:lumOff val="25000"/>
            </a:schemeClr>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FF294B-EF91-404D-9F58-ECE80EF3608C}"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20" name="Title Placeholder 1"/>
          <p:cNvSpPr txBox="1">
            <a:spLocks/>
          </p:cNvSpPr>
          <p:nvPr userDrawn="1"/>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solidFill>
                  <a:prstClr val="black"/>
                </a:solidFill>
              </a:rPr>
              <a:t>Click to edit Master title style</a:t>
            </a:r>
            <a:endParaRPr lang="en-US">
              <a:solidFill>
                <a:prstClr val="black"/>
              </a:solidFill>
            </a:endParaRPr>
          </a:p>
        </p:txBody>
      </p:sp>
      <p:sp>
        <p:nvSpPr>
          <p:cNvPr id="21" name="Text Placeholder 2"/>
          <p:cNvSpPr txBox="1">
            <a:spLocks/>
          </p:cNvSpPr>
          <p:nvPr userDrawn="1"/>
        </p:nvSpPr>
        <p:spPr>
          <a:xfrm>
            <a:off x="457200" y="16002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mtClean="0">
                <a:solidFill>
                  <a:prstClr val="black"/>
                </a:solidFill>
              </a:rPr>
              <a:t>Click to edit Master text styles</a:t>
            </a:r>
          </a:p>
          <a:p>
            <a:pPr lvl="1"/>
            <a:r>
              <a:rPr lang="en-US" smtClean="0">
                <a:solidFill>
                  <a:prstClr val="black"/>
                </a:solidFill>
              </a:rPr>
              <a:t>Second level</a:t>
            </a:r>
          </a:p>
          <a:p>
            <a:pPr lvl="2"/>
            <a:r>
              <a:rPr lang="en-US" smtClean="0">
                <a:solidFill>
                  <a:prstClr val="black"/>
                </a:solidFill>
              </a:rPr>
              <a:t>Third level</a:t>
            </a:r>
          </a:p>
          <a:p>
            <a:pPr lvl="3"/>
            <a:r>
              <a:rPr lang="en-US" smtClean="0">
                <a:solidFill>
                  <a:prstClr val="black"/>
                </a:solidFill>
              </a:rPr>
              <a:t>Fourth level</a:t>
            </a:r>
          </a:p>
          <a:p>
            <a:pPr lvl="4"/>
            <a:r>
              <a:rPr lang="en-US" smtClean="0">
                <a:solidFill>
                  <a:prstClr val="black"/>
                </a:solidFill>
              </a:rPr>
              <a:t>Fifth level</a:t>
            </a:r>
            <a:endParaRPr lang="en-US">
              <a:solidFill>
                <a:prstClr val="black"/>
              </a:solidFill>
            </a:endParaRPr>
          </a:p>
        </p:txBody>
      </p:sp>
      <p:sp>
        <p:nvSpPr>
          <p:cNvPr id="22" name="Date Placeholder 3"/>
          <p:cNvSpPr txBox="1">
            <a:spLocks/>
          </p:cNvSpPr>
          <p:nvPr userDrawn="1"/>
        </p:nvSpPr>
        <p:spPr>
          <a:xfrm>
            <a:off x="457200" y="6356350"/>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ADFF294B-EF91-404D-9F58-ECE80EF3608C}" type="datetimeFigureOut">
              <a:rPr lang="en-US" smtClean="0">
                <a:solidFill>
                  <a:prstClr val="black">
                    <a:tint val="75000"/>
                  </a:prstClr>
                </a:solidFill>
              </a:rPr>
              <a:pPr defTabSz="457200"/>
              <a:t>1/6/2014</a:t>
            </a:fld>
            <a:endParaRPr lang="en-US">
              <a:solidFill>
                <a:prstClr val="black">
                  <a:tint val="75000"/>
                </a:prstClr>
              </a:solidFill>
            </a:endParaRPr>
          </a:p>
        </p:txBody>
      </p:sp>
      <p:sp>
        <p:nvSpPr>
          <p:cNvPr id="23" name="Slide Number Placeholder 5"/>
          <p:cNvSpPr txBox="1">
            <a:spLocks/>
          </p:cNvSpPr>
          <p:nvPr userDrawn="1"/>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10230780-F03A-42B7-8407-0F8FCE93C9CD}" type="slidenum">
              <a:rPr lang="en-US" smtClean="0">
                <a:solidFill>
                  <a:prstClr val="black">
                    <a:tint val="75000"/>
                  </a:prstClr>
                </a:solidFill>
              </a:rPr>
              <a:pPr defTabSz="457200"/>
              <a:t>‹#›</a:t>
            </a:fld>
            <a:endParaRPr lang="en-US">
              <a:solidFill>
                <a:prstClr val="black">
                  <a:tint val="75000"/>
                </a:prstClr>
              </a:solidFill>
            </a:endParaRPr>
          </a:p>
        </p:txBody>
      </p:sp>
      <p:sp>
        <p:nvSpPr>
          <p:cNvPr id="24" name="Rectangle 23"/>
          <p:cNvSpPr/>
          <p:nvPr userDrawn="1"/>
        </p:nvSpPr>
        <p:spPr>
          <a:xfrm>
            <a:off x="16933" y="-76200"/>
            <a:ext cx="9144000" cy="6858000"/>
          </a:xfrm>
          <a:prstGeom prst="rect">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6" name="Wave 25"/>
          <p:cNvSpPr/>
          <p:nvPr userDrawn="1"/>
        </p:nvSpPr>
        <p:spPr>
          <a:xfrm flipH="1">
            <a:off x="0" y="3439988"/>
            <a:ext cx="9144000" cy="3251985"/>
          </a:xfrm>
          <a:prstGeom prst="wave">
            <a:avLst/>
          </a:prstGeom>
          <a:solidFill>
            <a:schemeClr val="accent2">
              <a:lumMod val="20000"/>
              <a:lumOff val="80000"/>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7" name="Wave 26"/>
          <p:cNvSpPr/>
          <p:nvPr userDrawn="1"/>
        </p:nvSpPr>
        <p:spPr>
          <a:xfrm>
            <a:off x="0" y="3744616"/>
            <a:ext cx="9144000" cy="3251985"/>
          </a:xfrm>
          <a:prstGeom prst="wave">
            <a:avLst/>
          </a:prstGeom>
          <a:solidFill>
            <a:schemeClr val="bg1">
              <a:lumMod val="95000"/>
              <a:alpha val="46000"/>
            </a:schemeClr>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8" name="Rectangle 27"/>
          <p:cNvSpPr/>
          <p:nvPr userDrawn="1"/>
        </p:nvSpPr>
        <p:spPr>
          <a:xfrm>
            <a:off x="0" y="5867400"/>
            <a:ext cx="9144000" cy="990601"/>
          </a:xfrm>
          <a:prstGeom prst="rect">
            <a:avLst/>
          </a:prstGeom>
          <a:solidFill>
            <a:srgbClr val="0422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14" name="Picture 13" descr="extension-mark-white-short.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38100" y="6205580"/>
            <a:ext cx="2413000" cy="627020"/>
          </a:xfrm>
          <a:prstGeom prst="rect">
            <a:avLst/>
          </a:prstGeom>
        </p:spPr>
      </p:pic>
    </p:spTree>
    <p:extLst>
      <p:ext uri="{BB962C8B-B14F-4D97-AF65-F5344CB8AC3E}">
        <p14:creationId xmlns:p14="http://schemas.microsoft.com/office/powerpoint/2010/main" val="196541831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FF294B-EF91-404D-9F58-ECE80EF3608C}"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20" name="Title Placeholder 1"/>
          <p:cNvSpPr txBox="1">
            <a:spLocks/>
          </p:cNvSpPr>
          <p:nvPr userDrawn="1"/>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solidFill>
                  <a:prstClr val="black"/>
                </a:solidFill>
              </a:rPr>
              <a:t>Click to edit Master title style</a:t>
            </a:r>
            <a:endParaRPr lang="en-US">
              <a:solidFill>
                <a:prstClr val="black"/>
              </a:solidFill>
            </a:endParaRPr>
          </a:p>
        </p:txBody>
      </p:sp>
      <p:sp>
        <p:nvSpPr>
          <p:cNvPr id="21" name="Text Placeholder 2"/>
          <p:cNvSpPr txBox="1">
            <a:spLocks/>
          </p:cNvSpPr>
          <p:nvPr userDrawn="1"/>
        </p:nvSpPr>
        <p:spPr>
          <a:xfrm>
            <a:off x="457200" y="16002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mtClean="0">
                <a:solidFill>
                  <a:prstClr val="black"/>
                </a:solidFill>
              </a:rPr>
              <a:t>Click to edit Master text styles</a:t>
            </a:r>
          </a:p>
          <a:p>
            <a:pPr lvl="1"/>
            <a:r>
              <a:rPr lang="en-US" smtClean="0">
                <a:solidFill>
                  <a:prstClr val="black"/>
                </a:solidFill>
              </a:rPr>
              <a:t>Second level</a:t>
            </a:r>
          </a:p>
          <a:p>
            <a:pPr lvl="2"/>
            <a:r>
              <a:rPr lang="en-US" smtClean="0">
                <a:solidFill>
                  <a:prstClr val="black"/>
                </a:solidFill>
              </a:rPr>
              <a:t>Third level</a:t>
            </a:r>
          </a:p>
          <a:p>
            <a:pPr lvl="3"/>
            <a:r>
              <a:rPr lang="en-US" smtClean="0">
                <a:solidFill>
                  <a:prstClr val="black"/>
                </a:solidFill>
              </a:rPr>
              <a:t>Fourth level</a:t>
            </a:r>
          </a:p>
          <a:p>
            <a:pPr lvl="4"/>
            <a:r>
              <a:rPr lang="en-US" smtClean="0">
                <a:solidFill>
                  <a:prstClr val="black"/>
                </a:solidFill>
              </a:rPr>
              <a:t>Fifth level</a:t>
            </a:r>
            <a:endParaRPr lang="en-US">
              <a:solidFill>
                <a:prstClr val="black"/>
              </a:solidFill>
            </a:endParaRPr>
          </a:p>
        </p:txBody>
      </p:sp>
      <p:sp>
        <p:nvSpPr>
          <p:cNvPr id="22" name="Date Placeholder 3"/>
          <p:cNvSpPr txBox="1">
            <a:spLocks/>
          </p:cNvSpPr>
          <p:nvPr userDrawn="1"/>
        </p:nvSpPr>
        <p:spPr>
          <a:xfrm>
            <a:off x="457200" y="6356350"/>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ADFF294B-EF91-404D-9F58-ECE80EF3608C}" type="datetimeFigureOut">
              <a:rPr lang="en-US" smtClean="0">
                <a:solidFill>
                  <a:prstClr val="black">
                    <a:tint val="75000"/>
                  </a:prstClr>
                </a:solidFill>
              </a:rPr>
              <a:pPr defTabSz="457200"/>
              <a:t>1/6/2014</a:t>
            </a:fld>
            <a:endParaRPr lang="en-US">
              <a:solidFill>
                <a:prstClr val="black">
                  <a:tint val="75000"/>
                </a:prstClr>
              </a:solidFill>
            </a:endParaRPr>
          </a:p>
        </p:txBody>
      </p:sp>
      <p:sp>
        <p:nvSpPr>
          <p:cNvPr id="23" name="Slide Number Placeholder 5"/>
          <p:cNvSpPr txBox="1">
            <a:spLocks/>
          </p:cNvSpPr>
          <p:nvPr userDrawn="1"/>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10230780-F03A-42B7-8407-0F8FCE93C9CD}" type="slidenum">
              <a:rPr lang="en-US" smtClean="0">
                <a:solidFill>
                  <a:prstClr val="black">
                    <a:tint val="75000"/>
                  </a:prstClr>
                </a:solidFill>
              </a:rPr>
              <a:pPr defTabSz="457200"/>
              <a:t>‹#›</a:t>
            </a:fld>
            <a:endParaRPr lang="en-US">
              <a:solidFill>
                <a:prstClr val="black">
                  <a:tint val="75000"/>
                </a:prstClr>
              </a:solidFill>
            </a:endParaRPr>
          </a:p>
        </p:txBody>
      </p:sp>
      <p:sp>
        <p:nvSpPr>
          <p:cNvPr id="24" name="Rectangle 23"/>
          <p:cNvSpPr/>
          <p:nvPr userDrawn="1"/>
        </p:nvSpPr>
        <p:spPr>
          <a:xfrm>
            <a:off x="16933" y="-76200"/>
            <a:ext cx="9144000" cy="6858000"/>
          </a:xfrm>
          <a:prstGeom prst="rect">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6" name="Wave 25"/>
          <p:cNvSpPr/>
          <p:nvPr userDrawn="1"/>
        </p:nvSpPr>
        <p:spPr>
          <a:xfrm flipH="1">
            <a:off x="0" y="3439988"/>
            <a:ext cx="9144000" cy="3251985"/>
          </a:xfrm>
          <a:prstGeom prst="wave">
            <a:avLst/>
          </a:prstGeom>
          <a:solidFill>
            <a:schemeClr val="accent2">
              <a:lumMod val="20000"/>
              <a:lumOff val="80000"/>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7" name="Wave 26"/>
          <p:cNvSpPr/>
          <p:nvPr userDrawn="1"/>
        </p:nvSpPr>
        <p:spPr>
          <a:xfrm>
            <a:off x="0" y="3744616"/>
            <a:ext cx="9144000" cy="3251985"/>
          </a:xfrm>
          <a:prstGeom prst="wave">
            <a:avLst/>
          </a:prstGeom>
          <a:solidFill>
            <a:schemeClr val="bg1">
              <a:lumMod val="95000"/>
              <a:alpha val="46000"/>
            </a:schemeClr>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8" name="Rectangle 27"/>
          <p:cNvSpPr/>
          <p:nvPr userDrawn="1"/>
        </p:nvSpPr>
        <p:spPr>
          <a:xfrm>
            <a:off x="0" y="5867400"/>
            <a:ext cx="9144000" cy="990601"/>
          </a:xfrm>
          <a:prstGeom prst="rect">
            <a:avLst/>
          </a:prstGeom>
          <a:solidFill>
            <a:srgbClr val="0422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14" name="Picture 13" descr="extension-mark-white-short.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38100" y="6205580"/>
            <a:ext cx="2413000" cy="627020"/>
          </a:xfrm>
          <a:prstGeom prst="rect">
            <a:avLst/>
          </a:prstGeom>
        </p:spPr>
      </p:pic>
    </p:spTree>
    <p:extLst>
      <p:ext uri="{BB962C8B-B14F-4D97-AF65-F5344CB8AC3E}">
        <p14:creationId xmlns:p14="http://schemas.microsoft.com/office/powerpoint/2010/main" val="2031910951"/>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FF294B-EF91-404D-9F58-ECE80EF3608C}"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20" name="Title Placeholder 1"/>
          <p:cNvSpPr txBox="1">
            <a:spLocks/>
          </p:cNvSpPr>
          <p:nvPr userDrawn="1"/>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solidFill>
                  <a:prstClr val="black"/>
                </a:solidFill>
              </a:rPr>
              <a:t>Click to edit Master title style</a:t>
            </a:r>
            <a:endParaRPr lang="en-US">
              <a:solidFill>
                <a:prstClr val="black"/>
              </a:solidFill>
            </a:endParaRPr>
          </a:p>
        </p:txBody>
      </p:sp>
      <p:sp>
        <p:nvSpPr>
          <p:cNvPr id="21" name="Text Placeholder 2"/>
          <p:cNvSpPr txBox="1">
            <a:spLocks/>
          </p:cNvSpPr>
          <p:nvPr userDrawn="1"/>
        </p:nvSpPr>
        <p:spPr>
          <a:xfrm>
            <a:off x="457200" y="16002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mtClean="0">
                <a:solidFill>
                  <a:prstClr val="black"/>
                </a:solidFill>
              </a:rPr>
              <a:t>Click to edit Master text styles</a:t>
            </a:r>
          </a:p>
          <a:p>
            <a:pPr lvl="1"/>
            <a:r>
              <a:rPr lang="en-US" smtClean="0">
                <a:solidFill>
                  <a:prstClr val="black"/>
                </a:solidFill>
              </a:rPr>
              <a:t>Second level</a:t>
            </a:r>
          </a:p>
          <a:p>
            <a:pPr lvl="2"/>
            <a:r>
              <a:rPr lang="en-US" smtClean="0">
                <a:solidFill>
                  <a:prstClr val="black"/>
                </a:solidFill>
              </a:rPr>
              <a:t>Third level</a:t>
            </a:r>
          </a:p>
          <a:p>
            <a:pPr lvl="3"/>
            <a:r>
              <a:rPr lang="en-US" smtClean="0">
                <a:solidFill>
                  <a:prstClr val="black"/>
                </a:solidFill>
              </a:rPr>
              <a:t>Fourth level</a:t>
            </a:r>
          </a:p>
          <a:p>
            <a:pPr lvl="4"/>
            <a:r>
              <a:rPr lang="en-US" smtClean="0">
                <a:solidFill>
                  <a:prstClr val="black"/>
                </a:solidFill>
              </a:rPr>
              <a:t>Fifth level</a:t>
            </a:r>
            <a:endParaRPr lang="en-US">
              <a:solidFill>
                <a:prstClr val="black"/>
              </a:solidFill>
            </a:endParaRPr>
          </a:p>
        </p:txBody>
      </p:sp>
      <p:sp>
        <p:nvSpPr>
          <p:cNvPr id="22" name="Date Placeholder 3"/>
          <p:cNvSpPr txBox="1">
            <a:spLocks/>
          </p:cNvSpPr>
          <p:nvPr userDrawn="1"/>
        </p:nvSpPr>
        <p:spPr>
          <a:xfrm>
            <a:off x="457200" y="6356350"/>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ADFF294B-EF91-404D-9F58-ECE80EF3608C}" type="datetimeFigureOut">
              <a:rPr lang="en-US" smtClean="0">
                <a:solidFill>
                  <a:prstClr val="black">
                    <a:tint val="75000"/>
                  </a:prstClr>
                </a:solidFill>
              </a:rPr>
              <a:pPr defTabSz="457200"/>
              <a:t>1/6/2014</a:t>
            </a:fld>
            <a:endParaRPr lang="en-US">
              <a:solidFill>
                <a:prstClr val="black">
                  <a:tint val="75000"/>
                </a:prstClr>
              </a:solidFill>
            </a:endParaRPr>
          </a:p>
        </p:txBody>
      </p:sp>
      <p:sp>
        <p:nvSpPr>
          <p:cNvPr id="23" name="Slide Number Placeholder 5"/>
          <p:cNvSpPr txBox="1">
            <a:spLocks/>
          </p:cNvSpPr>
          <p:nvPr userDrawn="1"/>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10230780-F03A-42B7-8407-0F8FCE93C9CD}" type="slidenum">
              <a:rPr lang="en-US" smtClean="0">
                <a:solidFill>
                  <a:prstClr val="black">
                    <a:tint val="75000"/>
                  </a:prstClr>
                </a:solidFill>
              </a:rPr>
              <a:pPr defTabSz="457200"/>
              <a:t>‹#›</a:t>
            </a:fld>
            <a:endParaRPr lang="en-US">
              <a:solidFill>
                <a:prstClr val="black">
                  <a:tint val="75000"/>
                </a:prstClr>
              </a:solidFill>
            </a:endParaRPr>
          </a:p>
        </p:txBody>
      </p:sp>
      <p:sp>
        <p:nvSpPr>
          <p:cNvPr id="24" name="Rectangle 23"/>
          <p:cNvSpPr/>
          <p:nvPr userDrawn="1"/>
        </p:nvSpPr>
        <p:spPr>
          <a:xfrm>
            <a:off x="16933" y="-76200"/>
            <a:ext cx="9144000" cy="6858000"/>
          </a:xfrm>
          <a:prstGeom prst="rect">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25" name="Rectangle 24"/>
          <p:cNvSpPr/>
          <p:nvPr userDrawn="1"/>
        </p:nvSpPr>
        <p:spPr>
          <a:xfrm>
            <a:off x="0" y="-76200"/>
            <a:ext cx="9144000" cy="733167"/>
          </a:xfrm>
          <a:prstGeom prst="rect">
            <a:avLst/>
          </a:prstGeom>
          <a:solidFill>
            <a:srgbClr val="0422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6" name="Wave 25"/>
          <p:cNvSpPr/>
          <p:nvPr userDrawn="1"/>
        </p:nvSpPr>
        <p:spPr>
          <a:xfrm flipH="1">
            <a:off x="0" y="3439988"/>
            <a:ext cx="9144000" cy="3251985"/>
          </a:xfrm>
          <a:prstGeom prst="wave">
            <a:avLst/>
          </a:prstGeom>
          <a:solidFill>
            <a:schemeClr val="accent2">
              <a:lumMod val="20000"/>
              <a:lumOff val="80000"/>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7" name="Wave 26"/>
          <p:cNvSpPr/>
          <p:nvPr userDrawn="1"/>
        </p:nvSpPr>
        <p:spPr>
          <a:xfrm>
            <a:off x="0" y="3744616"/>
            <a:ext cx="9144000" cy="3251985"/>
          </a:xfrm>
          <a:prstGeom prst="wave">
            <a:avLst/>
          </a:prstGeom>
          <a:solidFill>
            <a:schemeClr val="bg1">
              <a:lumMod val="95000"/>
              <a:alpha val="46000"/>
            </a:schemeClr>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8" name="Rectangle 27"/>
          <p:cNvSpPr/>
          <p:nvPr userDrawn="1"/>
        </p:nvSpPr>
        <p:spPr>
          <a:xfrm>
            <a:off x="0" y="5867400"/>
            <a:ext cx="9144000" cy="990601"/>
          </a:xfrm>
          <a:prstGeom prst="rect">
            <a:avLst/>
          </a:prstGeom>
          <a:solidFill>
            <a:srgbClr val="0422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nvGrpSpPr>
          <p:cNvPr id="29" name="Group 28"/>
          <p:cNvGrpSpPr/>
          <p:nvPr userDrawn="1"/>
        </p:nvGrpSpPr>
        <p:grpSpPr>
          <a:xfrm>
            <a:off x="4495800" y="6096000"/>
            <a:ext cx="4432100" cy="614065"/>
            <a:chOff x="4572000" y="6096000"/>
            <a:chExt cx="4432100" cy="614065"/>
          </a:xfrm>
        </p:grpSpPr>
        <p:pic>
          <p:nvPicPr>
            <p:cNvPr id="30" name="Picture 2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70668" y="6096000"/>
              <a:ext cx="2434764" cy="177271"/>
            </a:xfrm>
            <a:prstGeom prst="rect">
              <a:avLst/>
            </a:prstGeom>
          </p:spPr>
        </p:pic>
        <p:sp>
          <p:nvSpPr>
            <p:cNvPr id="31" name="TextBox 30"/>
            <p:cNvSpPr txBox="1"/>
            <p:nvPr/>
          </p:nvSpPr>
          <p:spPr>
            <a:xfrm>
              <a:off x="4572000" y="6248400"/>
              <a:ext cx="4432100" cy="461665"/>
            </a:xfrm>
            <a:prstGeom prst="rect">
              <a:avLst/>
            </a:prstGeom>
            <a:noFill/>
          </p:spPr>
          <p:txBody>
            <a:bodyPr wrap="square" rtlCol="0">
              <a:spAutoFit/>
            </a:bodyPr>
            <a:lstStyle/>
            <a:p>
              <a:pPr algn="ctr" defTabSz="457200"/>
              <a:r>
                <a:rPr lang="en-US" sz="2400" dirty="0" smtClean="0">
                  <a:solidFill>
                    <a:srgbClr val="629DD1">
                      <a:lumMod val="60000"/>
                      <a:lumOff val="40000"/>
                    </a:srgbClr>
                  </a:solidFill>
                  <a:latin typeface="Minion Pro Med"/>
                  <a:cs typeface="Minion Pro Med"/>
                </a:rPr>
                <a:t>Pesticide  Education  Program</a:t>
              </a:r>
              <a:endParaRPr lang="en-US" sz="2400" dirty="0">
                <a:solidFill>
                  <a:srgbClr val="629DD1">
                    <a:lumMod val="60000"/>
                    <a:lumOff val="40000"/>
                  </a:srgbClr>
                </a:solidFill>
                <a:latin typeface="Minion Pro Med"/>
                <a:cs typeface="Minion Pro Med"/>
              </a:endParaRPr>
            </a:p>
          </p:txBody>
        </p:sp>
      </p:grpSp>
      <p:grpSp>
        <p:nvGrpSpPr>
          <p:cNvPr id="32" name="Group 31"/>
          <p:cNvGrpSpPr/>
          <p:nvPr userDrawn="1"/>
        </p:nvGrpSpPr>
        <p:grpSpPr>
          <a:xfrm>
            <a:off x="152400" y="5943600"/>
            <a:ext cx="3455569" cy="778934"/>
            <a:chOff x="76200" y="5943599"/>
            <a:chExt cx="3455569" cy="778934"/>
          </a:xfrm>
        </p:grpSpPr>
        <p:pic>
          <p:nvPicPr>
            <p:cNvPr id="33" name="Picture 32" descr="BeeHive_TomB.jpg"/>
            <p:cNvPicPr>
              <a:picLocks noChangeAspect="1"/>
            </p:cNvPicPr>
            <p:nvPr userDrawn="1"/>
          </p:nvPicPr>
          <p:blipFill>
            <a:blip r:embed="rId6" cstate="screen">
              <a:alphaModFix/>
              <a:extLst>
                <a:ext uri="{28A0092B-C50C-407E-A947-70E740481C1C}">
                  <a14:useLocalDpi xmlns:a14="http://schemas.microsoft.com/office/drawing/2010/main"/>
                </a:ext>
              </a:extLst>
            </a:blip>
            <a:stretch>
              <a:fillRect/>
            </a:stretch>
          </p:blipFill>
          <p:spPr>
            <a:xfrm>
              <a:off x="76200" y="5943599"/>
              <a:ext cx="1010576" cy="7789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4" name="Picture 33" descr="BumbleBee_PPT.jpg"/>
            <p:cNvPicPr>
              <a:picLocks noChangeAspect="1"/>
            </p:cNvPicPr>
            <p:nvPr userDrawn="1"/>
          </p:nvPicPr>
          <p:blipFill>
            <a:blip r:embed="rId7" cstate="screen">
              <a:alphaModFix/>
              <a:extLst>
                <a:ext uri="{28A0092B-C50C-407E-A947-70E740481C1C}">
                  <a14:useLocalDpi xmlns:a14="http://schemas.microsoft.com/office/drawing/2010/main"/>
                </a:ext>
              </a:extLst>
            </a:blip>
            <a:stretch>
              <a:fillRect/>
            </a:stretch>
          </p:blipFill>
          <p:spPr>
            <a:xfrm>
              <a:off x="1143000" y="5943600"/>
              <a:ext cx="1155695" cy="7766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5" name="Picture 34" descr="Butterfly_PPT.jpg"/>
            <p:cNvPicPr>
              <a:picLocks noChangeAspect="1"/>
            </p:cNvPicPr>
            <p:nvPr userDrawn="1"/>
          </p:nvPicPr>
          <p:blipFill rotWithShape="1">
            <a:blip r:embed="rId8" cstate="screen">
              <a:alphaModFix/>
              <a:extLst>
                <a:ext uri="{28A0092B-C50C-407E-A947-70E740481C1C}">
                  <a14:useLocalDpi xmlns:a14="http://schemas.microsoft.com/office/drawing/2010/main"/>
                </a:ext>
              </a:extLst>
            </a:blip>
            <a:srcRect/>
            <a:stretch/>
          </p:blipFill>
          <p:spPr>
            <a:xfrm>
              <a:off x="2362200" y="5943600"/>
              <a:ext cx="1169569" cy="7789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pic>
        <p:nvPicPr>
          <p:cNvPr id="36" name="Picture 35" descr="extension-mark-white-short.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52400" y="-19049"/>
            <a:ext cx="2413000" cy="627020"/>
          </a:xfrm>
          <a:prstGeom prst="rect">
            <a:avLst/>
          </a:prstGeom>
        </p:spPr>
      </p:pic>
    </p:spTree>
    <p:extLst>
      <p:ext uri="{BB962C8B-B14F-4D97-AF65-F5344CB8AC3E}">
        <p14:creationId xmlns:p14="http://schemas.microsoft.com/office/powerpoint/2010/main" val="427628674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135" name="Group 134"/>
          <p:cNvGrpSpPr/>
          <p:nvPr/>
        </p:nvGrpSpPr>
        <p:grpSpPr>
          <a:xfrm>
            <a:off x="-9" y="-16"/>
            <a:ext cx="9252346" cy="6858038"/>
            <a:chOff x="-9" y="-16"/>
            <a:chExt cx="9252346" cy="6858038"/>
          </a:xfrm>
        </p:grpSpPr>
        <p:grpSp>
          <p:nvGrpSpPr>
            <p:cNvPr id="136" name="Group 638"/>
            <p:cNvGrpSpPr/>
            <p:nvPr/>
          </p:nvGrpSpPr>
          <p:grpSpPr>
            <a:xfrm>
              <a:off x="8528" y="419213"/>
              <a:ext cx="9073251" cy="5913938"/>
              <a:chOff x="8528" y="419213"/>
              <a:chExt cx="9073251" cy="5913938"/>
            </a:xfrm>
          </p:grpSpPr>
          <p:grpSp>
            <p:nvGrpSpPr>
              <p:cNvPr id="224" name="Group 121"/>
              <p:cNvGrpSpPr>
                <a:grpSpLocks noChangeAspect="1"/>
              </p:cNvGrpSpPr>
              <p:nvPr/>
            </p:nvGrpSpPr>
            <p:grpSpPr>
              <a:xfrm rot="2429339">
                <a:off x="8528" y="447135"/>
                <a:ext cx="1128260" cy="875915"/>
                <a:chOff x="-162267" y="4120976"/>
                <a:chExt cx="3435350" cy="2667000"/>
              </a:xfrm>
              <a:solidFill>
                <a:schemeClr val="bg2">
                  <a:lumMod val="60000"/>
                  <a:lumOff val="40000"/>
                  <a:alpha val="1000"/>
                </a:schemeClr>
              </a:solidFill>
            </p:grpSpPr>
            <p:sp>
              <p:nvSpPr>
                <p:cNvPr id="250"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1"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2"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3" name="Freeform 75"/>
                <p:cNvSpPr>
                  <a:spLocks noEditPoints="1"/>
                </p:cNvSpPr>
                <p:nvPr/>
              </p:nvSpPr>
              <p:spPr bwMode="auto">
                <a:xfrm>
                  <a:off x="-162267" y="4120976"/>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225" name="Group 142"/>
              <p:cNvGrpSpPr>
                <a:grpSpLocks noChangeAspect="1"/>
              </p:cNvGrpSpPr>
              <p:nvPr/>
            </p:nvGrpSpPr>
            <p:grpSpPr>
              <a:xfrm rot="19493664">
                <a:off x="353923" y="1671596"/>
                <a:ext cx="992740" cy="814144"/>
                <a:chOff x="381000" y="304800"/>
                <a:chExt cx="3317876" cy="2720975"/>
              </a:xfrm>
              <a:solidFill>
                <a:schemeClr val="bg2">
                  <a:lumMod val="60000"/>
                  <a:lumOff val="40000"/>
                  <a:alpha val="1000"/>
                </a:schemeClr>
              </a:solidFill>
            </p:grpSpPr>
            <p:sp>
              <p:nvSpPr>
                <p:cNvPr id="246"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7"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8"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9"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226" name="Group 147"/>
              <p:cNvGrpSpPr>
                <a:grpSpLocks noChangeAspect="1"/>
              </p:cNvGrpSpPr>
              <p:nvPr/>
            </p:nvGrpSpPr>
            <p:grpSpPr>
              <a:xfrm rot="19711069">
                <a:off x="391817" y="4560622"/>
                <a:ext cx="1094993" cy="933829"/>
                <a:chOff x="5181600" y="457200"/>
                <a:chExt cx="3235325" cy="2759075"/>
              </a:xfrm>
              <a:solidFill>
                <a:schemeClr val="bg2">
                  <a:lumMod val="60000"/>
                  <a:lumOff val="40000"/>
                  <a:alpha val="1000"/>
                </a:schemeClr>
              </a:solidFill>
            </p:grpSpPr>
            <p:sp>
              <p:nvSpPr>
                <p:cNvPr id="242"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3"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4"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5"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227" name="Group 172"/>
              <p:cNvGrpSpPr>
                <a:grpSpLocks noChangeAspect="1"/>
              </p:cNvGrpSpPr>
              <p:nvPr/>
            </p:nvGrpSpPr>
            <p:grpSpPr>
              <a:xfrm rot="19711069">
                <a:off x="7705128" y="419213"/>
                <a:ext cx="1376651" cy="1173997"/>
                <a:chOff x="5181600" y="457200"/>
                <a:chExt cx="3235325" cy="2759075"/>
              </a:xfrm>
              <a:solidFill>
                <a:schemeClr val="bg2">
                  <a:lumMod val="60000"/>
                  <a:lumOff val="40000"/>
                  <a:alpha val="1000"/>
                </a:schemeClr>
              </a:solidFill>
            </p:grpSpPr>
            <p:sp>
              <p:nvSpPr>
                <p:cNvPr id="238"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9"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0"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1"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228" name="Group 177"/>
              <p:cNvGrpSpPr>
                <a:grpSpLocks noChangeAspect="1"/>
              </p:cNvGrpSpPr>
              <p:nvPr/>
            </p:nvGrpSpPr>
            <p:grpSpPr>
              <a:xfrm rot="2429339">
                <a:off x="7324516" y="3846323"/>
                <a:ext cx="1472288" cy="1142999"/>
                <a:chOff x="381000" y="3581400"/>
                <a:chExt cx="3435350" cy="2667000"/>
              </a:xfrm>
              <a:solidFill>
                <a:schemeClr val="bg2">
                  <a:lumMod val="60000"/>
                  <a:lumOff val="40000"/>
                  <a:alpha val="1000"/>
                </a:schemeClr>
              </a:solidFill>
            </p:grpSpPr>
            <p:sp>
              <p:nvSpPr>
                <p:cNvPr id="234"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5"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6"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7"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229" name="Group 182"/>
              <p:cNvGrpSpPr>
                <a:grpSpLocks noChangeAspect="1"/>
              </p:cNvGrpSpPr>
              <p:nvPr/>
            </p:nvGrpSpPr>
            <p:grpSpPr>
              <a:xfrm rot="19493664">
                <a:off x="7783359" y="5358489"/>
                <a:ext cx="1188480" cy="974662"/>
                <a:chOff x="381000" y="304800"/>
                <a:chExt cx="3317876" cy="2720975"/>
              </a:xfrm>
              <a:solidFill>
                <a:schemeClr val="bg2">
                  <a:lumMod val="60000"/>
                  <a:lumOff val="40000"/>
                  <a:alpha val="1000"/>
                </a:schemeClr>
              </a:solidFill>
            </p:grpSpPr>
            <p:sp>
              <p:nvSpPr>
                <p:cNvPr id="23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3"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grpSp>
          <p:nvGrpSpPr>
            <p:cNvPr id="137" name="Group 669"/>
            <p:cNvGrpSpPr/>
            <p:nvPr/>
          </p:nvGrpSpPr>
          <p:grpSpPr>
            <a:xfrm>
              <a:off x="-9" y="242195"/>
              <a:ext cx="9144001" cy="6615827"/>
              <a:chOff x="-9" y="242195"/>
              <a:chExt cx="9144001" cy="6615827"/>
            </a:xfrm>
          </p:grpSpPr>
          <p:grpSp>
            <p:nvGrpSpPr>
              <p:cNvPr id="179" name="Group 32"/>
              <p:cNvGrpSpPr>
                <a:grpSpLocks noChangeAspect="1"/>
              </p:cNvGrpSpPr>
              <p:nvPr/>
            </p:nvGrpSpPr>
            <p:grpSpPr>
              <a:xfrm rot="20059765">
                <a:off x="214282" y="242195"/>
                <a:ext cx="1611192" cy="1321331"/>
                <a:chOff x="492450" y="105224"/>
                <a:chExt cx="2967986" cy="2434032"/>
              </a:xfrm>
              <a:solidFill>
                <a:schemeClr val="bg2">
                  <a:lumMod val="60000"/>
                  <a:lumOff val="40000"/>
                  <a:alpha val="8000"/>
                </a:schemeClr>
              </a:solidFill>
            </p:grpSpPr>
            <p:sp>
              <p:nvSpPr>
                <p:cNvPr id="22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3" name="Freeform 82"/>
                <p:cNvSpPr>
                  <a:spLocks noEditPoints="1"/>
                </p:cNvSpPr>
                <p:nvPr/>
              </p:nvSpPr>
              <p:spPr bwMode="auto">
                <a:xfrm rot="650724">
                  <a:off x="492450" y="105224"/>
                  <a:ext cx="2967986" cy="243403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180" name="Group 48"/>
              <p:cNvGrpSpPr>
                <a:grpSpLocks noChangeAspect="1"/>
              </p:cNvGrpSpPr>
              <p:nvPr/>
            </p:nvGrpSpPr>
            <p:grpSpPr>
              <a:xfrm rot="1419986">
                <a:off x="7374137" y="629719"/>
                <a:ext cx="1046470" cy="892409"/>
                <a:chOff x="5181600" y="457200"/>
                <a:chExt cx="3235325" cy="2759075"/>
              </a:xfrm>
              <a:solidFill>
                <a:schemeClr val="bg2">
                  <a:lumMod val="60000"/>
                  <a:lumOff val="40000"/>
                  <a:alpha val="8000"/>
                </a:schemeClr>
              </a:solidFill>
            </p:grpSpPr>
            <p:sp>
              <p:nvSpPr>
                <p:cNvPr id="216"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7"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8"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9"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13" name="Freeform 73"/>
              <p:cNvSpPr>
                <a:spLocks/>
              </p:cNvSpPr>
              <p:nvPr/>
            </p:nvSpPr>
            <p:spPr bwMode="auto">
              <a:xfrm rot="1542474">
                <a:off x="7058065" y="3702660"/>
                <a:ext cx="879" cy="1757"/>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solidFill>
                <a:schemeClr val="bg2">
                  <a:lumMod val="60000"/>
                  <a:lumOff val="40000"/>
                  <a:alpha val="8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nvGrpSpPr>
              <p:cNvPr id="182" name="Group 63"/>
              <p:cNvGrpSpPr>
                <a:grpSpLocks noChangeAspect="1"/>
              </p:cNvGrpSpPr>
              <p:nvPr/>
            </p:nvGrpSpPr>
            <p:grpSpPr>
              <a:xfrm rot="1645451">
                <a:off x="8050341" y="4268987"/>
                <a:ext cx="917115" cy="1118301"/>
                <a:chOff x="507386" y="-1244242"/>
                <a:chExt cx="2720979" cy="3317871"/>
              </a:xfrm>
              <a:solidFill>
                <a:schemeClr val="bg2">
                  <a:lumMod val="60000"/>
                  <a:lumOff val="40000"/>
                  <a:alpha val="8000"/>
                </a:schemeClr>
              </a:solidFill>
            </p:grpSpPr>
            <p:sp>
              <p:nvSpPr>
                <p:cNvPr id="208"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9"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0"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1" name="Freeform 82"/>
                <p:cNvSpPr>
                  <a:spLocks noEditPoints="1"/>
                </p:cNvSpPr>
                <p:nvPr/>
              </p:nvSpPr>
              <p:spPr bwMode="auto">
                <a:xfrm rot="18845760">
                  <a:off x="208940" y="-945796"/>
                  <a:ext cx="3317871" cy="2720979"/>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83" name="Group 87"/>
              <p:cNvGrpSpPr>
                <a:grpSpLocks noChangeAspect="1"/>
              </p:cNvGrpSpPr>
              <p:nvPr/>
            </p:nvGrpSpPr>
            <p:grpSpPr>
              <a:xfrm>
                <a:off x="-9" y="5334005"/>
                <a:ext cx="1188232" cy="1524017"/>
                <a:chOff x="2743200" y="306388"/>
                <a:chExt cx="1876425" cy="2406650"/>
              </a:xfrm>
              <a:solidFill>
                <a:schemeClr val="bg2">
                  <a:lumMod val="50000"/>
                  <a:lumOff val="50000"/>
                  <a:alpha val="8000"/>
                </a:schemeClr>
              </a:solidFill>
            </p:grpSpPr>
            <p:sp>
              <p:nvSpPr>
                <p:cNvPr id="204" name="Freeform 21"/>
                <p:cNvSpPr>
                  <a:spLocks/>
                </p:cNvSpPr>
                <p:nvPr/>
              </p:nvSpPr>
              <p:spPr bwMode="auto">
                <a:xfrm>
                  <a:off x="3333750" y="890588"/>
                  <a:ext cx="34925" cy="482600"/>
                </a:xfrm>
                <a:custGeom>
                  <a:avLst/>
                  <a:gdLst>
                    <a:gd name="T0" fmla="*/ 20 w 22"/>
                    <a:gd name="T1" fmla="*/ 304 h 304"/>
                    <a:gd name="T2" fmla="*/ 20 w 22"/>
                    <a:gd name="T3" fmla="*/ 304 h 304"/>
                    <a:gd name="T4" fmla="*/ 22 w 22"/>
                    <a:gd name="T5" fmla="*/ 304 h 304"/>
                    <a:gd name="T6" fmla="*/ 22 w 22"/>
                    <a:gd name="T7" fmla="*/ 304 h 304"/>
                    <a:gd name="T8" fmla="*/ 22 w 22"/>
                    <a:gd name="T9" fmla="*/ 286 h 304"/>
                    <a:gd name="T10" fmla="*/ 14 w 22"/>
                    <a:gd name="T11" fmla="*/ 54 h 304"/>
                    <a:gd name="T12" fmla="*/ 14 w 22"/>
                    <a:gd name="T13" fmla="*/ 54 h 304"/>
                    <a:gd name="T14" fmla="*/ 14 w 22"/>
                    <a:gd name="T15" fmla="*/ 26 h 304"/>
                    <a:gd name="T16" fmla="*/ 14 w 22"/>
                    <a:gd name="T17" fmla="*/ 26 h 304"/>
                    <a:gd name="T18" fmla="*/ 12 w 22"/>
                    <a:gd name="T19" fmla="*/ 16 h 304"/>
                    <a:gd name="T20" fmla="*/ 8 w 22"/>
                    <a:gd name="T21" fmla="*/ 6 h 304"/>
                    <a:gd name="T22" fmla="*/ 8 w 22"/>
                    <a:gd name="T23" fmla="*/ 6 h 304"/>
                    <a:gd name="T24" fmla="*/ 4 w 22"/>
                    <a:gd name="T25" fmla="*/ 0 h 304"/>
                    <a:gd name="T26" fmla="*/ 2 w 22"/>
                    <a:gd name="T27" fmla="*/ 0 h 304"/>
                    <a:gd name="T28" fmla="*/ 2 w 22"/>
                    <a:gd name="T29" fmla="*/ 2 h 304"/>
                    <a:gd name="T30" fmla="*/ 2 w 22"/>
                    <a:gd name="T31" fmla="*/ 2 h 304"/>
                    <a:gd name="T32" fmla="*/ 0 w 22"/>
                    <a:gd name="T33" fmla="*/ 10 h 304"/>
                    <a:gd name="T34" fmla="*/ 2 w 22"/>
                    <a:gd name="T35" fmla="*/ 18 h 304"/>
                    <a:gd name="T36" fmla="*/ 2 w 22"/>
                    <a:gd name="T37" fmla="*/ 18 h 304"/>
                    <a:gd name="T38" fmla="*/ 4 w 22"/>
                    <a:gd name="T39" fmla="*/ 40 h 304"/>
                    <a:gd name="T40" fmla="*/ 18 w 22"/>
                    <a:gd name="T41" fmla="*/ 286 h 304"/>
                    <a:gd name="T42" fmla="*/ 18 w 22"/>
                    <a:gd name="T43" fmla="*/ 286 h 304"/>
                    <a:gd name="T44" fmla="*/ 20 w 22"/>
                    <a:gd name="T45" fmla="*/ 304 h 304"/>
                    <a:gd name="T46" fmla="*/ 20 w 22"/>
                    <a:gd name="T47"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 h="304">
                      <a:moveTo>
                        <a:pt x="20" y="304"/>
                      </a:moveTo>
                      <a:lnTo>
                        <a:pt x="20" y="304"/>
                      </a:lnTo>
                      <a:lnTo>
                        <a:pt x="22" y="304"/>
                      </a:lnTo>
                      <a:lnTo>
                        <a:pt x="22" y="304"/>
                      </a:lnTo>
                      <a:lnTo>
                        <a:pt x="22" y="286"/>
                      </a:lnTo>
                      <a:lnTo>
                        <a:pt x="14" y="54"/>
                      </a:lnTo>
                      <a:lnTo>
                        <a:pt x="14" y="54"/>
                      </a:lnTo>
                      <a:lnTo>
                        <a:pt x="14" y="26"/>
                      </a:lnTo>
                      <a:lnTo>
                        <a:pt x="14" y="26"/>
                      </a:lnTo>
                      <a:lnTo>
                        <a:pt x="12" y="16"/>
                      </a:lnTo>
                      <a:lnTo>
                        <a:pt x="8" y="6"/>
                      </a:lnTo>
                      <a:lnTo>
                        <a:pt x="8" y="6"/>
                      </a:lnTo>
                      <a:lnTo>
                        <a:pt x="4" y="0"/>
                      </a:lnTo>
                      <a:lnTo>
                        <a:pt x="2" y="0"/>
                      </a:lnTo>
                      <a:lnTo>
                        <a:pt x="2" y="2"/>
                      </a:lnTo>
                      <a:lnTo>
                        <a:pt x="2" y="2"/>
                      </a:lnTo>
                      <a:lnTo>
                        <a:pt x="0" y="10"/>
                      </a:lnTo>
                      <a:lnTo>
                        <a:pt x="2" y="18"/>
                      </a:lnTo>
                      <a:lnTo>
                        <a:pt x="2" y="18"/>
                      </a:lnTo>
                      <a:lnTo>
                        <a:pt x="4" y="40"/>
                      </a:lnTo>
                      <a:lnTo>
                        <a:pt x="18" y="286"/>
                      </a:lnTo>
                      <a:lnTo>
                        <a:pt x="18" y="286"/>
                      </a:lnTo>
                      <a:lnTo>
                        <a:pt x="20" y="304"/>
                      </a:lnTo>
                      <a:lnTo>
                        <a:pt x="20" y="3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5" name="Freeform 22"/>
                <p:cNvSpPr>
                  <a:spLocks/>
                </p:cNvSpPr>
                <p:nvPr/>
              </p:nvSpPr>
              <p:spPr bwMode="auto">
                <a:xfrm>
                  <a:off x="3362325" y="1382713"/>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6" name="Freeform 23"/>
                <p:cNvSpPr>
                  <a:spLocks/>
                </p:cNvSpPr>
                <p:nvPr/>
              </p:nvSpPr>
              <p:spPr bwMode="auto">
                <a:xfrm>
                  <a:off x="3384550" y="1173163"/>
                  <a:ext cx="438150" cy="212725"/>
                </a:xfrm>
                <a:custGeom>
                  <a:avLst/>
                  <a:gdLst>
                    <a:gd name="T0" fmla="*/ 2 w 276"/>
                    <a:gd name="T1" fmla="*/ 134 h 134"/>
                    <a:gd name="T2" fmla="*/ 2 w 276"/>
                    <a:gd name="T3" fmla="*/ 134 h 134"/>
                    <a:gd name="T4" fmla="*/ 16 w 276"/>
                    <a:gd name="T5" fmla="*/ 128 h 134"/>
                    <a:gd name="T6" fmla="*/ 238 w 276"/>
                    <a:gd name="T7" fmla="*/ 20 h 134"/>
                    <a:gd name="T8" fmla="*/ 238 w 276"/>
                    <a:gd name="T9" fmla="*/ 20 h 134"/>
                    <a:gd name="T10" fmla="*/ 260 w 276"/>
                    <a:gd name="T11" fmla="*/ 12 h 134"/>
                    <a:gd name="T12" fmla="*/ 260 w 276"/>
                    <a:gd name="T13" fmla="*/ 12 h 134"/>
                    <a:gd name="T14" fmla="*/ 268 w 276"/>
                    <a:gd name="T15" fmla="*/ 10 h 134"/>
                    <a:gd name="T16" fmla="*/ 274 w 276"/>
                    <a:gd name="T17" fmla="*/ 6 h 134"/>
                    <a:gd name="T18" fmla="*/ 274 w 276"/>
                    <a:gd name="T19" fmla="*/ 6 h 134"/>
                    <a:gd name="T20" fmla="*/ 276 w 276"/>
                    <a:gd name="T21" fmla="*/ 2 h 134"/>
                    <a:gd name="T22" fmla="*/ 274 w 276"/>
                    <a:gd name="T23" fmla="*/ 2 h 134"/>
                    <a:gd name="T24" fmla="*/ 268 w 276"/>
                    <a:gd name="T25" fmla="*/ 0 h 134"/>
                    <a:gd name="T26" fmla="*/ 268 w 276"/>
                    <a:gd name="T27" fmla="*/ 0 h 134"/>
                    <a:gd name="T28" fmla="*/ 258 w 276"/>
                    <a:gd name="T29" fmla="*/ 2 h 134"/>
                    <a:gd name="T30" fmla="*/ 248 w 276"/>
                    <a:gd name="T31" fmla="*/ 6 h 134"/>
                    <a:gd name="T32" fmla="*/ 248 w 276"/>
                    <a:gd name="T33" fmla="*/ 6 h 134"/>
                    <a:gd name="T34" fmla="*/ 222 w 276"/>
                    <a:gd name="T35" fmla="*/ 18 h 134"/>
                    <a:gd name="T36" fmla="*/ 16 w 276"/>
                    <a:gd name="T37" fmla="*/ 124 h 134"/>
                    <a:gd name="T38" fmla="*/ 16 w 276"/>
                    <a:gd name="T39" fmla="*/ 124 h 134"/>
                    <a:gd name="T40" fmla="*/ 0 w 276"/>
                    <a:gd name="T41" fmla="*/ 132 h 134"/>
                    <a:gd name="T42" fmla="*/ 0 w 276"/>
                    <a:gd name="T43" fmla="*/ 132 h 134"/>
                    <a:gd name="T44" fmla="*/ 0 w 276"/>
                    <a:gd name="T45" fmla="*/ 134 h 134"/>
                    <a:gd name="T46" fmla="*/ 0 w 276"/>
                    <a:gd name="T47" fmla="*/ 134 h 134"/>
                    <a:gd name="T48" fmla="*/ 2 w 276"/>
                    <a:gd name="T49" fmla="*/ 134 h 134"/>
                    <a:gd name="T50" fmla="*/ 2 w 276"/>
                    <a:gd name="T5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6" h="134">
                      <a:moveTo>
                        <a:pt x="2" y="134"/>
                      </a:moveTo>
                      <a:lnTo>
                        <a:pt x="2" y="134"/>
                      </a:lnTo>
                      <a:lnTo>
                        <a:pt x="16" y="128"/>
                      </a:lnTo>
                      <a:lnTo>
                        <a:pt x="238" y="20"/>
                      </a:lnTo>
                      <a:lnTo>
                        <a:pt x="238" y="20"/>
                      </a:lnTo>
                      <a:lnTo>
                        <a:pt x="260" y="12"/>
                      </a:lnTo>
                      <a:lnTo>
                        <a:pt x="260" y="12"/>
                      </a:lnTo>
                      <a:lnTo>
                        <a:pt x="268" y="10"/>
                      </a:lnTo>
                      <a:lnTo>
                        <a:pt x="274" y="6"/>
                      </a:lnTo>
                      <a:lnTo>
                        <a:pt x="274" y="6"/>
                      </a:lnTo>
                      <a:lnTo>
                        <a:pt x="276" y="2"/>
                      </a:lnTo>
                      <a:lnTo>
                        <a:pt x="274" y="2"/>
                      </a:lnTo>
                      <a:lnTo>
                        <a:pt x="268" y="0"/>
                      </a:lnTo>
                      <a:lnTo>
                        <a:pt x="268" y="0"/>
                      </a:lnTo>
                      <a:lnTo>
                        <a:pt x="258" y="2"/>
                      </a:lnTo>
                      <a:lnTo>
                        <a:pt x="248" y="6"/>
                      </a:lnTo>
                      <a:lnTo>
                        <a:pt x="248" y="6"/>
                      </a:lnTo>
                      <a:lnTo>
                        <a:pt x="222" y="18"/>
                      </a:lnTo>
                      <a:lnTo>
                        <a:pt x="16" y="124"/>
                      </a:lnTo>
                      <a:lnTo>
                        <a:pt x="16" y="124"/>
                      </a:lnTo>
                      <a:lnTo>
                        <a:pt x="0" y="132"/>
                      </a:lnTo>
                      <a:lnTo>
                        <a:pt x="0" y="132"/>
                      </a:lnTo>
                      <a:lnTo>
                        <a:pt x="0" y="134"/>
                      </a:lnTo>
                      <a:lnTo>
                        <a:pt x="0" y="134"/>
                      </a:lnTo>
                      <a:lnTo>
                        <a:pt x="2" y="134"/>
                      </a:lnTo>
                      <a:lnTo>
                        <a:pt x="2"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7" name="Freeform 24"/>
                <p:cNvSpPr>
                  <a:spLocks noEditPoints="1"/>
                </p:cNvSpPr>
                <p:nvPr/>
              </p:nvSpPr>
              <p:spPr bwMode="auto">
                <a:xfrm>
                  <a:off x="2743200" y="306388"/>
                  <a:ext cx="1876425" cy="2406650"/>
                </a:xfrm>
                <a:custGeom>
                  <a:avLst/>
                  <a:gdLst>
                    <a:gd name="T0" fmla="*/ 1052 w 1182"/>
                    <a:gd name="T1" fmla="*/ 606 h 1516"/>
                    <a:gd name="T2" fmla="*/ 928 w 1182"/>
                    <a:gd name="T3" fmla="*/ 580 h 1516"/>
                    <a:gd name="T4" fmla="*/ 738 w 1182"/>
                    <a:gd name="T5" fmla="*/ 592 h 1516"/>
                    <a:gd name="T6" fmla="*/ 590 w 1182"/>
                    <a:gd name="T7" fmla="*/ 640 h 1516"/>
                    <a:gd name="T8" fmla="*/ 408 w 1182"/>
                    <a:gd name="T9" fmla="*/ 740 h 1516"/>
                    <a:gd name="T10" fmla="*/ 404 w 1182"/>
                    <a:gd name="T11" fmla="*/ 716 h 1516"/>
                    <a:gd name="T12" fmla="*/ 416 w 1182"/>
                    <a:gd name="T13" fmla="*/ 696 h 1516"/>
                    <a:gd name="T14" fmla="*/ 410 w 1182"/>
                    <a:gd name="T15" fmla="*/ 684 h 1516"/>
                    <a:gd name="T16" fmla="*/ 400 w 1182"/>
                    <a:gd name="T17" fmla="*/ 674 h 1516"/>
                    <a:gd name="T18" fmla="*/ 390 w 1182"/>
                    <a:gd name="T19" fmla="*/ 670 h 1516"/>
                    <a:gd name="T20" fmla="*/ 382 w 1182"/>
                    <a:gd name="T21" fmla="*/ 670 h 1516"/>
                    <a:gd name="T22" fmla="*/ 360 w 1182"/>
                    <a:gd name="T23" fmla="*/ 676 h 1516"/>
                    <a:gd name="T24" fmla="*/ 346 w 1182"/>
                    <a:gd name="T25" fmla="*/ 692 h 1516"/>
                    <a:gd name="T26" fmla="*/ 336 w 1182"/>
                    <a:gd name="T27" fmla="*/ 652 h 1516"/>
                    <a:gd name="T28" fmla="*/ 330 w 1182"/>
                    <a:gd name="T29" fmla="*/ 454 h 1516"/>
                    <a:gd name="T30" fmla="*/ 278 w 1182"/>
                    <a:gd name="T31" fmla="*/ 264 h 1516"/>
                    <a:gd name="T32" fmla="*/ 202 w 1182"/>
                    <a:gd name="T33" fmla="*/ 132 h 1516"/>
                    <a:gd name="T34" fmla="*/ 102 w 1182"/>
                    <a:gd name="T35" fmla="*/ 36 h 1516"/>
                    <a:gd name="T36" fmla="*/ 26 w 1182"/>
                    <a:gd name="T37" fmla="*/ 612 h 1516"/>
                    <a:gd name="T38" fmla="*/ 42 w 1182"/>
                    <a:gd name="T39" fmla="*/ 658 h 1516"/>
                    <a:gd name="T40" fmla="*/ 16 w 1182"/>
                    <a:gd name="T41" fmla="*/ 1072 h 1516"/>
                    <a:gd name="T42" fmla="*/ 172 w 1182"/>
                    <a:gd name="T43" fmla="*/ 898 h 1516"/>
                    <a:gd name="T44" fmla="*/ 208 w 1182"/>
                    <a:gd name="T45" fmla="*/ 874 h 1516"/>
                    <a:gd name="T46" fmla="*/ 226 w 1182"/>
                    <a:gd name="T47" fmla="*/ 896 h 1516"/>
                    <a:gd name="T48" fmla="*/ 158 w 1182"/>
                    <a:gd name="T49" fmla="*/ 998 h 1516"/>
                    <a:gd name="T50" fmla="*/ 122 w 1182"/>
                    <a:gd name="T51" fmla="*/ 1062 h 1516"/>
                    <a:gd name="T52" fmla="*/ 162 w 1182"/>
                    <a:gd name="T53" fmla="*/ 1118 h 1516"/>
                    <a:gd name="T54" fmla="*/ 220 w 1182"/>
                    <a:gd name="T55" fmla="*/ 1036 h 1516"/>
                    <a:gd name="T56" fmla="*/ 276 w 1182"/>
                    <a:gd name="T57" fmla="*/ 942 h 1516"/>
                    <a:gd name="T58" fmla="*/ 306 w 1182"/>
                    <a:gd name="T59" fmla="*/ 920 h 1516"/>
                    <a:gd name="T60" fmla="*/ 316 w 1182"/>
                    <a:gd name="T61" fmla="*/ 942 h 1516"/>
                    <a:gd name="T62" fmla="*/ 250 w 1182"/>
                    <a:gd name="T63" fmla="*/ 1148 h 1516"/>
                    <a:gd name="T64" fmla="*/ 224 w 1182"/>
                    <a:gd name="T65" fmla="*/ 1250 h 1516"/>
                    <a:gd name="T66" fmla="*/ 232 w 1182"/>
                    <a:gd name="T67" fmla="*/ 1342 h 1516"/>
                    <a:gd name="T68" fmla="*/ 242 w 1182"/>
                    <a:gd name="T69" fmla="*/ 1400 h 1516"/>
                    <a:gd name="T70" fmla="*/ 258 w 1182"/>
                    <a:gd name="T71" fmla="*/ 1432 h 1516"/>
                    <a:gd name="T72" fmla="*/ 310 w 1182"/>
                    <a:gd name="T73" fmla="*/ 1496 h 1516"/>
                    <a:gd name="T74" fmla="*/ 314 w 1182"/>
                    <a:gd name="T75" fmla="*/ 1458 h 1516"/>
                    <a:gd name="T76" fmla="*/ 300 w 1182"/>
                    <a:gd name="T77" fmla="*/ 1390 h 1516"/>
                    <a:gd name="T78" fmla="*/ 316 w 1182"/>
                    <a:gd name="T79" fmla="*/ 1298 h 1516"/>
                    <a:gd name="T80" fmla="*/ 350 w 1182"/>
                    <a:gd name="T81" fmla="*/ 1252 h 1516"/>
                    <a:gd name="T82" fmla="*/ 378 w 1182"/>
                    <a:gd name="T83" fmla="*/ 1242 h 1516"/>
                    <a:gd name="T84" fmla="*/ 426 w 1182"/>
                    <a:gd name="T85" fmla="*/ 1228 h 1516"/>
                    <a:gd name="T86" fmla="*/ 440 w 1182"/>
                    <a:gd name="T87" fmla="*/ 1210 h 1516"/>
                    <a:gd name="T88" fmla="*/ 480 w 1182"/>
                    <a:gd name="T89" fmla="*/ 1202 h 1516"/>
                    <a:gd name="T90" fmla="*/ 554 w 1182"/>
                    <a:gd name="T91" fmla="*/ 1172 h 1516"/>
                    <a:gd name="T92" fmla="*/ 620 w 1182"/>
                    <a:gd name="T93" fmla="*/ 1120 h 1516"/>
                    <a:gd name="T94" fmla="*/ 612 w 1182"/>
                    <a:gd name="T95" fmla="*/ 1058 h 1516"/>
                    <a:gd name="T96" fmla="*/ 558 w 1182"/>
                    <a:gd name="T97" fmla="*/ 938 h 1516"/>
                    <a:gd name="T98" fmla="*/ 688 w 1182"/>
                    <a:gd name="T99" fmla="*/ 1006 h 1516"/>
                    <a:gd name="T100" fmla="*/ 760 w 1182"/>
                    <a:gd name="T101" fmla="*/ 1020 h 1516"/>
                    <a:gd name="T102" fmla="*/ 818 w 1182"/>
                    <a:gd name="T103" fmla="*/ 992 h 1516"/>
                    <a:gd name="T104" fmla="*/ 852 w 1182"/>
                    <a:gd name="T105" fmla="*/ 966 h 1516"/>
                    <a:gd name="T106" fmla="*/ 890 w 1182"/>
                    <a:gd name="T107" fmla="*/ 942 h 1516"/>
                    <a:gd name="T108" fmla="*/ 898 w 1182"/>
                    <a:gd name="T109" fmla="*/ 922 h 1516"/>
                    <a:gd name="T110" fmla="*/ 932 w 1182"/>
                    <a:gd name="T111" fmla="*/ 904 h 1516"/>
                    <a:gd name="T112" fmla="*/ 936 w 1182"/>
                    <a:gd name="T113" fmla="*/ 892 h 1516"/>
                    <a:gd name="T114" fmla="*/ 984 w 1182"/>
                    <a:gd name="T115" fmla="*/ 858 h 1516"/>
                    <a:gd name="T116" fmla="*/ 1020 w 1182"/>
                    <a:gd name="T117" fmla="*/ 838 h 1516"/>
                    <a:gd name="T118" fmla="*/ 1064 w 1182"/>
                    <a:gd name="T119" fmla="*/ 826 h 1516"/>
                    <a:gd name="T120" fmla="*/ 1086 w 1182"/>
                    <a:gd name="T121" fmla="*/ 814 h 1516"/>
                    <a:gd name="T122" fmla="*/ 1168 w 1182"/>
                    <a:gd name="T123" fmla="*/ 760 h 1516"/>
                    <a:gd name="T124" fmla="*/ 390 w 1182"/>
                    <a:gd name="T125" fmla="*/ 678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2" h="1516">
                      <a:moveTo>
                        <a:pt x="1136" y="650"/>
                      </a:moveTo>
                      <a:lnTo>
                        <a:pt x="1098" y="626"/>
                      </a:lnTo>
                      <a:lnTo>
                        <a:pt x="1098" y="626"/>
                      </a:lnTo>
                      <a:lnTo>
                        <a:pt x="1086" y="620"/>
                      </a:lnTo>
                      <a:lnTo>
                        <a:pt x="1052" y="606"/>
                      </a:lnTo>
                      <a:lnTo>
                        <a:pt x="1026" y="598"/>
                      </a:lnTo>
                      <a:lnTo>
                        <a:pt x="998" y="590"/>
                      </a:lnTo>
                      <a:lnTo>
                        <a:pt x="964" y="584"/>
                      </a:lnTo>
                      <a:lnTo>
                        <a:pt x="928" y="580"/>
                      </a:lnTo>
                      <a:lnTo>
                        <a:pt x="928" y="580"/>
                      </a:lnTo>
                      <a:lnTo>
                        <a:pt x="890" y="578"/>
                      </a:lnTo>
                      <a:lnTo>
                        <a:pt x="852" y="578"/>
                      </a:lnTo>
                      <a:lnTo>
                        <a:pt x="814" y="580"/>
                      </a:lnTo>
                      <a:lnTo>
                        <a:pt x="776" y="586"/>
                      </a:lnTo>
                      <a:lnTo>
                        <a:pt x="738" y="592"/>
                      </a:lnTo>
                      <a:lnTo>
                        <a:pt x="700" y="602"/>
                      </a:lnTo>
                      <a:lnTo>
                        <a:pt x="662" y="614"/>
                      </a:lnTo>
                      <a:lnTo>
                        <a:pt x="622" y="628"/>
                      </a:lnTo>
                      <a:lnTo>
                        <a:pt x="622" y="628"/>
                      </a:lnTo>
                      <a:lnTo>
                        <a:pt x="590" y="640"/>
                      </a:lnTo>
                      <a:lnTo>
                        <a:pt x="558" y="654"/>
                      </a:lnTo>
                      <a:lnTo>
                        <a:pt x="496" y="686"/>
                      </a:lnTo>
                      <a:lnTo>
                        <a:pt x="444" y="716"/>
                      </a:lnTo>
                      <a:lnTo>
                        <a:pt x="408" y="740"/>
                      </a:lnTo>
                      <a:lnTo>
                        <a:pt x="408" y="740"/>
                      </a:lnTo>
                      <a:lnTo>
                        <a:pt x="404" y="736"/>
                      </a:lnTo>
                      <a:lnTo>
                        <a:pt x="404" y="736"/>
                      </a:lnTo>
                      <a:lnTo>
                        <a:pt x="406" y="728"/>
                      </a:lnTo>
                      <a:lnTo>
                        <a:pt x="404" y="716"/>
                      </a:lnTo>
                      <a:lnTo>
                        <a:pt x="404" y="716"/>
                      </a:lnTo>
                      <a:lnTo>
                        <a:pt x="410" y="714"/>
                      </a:lnTo>
                      <a:lnTo>
                        <a:pt x="414" y="708"/>
                      </a:lnTo>
                      <a:lnTo>
                        <a:pt x="414" y="708"/>
                      </a:lnTo>
                      <a:lnTo>
                        <a:pt x="416" y="702"/>
                      </a:lnTo>
                      <a:lnTo>
                        <a:pt x="416" y="696"/>
                      </a:lnTo>
                      <a:lnTo>
                        <a:pt x="414" y="690"/>
                      </a:lnTo>
                      <a:lnTo>
                        <a:pt x="408" y="686"/>
                      </a:lnTo>
                      <a:lnTo>
                        <a:pt x="408" y="686"/>
                      </a:lnTo>
                      <a:lnTo>
                        <a:pt x="406" y="686"/>
                      </a:lnTo>
                      <a:lnTo>
                        <a:pt x="410" y="684"/>
                      </a:lnTo>
                      <a:lnTo>
                        <a:pt x="406" y="680"/>
                      </a:lnTo>
                      <a:lnTo>
                        <a:pt x="404" y="680"/>
                      </a:lnTo>
                      <a:lnTo>
                        <a:pt x="404" y="678"/>
                      </a:lnTo>
                      <a:lnTo>
                        <a:pt x="402" y="672"/>
                      </a:lnTo>
                      <a:lnTo>
                        <a:pt x="400" y="674"/>
                      </a:lnTo>
                      <a:lnTo>
                        <a:pt x="400" y="672"/>
                      </a:lnTo>
                      <a:lnTo>
                        <a:pt x="398" y="672"/>
                      </a:lnTo>
                      <a:lnTo>
                        <a:pt x="394" y="670"/>
                      </a:lnTo>
                      <a:lnTo>
                        <a:pt x="392" y="672"/>
                      </a:lnTo>
                      <a:lnTo>
                        <a:pt x="390" y="670"/>
                      </a:lnTo>
                      <a:lnTo>
                        <a:pt x="388" y="670"/>
                      </a:lnTo>
                      <a:lnTo>
                        <a:pt x="388" y="674"/>
                      </a:lnTo>
                      <a:lnTo>
                        <a:pt x="388" y="676"/>
                      </a:lnTo>
                      <a:lnTo>
                        <a:pt x="388" y="676"/>
                      </a:lnTo>
                      <a:lnTo>
                        <a:pt x="382" y="670"/>
                      </a:lnTo>
                      <a:lnTo>
                        <a:pt x="382" y="670"/>
                      </a:lnTo>
                      <a:lnTo>
                        <a:pt x="376" y="668"/>
                      </a:lnTo>
                      <a:lnTo>
                        <a:pt x="370" y="670"/>
                      </a:lnTo>
                      <a:lnTo>
                        <a:pt x="364" y="672"/>
                      </a:lnTo>
                      <a:lnTo>
                        <a:pt x="360" y="676"/>
                      </a:lnTo>
                      <a:lnTo>
                        <a:pt x="360" y="676"/>
                      </a:lnTo>
                      <a:lnTo>
                        <a:pt x="358" y="682"/>
                      </a:lnTo>
                      <a:lnTo>
                        <a:pt x="358" y="686"/>
                      </a:lnTo>
                      <a:lnTo>
                        <a:pt x="358" y="686"/>
                      </a:lnTo>
                      <a:lnTo>
                        <a:pt x="346" y="692"/>
                      </a:lnTo>
                      <a:lnTo>
                        <a:pt x="338" y="698"/>
                      </a:lnTo>
                      <a:lnTo>
                        <a:pt x="338" y="698"/>
                      </a:lnTo>
                      <a:lnTo>
                        <a:pt x="334" y="696"/>
                      </a:lnTo>
                      <a:lnTo>
                        <a:pt x="334" y="696"/>
                      </a:lnTo>
                      <a:lnTo>
                        <a:pt x="336" y="652"/>
                      </a:lnTo>
                      <a:lnTo>
                        <a:pt x="338" y="592"/>
                      </a:lnTo>
                      <a:lnTo>
                        <a:pt x="336" y="524"/>
                      </a:lnTo>
                      <a:lnTo>
                        <a:pt x="334" y="488"/>
                      </a:lnTo>
                      <a:lnTo>
                        <a:pt x="330" y="454"/>
                      </a:lnTo>
                      <a:lnTo>
                        <a:pt x="330" y="454"/>
                      </a:lnTo>
                      <a:lnTo>
                        <a:pt x="322" y="412"/>
                      </a:lnTo>
                      <a:lnTo>
                        <a:pt x="314" y="372"/>
                      </a:lnTo>
                      <a:lnTo>
                        <a:pt x="304" y="334"/>
                      </a:lnTo>
                      <a:lnTo>
                        <a:pt x="292" y="298"/>
                      </a:lnTo>
                      <a:lnTo>
                        <a:pt x="278" y="264"/>
                      </a:lnTo>
                      <a:lnTo>
                        <a:pt x="262" y="230"/>
                      </a:lnTo>
                      <a:lnTo>
                        <a:pt x="244" y="196"/>
                      </a:lnTo>
                      <a:lnTo>
                        <a:pt x="224" y="164"/>
                      </a:lnTo>
                      <a:lnTo>
                        <a:pt x="224" y="164"/>
                      </a:lnTo>
                      <a:lnTo>
                        <a:pt x="202" y="132"/>
                      </a:lnTo>
                      <a:lnTo>
                        <a:pt x="182" y="106"/>
                      </a:lnTo>
                      <a:lnTo>
                        <a:pt x="160" y="84"/>
                      </a:lnTo>
                      <a:lnTo>
                        <a:pt x="142" y="68"/>
                      </a:lnTo>
                      <a:lnTo>
                        <a:pt x="114" y="44"/>
                      </a:lnTo>
                      <a:lnTo>
                        <a:pt x="102" y="36"/>
                      </a:lnTo>
                      <a:lnTo>
                        <a:pt x="62" y="14"/>
                      </a:lnTo>
                      <a:lnTo>
                        <a:pt x="20" y="0"/>
                      </a:lnTo>
                      <a:lnTo>
                        <a:pt x="0" y="2"/>
                      </a:lnTo>
                      <a:lnTo>
                        <a:pt x="0" y="598"/>
                      </a:lnTo>
                      <a:lnTo>
                        <a:pt x="26" y="612"/>
                      </a:lnTo>
                      <a:lnTo>
                        <a:pt x="64" y="640"/>
                      </a:lnTo>
                      <a:lnTo>
                        <a:pt x="88" y="658"/>
                      </a:lnTo>
                      <a:lnTo>
                        <a:pt x="88" y="660"/>
                      </a:lnTo>
                      <a:lnTo>
                        <a:pt x="88" y="660"/>
                      </a:lnTo>
                      <a:lnTo>
                        <a:pt x="42" y="658"/>
                      </a:lnTo>
                      <a:lnTo>
                        <a:pt x="20" y="660"/>
                      </a:lnTo>
                      <a:lnTo>
                        <a:pt x="0" y="662"/>
                      </a:lnTo>
                      <a:lnTo>
                        <a:pt x="0" y="1086"/>
                      </a:lnTo>
                      <a:lnTo>
                        <a:pt x="0" y="1086"/>
                      </a:lnTo>
                      <a:lnTo>
                        <a:pt x="16" y="1072"/>
                      </a:lnTo>
                      <a:lnTo>
                        <a:pt x="16" y="1072"/>
                      </a:lnTo>
                      <a:lnTo>
                        <a:pt x="52" y="1030"/>
                      </a:lnTo>
                      <a:lnTo>
                        <a:pt x="112" y="962"/>
                      </a:lnTo>
                      <a:lnTo>
                        <a:pt x="144" y="926"/>
                      </a:lnTo>
                      <a:lnTo>
                        <a:pt x="172" y="898"/>
                      </a:lnTo>
                      <a:lnTo>
                        <a:pt x="192" y="878"/>
                      </a:lnTo>
                      <a:lnTo>
                        <a:pt x="200" y="874"/>
                      </a:lnTo>
                      <a:lnTo>
                        <a:pt x="204" y="872"/>
                      </a:lnTo>
                      <a:lnTo>
                        <a:pt x="204" y="872"/>
                      </a:lnTo>
                      <a:lnTo>
                        <a:pt x="208" y="874"/>
                      </a:lnTo>
                      <a:lnTo>
                        <a:pt x="212" y="874"/>
                      </a:lnTo>
                      <a:lnTo>
                        <a:pt x="224" y="872"/>
                      </a:lnTo>
                      <a:lnTo>
                        <a:pt x="238" y="866"/>
                      </a:lnTo>
                      <a:lnTo>
                        <a:pt x="252" y="860"/>
                      </a:lnTo>
                      <a:lnTo>
                        <a:pt x="226" y="896"/>
                      </a:lnTo>
                      <a:lnTo>
                        <a:pt x="218" y="910"/>
                      </a:lnTo>
                      <a:lnTo>
                        <a:pt x="202" y="924"/>
                      </a:lnTo>
                      <a:lnTo>
                        <a:pt x="186" y="950"/>
                      </a:lnTo>
                      <a:lnTo>
                        <a:pt x="182" y="958"/>
                      </a:lnTo>
                      <a:lnTo>
                        <a:pt x="158" y="998"/>
                      </a:lnTo>
                      <a:lnTo>
                        <a:pt x="162" y="1004"/>
                      </a:lnTo>
                      <a:lnTo>
                        <a:pt x="160" y="1010"/>
                      </a:lnTo>
                      <a:lnTo>
                        <a:pt x="150" y="1012"/>
                      </a:lnTo>
                      <a:lnTo>
                        <a:pt x="140" y="1032"/>
                      </a:lnTo>
                      <a:lnTo>
                        <a:pt x="122" y="1062"/>
                      </a:lnTo>
                      <a:lnTo>
                        <a:pt x="120" y="1094"/>
                      </a:lnTo>
                      <a:lnTo>
                        <a:pt x="128" y="1120"/>
                      </a:lnTo>
                      <a:lnTo>
                        <a:pt x="142" y="1104"/>
                      </a:lnTo>
                      <a:lnTo>
                        <a:pt x="134" y="1124"/>
                      </a:lnTo>
                      <a:lnTo>
                        <a:pt x="162" y="1118"/>
                      </a:lnTo>
                      <a:lnTo>
                        <a:pt x="188" y="1100"/>
                      </a:lnTo>
                      <a:lnTo>
                        <a:pt x="206" y="1070"/>
                      </a:lnTo>
                      <a:lnTo>
                        <a:pt x="218" y="1052"/>
                      </a:lnTo>
                      <a:lnTo>
                        <a:pt x="216" y="1042"/>
                      </a:lnTo>
                      <a:lnTo>
                        <a:pt x="220" y="1036"/>
                      </a:lnTo>
                      <a:lnTo>
                        <a:pt x="228" y="1038"/>
                      </a:lnTo>
                      <a:lnTo>
                        <a:pt x="250" y="998"/>
                      </a:lnTo>
                      <a:lnTo>
                        <a:pt x="254" y="992"/>
                      </a:lnTo>
                      <a:lnTo>
                        <a:pt x="272" y="964"/>
                      </a:lnTo>
                      <a:lnTo>
                        <a:pt x="276" y="942"/>
                      </a:lnTo>
                      <a:lnTo>
                        <a:pt x="284" y="930"/>
                      </a:lnTo>
                      <a:lnTo>
                        <a:pt x="302" y="890"/>
                      </a:lnTo>
                      <a:lnTo>
                        <a:pt x="302" y="890"/>
                      </a:lnTo>
                      <a:lnTo>
                        <a:pt x="304" y="906"/>
                      </a:lnTo>
                      <a:lnTo>
                        <a:pt x="306" y="920"/>
                      </a:lnTo>
                      <a:lnTo>
                        <a:pt x="310" y="932"/>
                      </a:lnTo>
                      <a:lnTo>
                        <a:pt x="312" y="936"/>
                      </a:lnTo>
                      <a:lnTo>
                        <a:pt x="314" y="938"/>
                      </a:lnTo>
                      <a:lnTo>
                        <a:pt x="314" y="938"/>
                      </a:lnTo>
                      <a:lnTo>
                        <a:pt x="316" y="942"/>
                      </a:lnTo>
                      <a:lnTo>
                        <a:pt x="316" y="952"/>
                      </a:lnTo>
                      <a:lnTo>
                        <a:pt x="308" y="980"/>
                      </a:lnTo>
                      <a:lnTo>
                        <a:pt x="296" y="1018"/>
                      </a:lnTo>
                      <a:lnTo>
                        <a:pt x="282" y="1062"/>
                      </a:lnTo>
                      <a:lnTo>
                        <a:pt x="250" y="1148"/>
                      </a:lnTo>
                      <a:lnTo>
                        <a:pt x="230" y="1198"/>
                      </a:lnTo>
                      <a:lnTo>
                        <a:pt x="230" y="1198"/>
                      </a:lnTo>
                      <a:lnTo>
                        <a:pt x="228" y="1208"/>
                      </a:lnTo>
                      <a:lnTo>
                        <a:pt x="226" y="1220"/>
                      </a:lnTo>
                      <a:lnTo>
                        <a:pt x="224" y="1250"/>
                      </a:lnTo>
                      <a:lnTo>
                        <a:pt x="224" y="1278"/>
                      </a:lnTo>
                      <a:lnTo>
                        <a:pt x="224" y="1304"/>
                      </a:lnTo>
                      <a:lnTo>
                        <a:pt x="224" y="1304"/>
                      </a:lnTo>
                      <a:lnTo>
                        <a:pt x="228" y="1324"/>
                      </a:lnTo>
                      <a:lnTo>
                        <a:pt x="232" y="1342"/>
                      </a:lnTo>
                      <a:lnTo>
                        <a:pt x="236" y="1362"/>
                      </a:lnTo>
                      <a:lnTo>
                        <a:pt x="236" y="1362"/>
                      </a:lnTo>
                      <a:lnTo>
                        <a:pt x="238" y="1380"/>
                      </a:lnTo>
                      <a:lnTo>
                        <a:pt x="240" y="1394"/>
                      </a:lnTo>
                      <a:lnTo>
                        <a:pt x="242" y="1400"/>
                      </a:lnTo>
                      <a:lnTo>
                        <a:pt x="246" y="1404"/>
                      </a:lnTo>
                      <a:lnTo>
                        <a:pt x="246" y="1404"/>
                      </a:lnTo>
                      <a:lnTo>
                        <a:pt x="252" y="1412"/>
                      </a:lnTo>
                      <a:lnTo>
                        <a:pt x="254" y="1420"/>
                      </a:lnTo>
                      <a:lnTo>
                        <a:pt x="258" y="1432"/>
                      </a:lnTo>
                      <a:lnTo>
                        <a:pt x="244" y="1448"/>
                      </a:lnTo>
                      <a:lnTo>
                        <a:pt x="258" y="1516"/>
                      </a:lnTo>
                      <a:lnTo>
                        <a:pt x="304" y="1516"/>
                      </a:lnTo>
                      <a:lnTo>
                        <a:pt x="304" y="1516"/>
                      </a:lnTo>
                      <a:lnTo>
                        <a:pt x="310" y="1496"/>
                      </a:lnTo>
                      <a:lnTo>
                        <a:pt x="310" y="1496"/>
                      </a:lnTo>
                      <a:lnTo>
                        <a:pt x="314" y="1482"/>
                      </a:lnTo>
                      <a:lnTo>
                        <a:pt x="314" y="1470"/>
                      </a:lnTo>
                      <a:lnTo>
                        <a:pt x="314" y="1458"/>
                      </a:lnTo>
                      <a:lnTo>
                        <a:pt x="314" y="1458"/>
                      </a:lnTo>
                      <a:lnTo>
                        <a:pt x="314" y="1452"/>
                      </a:lnTo>
                      <a:lnTo>
                        <a:pt x="312" y="1440"/>
                      </a:lnTo>
                      <a:lnTo>
                        <a:pt x="310" y="1418"/>
                      </a:lnTo>
                      <a:lnTo>
                        <a:pt x="300" y="1390"/>
                      </a:lnTo>
                      <a:lnTo>
                        <a:pt x="300" y="1390"/>
                      </a:lnTo>
                      <a:lnTo>
                        <a:pt x="298" y="1372"/>
                      </a:lnTo>
                      <a:lnTo>
                        <a:pt x="298" y="1356"/>
                      </a:lnTo>
                      <a:lnTo>
                        <a:pt x="300" y="1338"/>
                      </a:lnTo>
                      <a:lnTo>
                        <a:pt x="306" y="1322"/>
                      </a:lnTo>
                      <a:lnTo>
                        <a:pt x="316" y="1298"/>
                      </a:lnTo>
                      <a:lnTo>
                        <a:pt x="320" y="1290"/>
                      </a:lnTo>
                      <a:lnTo>
                        <a:pt x="320" y="1290"/>
                      </a:lnTo>
                      <a:lnTo>
                        <a:pt x="326" y="1280"/>
                      </a:lnTo>
                      <a:lnTo>
                        <a:pt x="342" y="1262"/>
                      </a:lnTo>
                      <a:lnTo>
                        <a:pt x="350" y="1252"/>
                      </a:lnTo>
                      <a:lnTo>
                        <a:pt x="360" y="1246"/>
                      </a:lnTo>
                      <a:lnTo>
                        <a:pt x="368" y="1242"/>
                      </a:lnTo>
                      <a:lnTo>
                        <a:pt x="374" y="1240"/>
                      </a:lnTo>
                      <a:lnTo>
                        <a:pt x="378" y="1242"/>
                      </a:lnTo>
                      <a:lnTo>
                        <a:pt x="378" y="1242"/>
                      </a:lnTo>
                      <a:lnTo>
                        <a:pt x="386" y="1244"/>
                      </a:lnTo>
                      <a:lnTo>
                        <a:pt x="394" y="1242"/>
                      </a:lnTo>
                      <a:lnTo>
                        <a:pt x="404" y="1240"/>
                      </a:lnTo>
                      <a:lnTo>
                        <a:pt x="412" y="1236"/>
                      </a:lnTo>
                      <a:lnTo>
                        <a:pt x="426" y="1228"/>
                      </a:lnTo>
                      <a:lnTo>
                        <a:pt x="430" y="1224"/>
                      </a:lnTo>
                      <a:lnTo>
                        <a:pt x="430" y="1224"/>
                      </a:lnTo>
                      <a:lnTo>
                        <a:pt x="432" y="1220"/>
                      </a:lnTo>
                      <a:lnTo>
                        <a:pt x="436" y="1216"/>
                      </a:lnTo>
                      <a:lnTo>
                        <a:pt x="440" y="1210"/>
                      </a:lnTo>
                      <a:lnTo>
                        <a:pt x="446" y="1206"/>
                      </a:lnTo>
                      <a:lnTo>
                        <a:pt x="454" y="1204"/>
                      </a:lnTo>
                      <a:lnTo>
                        <a:pt x="466" y="1202"/>
                      </a:lnTo>
                      <a:lnTo>
                        <a:pt x="480" y="1202"/>
                      </a:lnTo>
                      <a:lnTo>
                        <a:pt x="480" y="1202"/>
                      </a:lnTo>
                      <a:lnTo>
                        <a:pt x="488" y="1204"/>
                      </a:lnTo>
                      <a:lnTo>
                        <a:pt x="496" y="1202"/>
                      </a:lnTo>
                      <a:lnTo>
                        <a:pt x="514" y="1196"/>
                      </a:lnTo>
                      <a:lnTo>
                        <a:pt x="534" y="1186"/>
                      </a:lnTo>
                      <a:lnTo>
                        <a:pt x="554" y="1172"/>
                      </a:lnTo>
                      <a:lnTo>
                        <a:pt x="586" y="1148"/>
                      </a:lnTo>
                      <a:lnTo>
                        <a:pt x="598" y="1136"/>
                      </a:lnTo>
                      <a:lnTo>
                        <a:pt x="616" y="1120"/>
                      </a:lnTo>
                      <a:lnTo>
                        <a:pt x="616" y="1120"/>
                      </a:lnTo>
                      <a:lnTo>
                        <a:pt x="620" y="1120"/>
                      </a:lnTo>
                      <a:lnTo>
                        <a:pt x="622" y="1120"/>
                      </a:lnTo>
                      <a:lnTo>
                        <a:pt x="624" y="1116"/>
                      </a:lnTo>
                      <a:lnTo>
                        <a:pt x="624" y="1104"/>
                      </a:lnTo>
                      <a:lnTo>
                        <a:pt x="620" y="1086"/>
                      </a:lnTo>
                      <a:lnTo>
                        <a:pt x="612" y="1058"/>
                      </a:lnTo>
                      <a:lnTo>
                        <a:pt x="598" y="1018"/>
                      </a:lnTo>
                      <a:lnTo>
                        <a:pt x="598" y="1018"/>
                      </a:lnTo>
                      <a:lnTo>
                        <a:pt x="590" y="998"/>
                      </a:lnTo>
                      <a:lnTo>
                        <a:pt x="580" y="978"/>
                      </a:lnTo>
                      <a:lnTo>
                        <a:pt x="558" y="938"/>
                      </a:lnTo>
                      <a:lnTo>
                        <a:pt x="558" y="938"/>
                      </a:lnTo>
                      <a:lnTo>
                        <a:pt x="586" y="948"/>
                      </a:lnTo>
                      <a:lnTo>
                        <a:pt x="628" y="970"/>
                      </a:lnTo>
                      <a:lnTo>
                        <a:pt x="658" y="986"/>
                      </a:lnTo>
                      <a:lnTo>
                        <a:pt x="688" y="1006"/>
                      </a:lnTo>
                      <a:lnTo>
                        <a:pt x="722" y="1020"/>
                      </a:lnTo>
                      <a:lnTo>
                        <a:pt x="722" y="1020"/>
                      </a:lnTo>
                      <a:lnTo>
                        <a:pt x="738" y="1022"/>
                      </a:lnTo>
                      <a:lnTo>
                        <a:pt x="750" y="1022"/>
                      </a:lnTo>
                      <a:lnTo>
                        <a:pt x="760" y="1020"/>
                      </a:lnTo>
                      <a:lnTo>
                        <a:pt x="760" y="1020"/>
                      </a:lnTo>
                      <a:lnTo>
                        <a:pt x="776" y="1012"/>
                      </a:lnTo>
                      <a:lnTo>
                        <a:pt x="802" y="1000"/>
                      </a:lnTo>
                      <a:lnTo>
                        <a:pt x="802" y="1000"/>
                      </a:lnTo>
                      <a:lnTo>
                        <a:pt x="818" y="992"/>
                      </a:lnTo>
                      <a:lnTo>
                        <a:pt x="830" y="986"/>
                      </a:lnTo>
                      <a:lnTo>
                        <a:pt x="836" y="980"/>
                      </a:lnTo>
                      <a:lnTo>
                        <a:pt x="836" y="980"/>
                      </a:lnTo>
                      <a:lnTo>
                        <a:pt x="846" y="972"/>
                      </a:lnTo>
                      <a:lnTo>
                        <a:pt x="852" y="966"/>
                      </a:lnTo>
                      <a:lnTo>
                        <a:pt x="858" y="962"/>
                      </a:lnTo>
                      <a:lnTo>
                        <a:pt x="858" y="962"/>
                      </a:lnTo>
                      <a:lnTo>
                        <a:pt x="868" y="960"/>
                      </a:lnTo>
                      <a:lnTo>
                        <a:pt x="880" y="952"/>
                      </a:lnTo>
                      <a:lnTo>
                        <a:pt x="890" y="942"/>
                      </a:lnTo>
                      <a:lnTo>
                        <a:pt x="894" y="936"/>
                      </a:lnTo>
                      <a:lnTo>
                        <a:pt x="894" y="930"/>
                      </a:lnTo>
                      <a:lnTo>
                        <a:pt x="894" y="930"/>
                      </a:lnTo>
                      <a:lnTo>
                        <a:pt x="896" y="926"/>
                      </a:lnTo>
                      <a:lnTo>
                        <a:pt x="898" y="922"/>
                      </a:lnTo>
                      <a:lnTo>
                        <a:pt x="904" y="916"/>
                      </a:lnTo>
                      <a:lnTo>
                        <a:pt x="914" y="910"/>
                      </a:lnTo>
                      <a:lnTo>
                        <a:pt x="914" y="910"/>
                      </a:lnTo>
                      <a:lnTo>
                        <a:pt x="924" y="908"/>
                      </a:lnTo>
                      <a:lnTo>
                        <a:pt x="932" y="904"/>
                      </a:lnTo>
                      <a:lnTo>
                        <a:pt x="934" y="902"/>
                      </a:lnTo>
                      <a:lnTo>
                        <a:pt x="934" y="900"/>
                      </a:lnTo>
                      <a:lnTo>
                        <a:pt x="934" y="900"/>
                      </a:lnTo>
                      <a:lnTo>
                        <a:pt x="934" y="896"/>
                      </a:lnTo>
                      <a:lnTo>
                        <a:pt x="936" y="892"/>
                      </a:lnTo>
                      <a:lnTo>
                        <a:pt x="944" y="882"/>
                      </a:lnTo>
                      <a:lnTo>
                        <a:pt x="956" y="868"/>
                      </a:lnTo>
                      <a:lnTo>
                        <a:pt x="956" y="868"/>
                      </a:lnTo>
                      <a:lnTo>
                        <a:pt x="972" y="862"/>
                      </a:lnTo>
                      <a:lnTo>
                        <a:pt x="984" y="858"/>
                      </a:lnTo>
                      <a:lnTo>
                        <a:pt x="990" y="854"/>
                      </a:lnTo>
                      <a:lnTo>
                        <a:pt x="990" y="854"/>
                      </a:lnTo>
                      <a:lnTo>
                        <a:pt x="996" y="848"/>
                      </a:lnTo>
                      <a:lnTo>
                        <a:pt x="1006" y="842"/>
                      </a:lnTo>
                      <a:lnTo>
                        <a:pt x="1020" y="838"/>
                      </a:lnTo>
                      <a:lnTo>
                        <a:pt x="1032" y="836"/>
                      </a:lnTo>
                      <a:lnTo>
                        <a:pt x="1032" y="836"/>
                      </a:lnTo>
                      <a:lnTo>
                        <a:pt x="1044" y="836"/>
                      </a:lnTo>
                      <a:lnTo>
                        <a:pt x="1054" y="832"/>
                      </a:lnTo>
                      <a:lnTo>
                        <a:pt x="1064" y="826"/>
                      </a:lnTo>
                      <a:lnTo>
                        <a:pt x="1064" y="826"/>
                      </a:lnTo>
                      <a:lnTo>
                        <a:pt x="1072" y="820"/>
                      </a:lnTo>
                      <a:lnTo>
                        <a:pt x="1080" y="816"/>
                      </a:lnTo>
                      <a:lnTo>
                        <a:pt x="1086" y="814"/>
                      </a:lnTo>
                      <a:lnTo>
                        <a:pt x="1086" y="814"/>
                      </a:lnTo>
                      <a:lnTo>
                        <a:pt x="1096" y="812"/>
                      </a:lnTo>
                      <a:lnTo>
                        <a:pt x="1106" y="808"/>
                      </a:lnTo>
                      <a:lnTo>
                        <a:pt x="1118" y="802"/>
                      </a:lnTo>
                      <a:lnTo>
                        <a:pt x="1148" y="782"/>
                      </a:lnTo>
                      <a:lnTo>
                        <a:pt x="1168" y="760"/>
                      </a:lnTo>
                      <a:lnTo>
                        <a:pt x="1180" y="738"/>
                      </a:lnTo>
                      <a:lnTo>
                        <a:pt x="1182" y="712"/>
                      </a:lnTo>
                      <a:lnTo>
                        <a:pt x="1168" y="680"/>
                      </a:lnTo>
                      <a:lnTo>
                        <a:pt x="1136" y="650"/>
                      </a:lnTo>
                      <a:close/>
                      <a:moveTo>
                        <a:pt x="390" y="678"/>
                      </a:moveTo>
                      <a:lnTo>
                        <a:pt x="390" y="680"/>
                      </a:lnTo>
                      <a:lnTo>
                        <a:pt x="390" y="678"/>
                      </a:lnTo>
                      <a:lnTo>
                        <a:pt x="390" y="678"/>
                      </a:lnTo>
                      <a:lnTo>
                        <a:pt x="390" y="678"/>
                      </a:lnTo>
                      <a:close/>
                    </a:path>
                  </a:pathLst>
                </a:custGeom>
                <a:solidFill>
                  <a:schemeClr val="bg2">
                    <a:lumMod val="60000"/>
                    <a:lumOff val="40000"/>
                    <a:alpha val="6000"/>
                  </a:schemeClr>
                </a:solidFill>
                <a:ln w="9525">
                  <a:solidFill>
                    <a:schemeClr val="tx2">
                      <a:lumMod val="60000"/>
                      <a:lumOff val="40000"/>
                      <a:alpha val="9000"/>
                    </a:scheme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84" name="Group 92"/>
              <p:cNvGrpSpPr>
                <a:grpSpLocks noChangeAspect="1"/>
              </p:cNvGrpSpPr>
              <p:nvPr/>
            </p:nvGrpSpPr>
            <p:grpSpPr>
              <a:xfrm>
                <a:off x="4" y="2846361"/>
                <a:ext cx="930494" cy="1301751"/>
                <a:chOff x="5073650" y="2381609"/>
                <a:chExt cx="1257300" cy="1758950"/>
              </a:xfrm>
              <a:solidFill>
                <a:schemeClr val="bg2">
                  <a:lumMod val="50000"/>
                  <a:lumOff val="50000"/>
                  <a:alpha val="8000"/>
                </a:schemeClr>
              </a:solidFill>
              <a:effectLst/>
            </p:grpSpPr>
            <p:sp>
              <p:nvSpPr>
                <p:cNvPr id="200" name="Freeform 49"/>
                <p:cNvSpPr>
                  <a:spLocks/>
                </p:cNvSpPr>
                <p:nvPr/>
              </p:nvSpPr>
              <p:spPr bwMode="auto">
                <a:xfrm>
                  <a:off x="5073650" y="3192463"/>
                  <a:ext cx="114300" cy="177800"/>
                </a:xfrm>
                <a:custGeom>
                  <a:avLst/>
                  <a:gdLst>
                    <a:gd name="T0" fmla="*/ 70 w 72"/>
                    <a:gd name="T1" fmla="*/ 112 h 112"/>
                    <a:gd name="T2" fmla="*/ 70 w 72"/>
                    <a:gd name="T3" fmla="*/ 112 h 112"/>
                    <a:gd name="T4" fmla="*/ 72 w 72"/>
                    <a:gd name="T5" fmla="*/ 110 h 112"/>
                    <a:gd name="T6" fmla="*/ 72 w 72"/>
                    <a:gd name="T7" fmla="*/ 110 h 112"/>
                    <a:gd name="T8" fmla="*/ 64 w 72"/>
                    <a:gd name="T9" fmla="*/ 96 h 112"/>
                    <a:gd name="T10" fmla="*/ 8 w 72"/>
                    <a:gd name="T11" fmla="*/ 10 h 112"/>
                    <a:gd name="T12" fmla="*/ 8 w 72"/>
                    <a:gd name="T13" fmla="*/ 10 h 112"/>
                    <a:gd name="T14" fmla="*/ 2 w 72"/>
                    <a:gd name="T15" fmla="*/ 2 h 112"/>
                    <a:gd name="T16" fmla="*/ 0 w 72"/>
                    <a:gd name="T17" fmla="*/ 0 h 112"/>
                    <a:gd name="T18" fmla="*/ 0 w 72"/>
                    <a:gd name="T19" fmla="*/ 2 h 112"/>
                    <a:gd name="T20" fmla="*/ 0 w 72"/>
                    <a:gd name="T21" fmla="*/ 2 h 112"/>
                    <a:gd name="T22" fmla="*/ 2 w 72"/>
                    <a:gd name="T23" fmla="*/ 10 h 112"/>
                    <a:gd name="T24" fmla="*/ 8 w 72"/>
                    <a:gd name="T25" fmla="*/ 22 h 112"/>
                    <a:gd name="T26" fmla="*/ 60 w 72"/>
                    <a:gd name="T27" fmla="*/ 98 h 112"/>
                    <a:gd name="T28" fmla="*/ 60 w 72"/>
                    <a:gd name="T29" fmla="*/ 98 h 112"/>
                    <a:gd name="T30" fmla="*/ 66 w 72"/>
                    <a:gd name="T31" fmla="*/ 108 h 112"/>
                    <a:gd name="T32" fmla="*/ 70 w 72"/>
                    <a:gd name="T33" fmla="*/ 112 h 112"/>
                    <a:gd name="T34" fmla="*/ 70 w 72"/>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112">
                      <a:moveTo>
                        <a:pt x="70" y="112"/>
                      </a:moveTo>
                      <a:lnTo>
                        <a:pt x="70" y="112"/>
                      </a:lnTo>
                      <a:lnTo>
                        <a:pt x="72" y="110"/>
                      </a:lnTo>
                      <a:lnTo>
                        <a:pt x="72" y="110"/>
                      </a:lnTo>
                      <a:lnTo>
                        <a:pt x="64" y="96"/>
                      </a:lnTo>
                      <a:lnTo>
                        <a:pt x="8" y="10"/>
                      </a:lnTo>
                      <a:lnTo>
                        <a:pt x="8" y="10"/>
                      </a:lnTo>
                      <a:lnTo>
                        <a:pt x="2" y="2"/>
                      </a:lnTo>
                      <a:lnTo>
                        <a:pt x="0" y="0"/>
                      </a:lnTo>
                      <a:lnTo>
                        <a:pt x="0" y="2"/>
                      </a:lnTo>
                      <a:lnTo>
                        <a:pt x="0" y="2"/>
                      </a:lnTo>
                      <a:lnTo>
                        <a:pt x="2" y="10"/>
                      </a:lnTo>
                      <a:lnTo>
                        <a:pt x="8" y="22"/>
                      </a:lnTo>
                      <a:lnTo>
                        <a:pt x="60" y="98"/>
                      </a:lnTo>
                      <a:lnTo>
                        <a:pt x="60" y="98"/>
                      </a:lnTo>
                      <a:lnTo>
                        <a:pt x="66" y="108"/>
                      </a:lnTo>
                      <a:lnTo>
                        <a:pt x="70" y="112"/>
                      </a:lnTo>
                      <a:lnTo>
                        <a:pt x="7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1" name="Freeform 50"/>
                <p:cNvSpPr>
                  <a:spLocks/>
                </p:cNvSpPr>
                <p:nvPr/>
              </p:nvSpPr>
              <p:spPr bwMode="auto">
                <a:xfrm>
                  <a:off x="5191125" y="3379788"/>
                  <a:ext cx="0" cy="3175"/>
                </a:xfrm>
                <a:custGeom>
                  <a:avLst/>
                  <a:gdLst>
                    <a:gd name="T0" fmla="*/ 0 h 2"/>
                    <a:gd name="T1" fmla="*/ 0 h 2"/>
                    <a:gd name="T2" fmla="*/ 2 h 2"/>
                    <a:gd name="T3" fmla="*/ 2 h 2"/>
                    <a:gd name="T4" fmla="*/ 0 h 2"/>
                    <a:gd name="T5" fmla="*/ 0 h 2"/>
                    <a:gd name="T6" fmla="*/ 0 h 2"/>
                    <a:gd name="T7" fmla="*/ 0 h 2"/>
                    <a:gd name="T8" fmla="*/ 0 h 2"/>
                    <a:gd name="T9"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2" name="Freeform 51"/>
                <p:cNvSpPr>
                  <a:spLocks/>
                </p:cNvSpPr>
                <p:nvPr/>
              </p:nvSpPr>
              <p:spPr bwMode="auto">
                <a:xfrm>
                  <a:off x="5210175" y="2935288"/>
                  <a:ext cx="292100" cy="434975"/>
                </a:xfrm>
                <a:custGeom>
                  <a:avLst/>
                  <a:gdLst>
                    <a:gd name="T0" fmla="*/ 2 w 184"/>
                    <a:gd name="T1" fmla="*/ 274 h 274"/>
                    <a:gd name="T2" fmla="*/ 2 w 184"/>
                    <a:gd name="T3" fmla="*/ 274 h 274"/>
                    <a:gd name="T4" fmla="*/ 12 w 184"/>
                    <a:gd name="T5" fmla="*/ 260 h 274"/>
                    <a:gd name="T6" fmla="*/ 160 w 184"/>
                    <a:gd name="T7" fmla="*/ 36 h 274"/>
                    <a:gd name="T8" fmla="*/ 160 w 184"/>
                    <a:gd name="T9" fmla="*/ 36 h 274"/>
                    <a:gd name="T10" fmla="*/ 168 w 184"/>
                    <a:gd name="T11" fmla="*/ 26 h 274"/>
                    <a:gd name="T12" fmla="*/ 176 w 184"/>
                    <a:gd name="T13" fmla="*/ 18 h 274"/>
                    <a:gd name="T14" fmla="*/ 176 w 184"/>
                    <a:gd name="T15" fmla="*/ 18 h 274"/>
                    <a:gd name="T16" fmla="*/ 182 w 184"/>
                    <a:gd name="T17" fmla="*/ 12 h 274"/>
                    <a:gd name="T18" fmla="*/ 184 w 184"/>
                    <a:gd name="T19" fmla="*/ 4 h 274"/>
                    <a:gd name="T20" fmla="*/ 184 w 184"/>
                    <a:gd name="T21" fmla="*/ 4 h 274"/>
                    <a:gd name="T22" fmla="*/ 184 w 184"/>
                    <a:gd name="T23" fmla="*/ 2 h 274"/>
                    <a:gd name="T24" fmla="*/ 182 w 184"/>
                    <a:gd name="T25" fmla="*/ 0 h 274"/>
                    <a:gd name="T26" fmla="*/ 180 w 184"/>
                    <a:gd name="T27" fmla="*/ 0 h 274"/>
                    <a:gd name="T28" fmla="*/ 176 w 184"/>
                    <a:gd name="T29" fmla="*/ 2 h 274"/>
                    <a:gd name="T30" fmla="*/ 176 w 184"/>
                    <a:gd name="T31" fmla="*/ 2 h 274"/>
                    <a:gd name="T32" fmla="*/ 168 w 184"/>
                    <a:gd name="T33" fmla="*/ 10 h 274"/>
                    <a:gd name="T34" fmla="*/ 160 w 184"/>
                    <a:gd name="T35" fmla="*/ 20 h 274"/>
                    <a:gd name="T36" fmla="*/ 160 w 184"/>
                    <a:gd name="T37" fmla="*/ 20 h 274"/>
                    <a:gd name="T38" fmla="*/ 144 w 184"/>
                    <a:gd name="T39" fmla="*/ 44 h 274"/>
                    <a:gd name="T40" fmla="*/ 8 w 184"/>
                    <a:gd name="T41" fmla="*/ 258 h 274"/>
                    <a:gd name="T42" fmla="*/ 8 w 184"/>
                    <a:gd name="T43" fmla="*/ 258 h 274"/>
                    <a:gd name="T44" fmla="*/ 0 w 184"/>
                    <a:gd name="T45" fmla="*/ 272 h 274"/>
                    <a:gd name="T46" fmla="*/ 0 w 184"/>
                    <a:gd name="T47" fmla="*/ 272 h 274"/>
                    <a:gd name="T48" fmla="*/ 0 w 184"/>
                    <a:gd name="T49" fmla="*/ 274 h 274"/>
                    <a:gd name="T50" fmla="*/ 0 w 184"/>
                    <a:gd name="T51" fmla="*/ 274 h 274"/>
                    <a:gd name="T52" fmla="*/ 2 w 184"/>
                    <a:gd name="T53" fmla="*/ 274 h 274"/>
                    <a:gd name="T54" fmla="*/ 2 w 184"/>
                    <a:gd name="T5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4" h="274">
                      <a:moveTo>
                        <a:pt x="2" y="274"/>
                      </a:moveTo>
                      <a:lnTo>
                        <a:pt x="2" y="274"/>
                      </a:lnTo>
                      <a:lnTo>
                        <a:pt x="12" y="260"/>
                      </a:lnTo>
                      <a:lnTo>
                        <a:pt x="160" y="36"/>
                      </a:lnTo>
                      <a:lnTo>
                        <a:pt x="160" y="36"/>
                      </a:lnTo>
                      <a:lnTo>
                        <a:pt x="168" y="26"/>
                      </a:lnTo>
                      <a:lnTo>
                        <a:pt x="176" y="18"/>
                      </a:lnTo>
                      <a:lnTo>
                        <a:pt x="176" y="18"/>
                      </a:lnTo>
                      <a:lnTo>
                        <a:pt x="182" y="12"/>
                      </a:lnTo>
                      <a:lnTo>
                        <a:pt x="184" y="4"/>
                      </a:lnTo>
                      <a:lnTo>
                        <a:pt x="184" y="4"/>
                      </a:lnTo>
                      <a:lnTo>
                        <a:pt x="184" y="2"/>
                      </a:lnTo>
                      <a:lnTo>
                        <a:pt x="182" y="0"/>
                      </a:lnTo>
                      <a:lnTo>
                        <a:pt x="180" y="0"/>
                      </a:lnTo>
                      <a:lnTo>
                        <a:pt x="176" y="2"/>
                      </a:lnTo>
                      <a:lnTo>
                        <a:pt x="176" y="2"/>
                      </a:lnTo>
                      <a:lnTo>
                        <a:pt x="168" y="10"/>
                      </a:lnTo>
                      <a:lnTo>
                        <a:pt x="160" y="20"/>
                      </a:lnTo>
                      <a:lnTo>
                        <a:pt x="160" y="20"/>
                      </a:lnTo>
                      <a:lnTo>
                        <a:pt x="144" y="44"/>
                      </a:lnTo>
                      <a:lnTo>
                        <a:pt x="8" y="258"/>
                      </a:lnTo>
                      <a:lnTo>
                        <a:pt x="8" y="258"/>
                      </a:lnTo>
                      <a:lnTo>
                        <a:pt x="0" y="272"/>
                      </a:lnTo>
                      <a:lnTo>
                        <a:pt x="0" y="272"/>
                      </a:lnTo>
                      <a:lnTo>
                        <a:pt x="0" y="274"/>
                      </a:lnTo>
                      <a:lnTo>
                        <a:pt x="0" y="274"/>
                      </a:lnTo>
                      <a:lnTo>
                        <a:pt x="2" y="274"/>
                      </a:lnTo>
                      <a:lnTo>
                        <a:pt x="2"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3" name="Freeform 52"/>
                <p:cNvSpPr>
                  <a:spLocks noEditPoints="1"/>
                </p:cNvSpPr>
                <p:nvPr/>
              </p:nvSpPr>
              <p:spPr bwMode="auto">
                <a:xfrm>
                  <a:off x="5073650" y="2381609"/>
                  <a:ext cx="1257300" cy="1758950"/>
                </a:xfrm>
                <a:custGeom>
                  <a:avLst/>
                  <a:gdLst>
                    <a:gd name="T0" fmla="*/ 780 w 792"/>
                    <a:gd name="T1" fmla="*/ 16 h 1108"/>
                    <a:gd name="T2" fmla="*/ 752 w 792"/>
                    <a:gd name="T3" fmla="*/ 4 h 1108"/>
                    <a:gd name="T4" fmla="*/ 622 w 792"/>
                    <a:gd name="T5" fmla="*/ 26 h 1108"/>
                    <a:gd name="T6" fmla="*/ 230 w 792"/>
                    <a:gd name="T7" fmla="*/ 382 h 1108"/>
                    <a:gd name="T8" fmla="*/ 118 w 792"/>
                    <a:gd name="T9" fmla="*/ 576 h 1108"/>
                    <a:gd name="T10" fmla="*/ 106 w 792"/>
                    <a:gd name="T11" fmla="*/ 550 h 1108"/>
                    <a:gd name="T12" fmla="*/ 112 w 792"/>
                    <a:gd name="T13" fmla="*/ 538 h 1108"/>
                    <a:gd name="T14" fmla="*/ 94 w 792"/>
                    <a:gd name="T15" fmla="*/ 520 h 1108"/>
                    <a:gd name="T16" fmla="*/ 90 w 792"/>
                    <a:gd name="T17" fmla="*/ 516 h 1108"/>
                    <a:gd name="T18" fmla="*/ 80 w 792"/>
                    <a:gd name="T19" fmla="*/ 512 h 1108"/>
                    <a:gd name="T20" fmla="*/ 72 w 792"/>
                    <a:gd name="T21" fmla="*/ 516 h 1108"/>
                    <a:gd name="T22" fmla="*/ 68 w 792"/>
                    <a:gd name="T23" fmla="*/ 522 h 1108"/>
                    <a:gd name="T24" fmla="*/ 56 w 792"/>
                    <a:gd name="T25" fmla="*/ 522 h 1108"/>
                    <a:gd name="T26" fmla="*/ 44 w 792"/>
                    <a:gd name="T27" fmla="*/ 538 h 1108"/>
                    <a:gd name="T28" fmla="*/ 40 w 792"/>
                    <a:gd name="T29" fmla="*/ 560 h 1108"/>
                    <a:gd name="T30" fmla="*/ 0 w 792"/>
                    <a:gd name="T31" fmla="*/ 900 h 1108"/>
                    <a:gd name="T32" fmla="*/ 46 w 792"/>
                    <a:gd name="T33" fmla="*/ 738 h 1108"/>
                    <a:gd name="T34" fmla="*/ 32 w 792"/>
                    <a:gd name="T35" fmla="*/ 854 h 1108"/>
                    <a:gd name="T36" fmla="*/ 40 w 792"/>
                    <a:gd name="T37" fmla="*/ 950 h 1108"/>
                    <a:gd name="T38" fmla="*/ 32 w 792"/>
                    <a:gd name="T39" fmla="*/ 1026 h 1108"/>
                    <a:gd name="T40" fmla="*/ 80 w 792"/>
                    <a:gd name="T41" fmla="*/ 1078 h 1108"/>
                    <a:gd name="T42" fmla="*/ 120 w 792"/>
                    <a:gd name="T43" fmla="*/ 964 h 1108"/>
                    <a:gd name="T44" fmla="*/ 120 w 792"/>
                    <a:gd name="T45" fmla="*/ 896 h 1108"/>
                    <a:gd name="T46" fmla="*/ 114 w 792"/>
                    <a:gd name="T47" fmla="*/ 814 h 1108"/>
                    <a:gd name="T48" fmla="*/ 108 w 792"/>
                    <a:gd name="T49" fmla="*/ 732 h 1108"/>
                    <a:gd name="T50" fmla="*/ 156 w 792"/>
                    <a:gd name="T51" fmla="*/ 900 h 1108"/>
                    <a:gd name="T52" fmla="*/ 204 w 792"/>
                    <a:gd name="T53" fmla="*/ 1010 h 1108"/>
                    <a:gd name="T54" fmla="*/ 242 w 792"/>
                    <a:gd name="T55" fmla="*/ 1064 h 1108"/>
                    <a:gd name="T56" fmla="*/ 294 w 792"/>
                    <a:gd name="T57" fmla="*/ 1102 h 1108"/>
                    <a:gd name="T58" fmla="*/ 316 w 792"/>
                    <a:gd name="T59" fmla="*/ 1104 h 1108"/>
                    <a:gd name="T60" fmla="*/ 366 w 792"/>
                    <a:gd name="T61" fmla="*/ 1096 h 1108"/>
                    <a:gd name="T62" fmla="*/ 408 w 792"/>
                    <a:gd name="T63" fmla="*/ 1072 h 1108"/>
                    <a:gd name="T64" fmla="*/ 432 w 792"/>
                    <a:gd name="T65" fmla="*/ 1058 h 1108"/>
                    <a:gd name="T66" fmla="*/ 454 w 792"/>
                    <a:gd name="T67" fmla="*/ 1034 h 1108"/>
                    <a:gd name="T68" fmla="*/ 470 w 792"/>
                    <a:gd name="T69" fmla="*/ 1030 h 1108"/>
                    <a:gd name="T70" fmla="*/ 502 w 792"/>
                    <a:gd name="T71" fmla="*/ 1002 h 1108"/>
                    <a:gd name="T72" fmla="*/ 508 w 792"/>
                    <a:gd name="T73" fmla="*/ 988 h 1108"/>
                    <a:gd name="T74" fmla="*/ 534 w 792"/>
                    <a:gd name="T75" fmla="*/ 974 h 1108"/>
                    <a:gd name="T76" fmla="*/ 550 w 792"/>
                    <a:gd name="T77" fmla="*/ 952 h 1108"/>
                    <a:gd name="T78" fmla="*/ 576 w 792"/>
                    <a:gd name="T79" fmla="*/ 860 h 1108"/>
                    <a:gd name="T80" fmla="*/ 580 w 792"/>
                    <a:gd name="T81" fmla="*/ 832 h 1108"/>
                    <a:gd name="T82" fmla="*/ 524 w 792"/>
                    <a:gd name="T83" fmla="*/ 726 h 1108"/>
                    <a:gd name="T84" fmla="*/ 460 w 792"/>
                    <a:gd name="T85" fmla="*/ 674 h 1108"/>
                    <a:gd name="T86" fmla="*/ 564 w 792"/>
                    <a:gd name="T87" fmla="*/ 630 h 1108"/>
                    <a:gd name="T88" fmla="*/ 694 w 792"/>
                    <a:gd name="T89" fmla="*/ 536 h 1108"/>
                    <a:gd name="T90" fmla="*/ 756 w 792"/>
                    <a:gd name="T91" fmla="*/ 300 h 1108"/>
                    <a:gd name="T92" fmla="*/ 74 w 792"/>
                    <a:gd name="T93" fmla="*/ 522 h 1108"/>
                    <a:gd name="T94" fmla="*/ 74 w 792"/>
                    <a:gd name="T95" fmla="*/ 522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2" h="1108">
                      <a:moveTo>
                        <a:pt x="792" y="30"/>
                      </a:moveTo>
                      <a:lnTo>
                        <a:pt x="792" y="30"/>
                      </a:lnTo>
                      <a:lnTo>
                        <a:pt x="786" y="20"/>
                      </a:lnTo>
                      <a:lnTo>
                        <a:pt x="780" y="16"/>
                      </a:lnTo>
                      <a:lnTo>
                        <a:pt x="774" y="12"/>
                      </a:lnTo>
                      <a:lnTo>
                        <a:pt x="774" y="12"/>
                      </a:lnTo>
                      <a:lnTo>
                        <a:pt x="764" y="6"/>
                      </a:lnTo>
                      <a:lnTo>
                        <a:pt x="752" y="4"/>
                      </a:lnTo>
                      <a:lnTo>
                        <a:pt x="732" y="0"/>
                      </a:lnTo>
                      <a:lnTo>
                        <a:pt x="716" y="0"/>
                      </a:lnTo>
                      <a:lnTo>
                        <a:pt x="710" y="0"/>
                      </a:lnTo>
                      <a:lnTo>
                        <a:pt x="622" y="26"/>
                      </a:lnTo>
                      <a:lnTo>
                        <a:pt x="522" y="78"/>
                      </a:lnTo>
                      <a:lnTo>
                        <a:pt x="418" y="162"/>
                      </a:lnTo>
                      <a:lnTo>
                        <a:pt x="338" y="244"/>
                      </a:lnTo>
                      <a:lnTo>
                        <a:pt x="230" y="382"/>
                      </a:lnTo>
                      <a:lnTo>
                        <a:pt x="166" y="484"/>
                      </a:lnTo>
                      <a:lnTo>
                        <a:pt x="128" y="552"/>
                      </a:lnTo>
                      <a:lnTo>
                        <a:pt x="118" y="576"/>
                      </a:lnTo>
                      <a:lnTo>
                        <a:pt x="118" y="576"/>
                      </a:lnTo>
                      <a:lnTo>
                        <a:pt x="118" y="570"/>
                      </a:lnTo>
                      <a:lnTo>
                        <a:pt x="118" y="570"/>
                      </a:lnTo>
                      <a:lnTo>
                        <a:pt x="114" y="562"/>
                      </a:lnTo>
                      <a:lnTo>
                        <a:pt x="106" y="550"/>
                      </a:lnTo>
                      <a:lnTo>
                        <a:pt x="106" y="550"/>
                      </a:lnTo>
                      <a:lnTo>
                        <a:pt x="110" y="544"/>
                      </a:lnTo>
                      <a:lnTo>
                        <a:pt x="112" y="538"/>
                      </a:lnTo>
                      <a:lnTo>
                        <a:pt x="112" y="538"/>
                      </a:lnTo>
                      <a:lnTo>
                        <a:pt x="110" y="530"/>
                      </a:lnTo>
                      <a:lnTo>
                        <a:pt x="106" y="526"/>
                      </a:lnTo>
                      <a:lnTo>
                        <a:pt x="102" y="522"/>
                      </a:lnTo>
                      <a:lnTo>
                        <a:pt x="94" y="520"/>
                      </a:lnTo>
                      <a:lnTo>
                        <a:pt x="94" y="520"/>
                      </a:lnTo>
                      <a:lnTo>
                        <a:pt x="92" y="520"/>
                      </a:lnTo>
                      <a:lnTo>
                        <a:pt x="94" y="516"/>
                      </a:lnTo>
                      <a:lnTo>
                        <a:pt x="90" y="516"/>
                      </a:lnTo>
                      <a:lnTo>
                        <a:pt x="86" y="516"/>
                      </a:lnTo>
                      <a:lnTo>
                        <a:pt x="86" y="516"/>
                      </a:lnTo>
                      <a:lnTo>
                        <a:pt x="80" y="512"/>
                      </a:lnTo>
                      <a:lnTo>
                        <a:pt x="80" y="512"/>
                      </a:lnTo>
                      <a:lnTo>
                        <a:pt x="80" y="512"/>
                      </a:lnTo>
                      <a:lnTo>
                        <a:pt x="76" y="514"/>
                      </a:lnTo>
                      <a:lnTo>
                        <a:pt x="72" y="512"/>
                      </a:lnTo>
                      <a:lnTo>
                        <a:pt x="72" y="516"/>
                      </a:lnTo>
                      <a:lnTo>
                        <a:pt x="68" y="516"/>
                      </a:lnTo>
                      <a:lnTo>
                        <a:pt x="66" y="516"/>
                      </a:lnTo>
                      <a:lnTo>
                        <a:pt x="68" y="520"/>
                      </a:lnTo>
                      <a:lnTo>
                        <a:pt x="68" y="522"/>
                      </a:lnTo>
                      <a:lnTo>
                        <a:pt x="68" y="522"/>
                      </a:lnTo>
                      <a:lnTo>
                        <a:pt x="62" y="520"/>
                      </a:lnTo>
                      <a:lnTo>
                        <a:pt x="62" y="520"/>
                      </a:lnTo>
                      <a:lnTo>
                        <a:pt x="56" y="522"/>
                      </a:lnTo>
                      <a:lnTo>
                        <a:pt x="50" y="526"/>
                      </a:lnTo>
                      <a:lnTo>
                        <a:pt x="46" y="530"/>
                      </a:lnTo>
                      <a:lnTo>
                        <a:pt x="44" y="538"/>
                      </a:lnTo>
                      <a:lnTo>
                        <a:pt x="44" y="538"/>
                      </a:lnTo>
                      <a:lnTo>
                        <a:pt x="46" y="542"/>
                      </a:lnTo>
                      <a:lnTo>
                        <a:pt x="48" y="548"/>
                      </a:lnTo>
                      <a:lnTo>
                        <a:pt x="48" y="548"/>
                      </a:lnTo>
                      <a:lnTo>
                        <a:pt x="40" y="560"/>
                      </a:lnTo>
                      <a:lnTo>
                        <a:pt x="36" y="568"/>
                      </a:lnTo>
                      <a:lnTo>
                        <a:pt x="28" y="552"/>
                      </a:lnTo>
                      <a:lnTo>
                        <a:pt x="0" y="502"/>
                      </a:lnTo>
                      <a:lnTo>
                        <a:pt x="0" y="900"/>
                      </a:lnTo>
                      <a:lnTo>
                        <a:pt x="0" y="900"/>
                      </a:lnTo>
                      <a:lnTo>
                        <a:pt x="18" y="834"/>
                      </a:lnTo>
                      <a:lnTo>
                        <a:pt x="32" y="782"/>
                      </a:lnTo>
                      <a:lnTo>
                        <a:pt x="46" y="738"/>
                      </a:lnTo>
                      <a:lnTo>
                        <a:pt x="44" y="766"/>
                      </a:lnTo>
                      <a:lnTo>
                        <a:pt x="38" y="814"/>
                      </a:lnTo>
                      <a:lnTo>
                        <a:pt x="40" y="832"/>
                      </a:lnTo>
                      <a:lnTo>
                        <a:pt x="32" y="854"/>
                      </a:lnTo>
                      <a:lnTo>
                        <a:pt x="32" y="888"/>
                      </a:lnTo>
                      <a:lnTo>
                        <a:pt x="32" y="896"/>
                      </a:lnTo>
                      <a:lnTo>
                        <a:pt x="32" y="946"/>
                      </a:lnTo>
                      <a:lnTo>
                        <a:pt x="40" y="950"/>
                      </a:lnTo>
                      <a:lnTo>
                        <a:pt x="40" y="958"/>
                      </a:lnTo>
                      <a:lnTo>
                        <a:pt x="32" y="964"/>
                      </a:lnTo>
                      <a:lnTo>
                        <a:pt x="32" y="988"/>
                      </a:lnTo>
                      <a:lnTo>
                        <a:pt x="32" y="1026"/>
                      </a:lnTo>
                      <a:lnTo>
                        <a:pt x="48" y="1058"/>
                      </a:lnTo>
                      <a:lnTo>
                        <a:pt x="72" y="1078"/>
                      </a:lnTo>
                      <a:lnTo>
                        <a:pt x="76" y="1056"/>
                      </a:lnTo>
                      <a:lnTo>
                        <a:pt x="80" y="1078"/>
                      </a:lnTo>
                      <a:lnTo>
                        <a:pt x="104" y="1058"/>
                      </a:lnTo>
                      <a:lnTo>
                        <a:pt x="120" y="1026"/>
                      </a:lnTo>
                      <a:lnTo>
                        <a:pt x="120" y="988"/>
                      </a:lnTo>
                      <a:lnTo>
                        <a:pt x="120" y="964"/>
                      </a:lnTo>
                      <a:lnTo>
                        <a:pt x="112" y="958"/>
                      </a:lnTo>
                      <a:lnTo>
                        <a:pt x="112" y="950"/>
                      </a:lnTo>
                      <a:lnTo>
                        <a:pt x="120" y="946"/>
                      </a:lnTo>
                      <a:lnTo>
                        <a:pt x="120" y="896"/>
                      </a:lnTo>
                      <a:lnTo>
                        <a:pt x="120" y="888"/>
                      </a:lnTo>
                      <a:lnTo>
                        <a:pt x="120" y="854"/>
                      </a:lnTo>
                      <a:lnTo>
                        <a:pt x="112" y="832"/>
                      </a:lnTo>
                      <a:lnTo>
                        <a:pt x="114" y="814"/>
                      </a:lnTo>
                      <a:lnTo>
                        <a:pt x="108" y="766"/>
                      </a:lnTo>
                      <a:lnTo>
                        <a:pt x="106" y="738"/>
                      </a:lnTo>
                      <a:lnTo>
                        <a:pt x="106" y="738"/>
                      </a:lnTo>
                      <a:lnTo>
                        <a:pt x="108" y="732"/>
                      </a:lnTo>
                      <a:lnTo>
                        <a:pt x="108" y="732"/>
                      </a:lnTo>
                      <a:lnTo>
                        <a:pt x="122" y="778"/>
                      </a:lnTo>
                      <a:lnTo>
                        <a:pt x="138" y="834"/>
                      </a:lnTo>
                      <a:lnTo>
                        <a:pt x="156" y="900"/>
                      </a:lnTo>
                      <a:lnTo>
                        <a:pt x="156" y="900"/>
                      </a:lnTo>
                      <a:lnTo>
                        <a:pt x="174" y="942"/>
                      </a:lnTo>
                      <a:lnTo>
                        <a:pt x="190" y="978"/>
                      </a:lnTo>
                      <a:lnTo>
                        <a:pt x="204" y="1010"/>
                      </a:lnTo>
                      <a:lnTo>
                        <a:pt x="204" y="1010"/>
                      </a:lnTo>
                      <a:lnTo>
                        <a:pt x="218" y="1034"/>
                      </a:lnTo>
                      <a:lnTo>
                        <a:pt x="230" y="1050"/>
                      </a:lnTo>
                      <a:lnTo>
                        <a:pt x="242" y="1064"/>
                      </a:lnTo>
                      <a:lnTo>
                        <a:pt x="268" y="1090"/>
                      </a:lnTo>
                      <a:lnTo>
                        <a:pt x="284" y="1100"/>
                      </a:lnTo>
                      <a:lnTo>
                        <a:pt x="294" y="1102"/>
                      </a:lnTo>
                      <a:lnTo>
                        <a:pt x="294" y="1102"/>
                      </a:lnTo>
                      <a:lnTo>
                        <a:pt x="296" y="1100"/>
                      </a:lnTo>
                      <a:lnTo>
                        <a:pt x="300" y="1098"/>
                      </a:lnTo>
                      <a:lnTo>
                        <a:pt x="308" y="1100"/>
                      </a:lnTo>
                      <a:lnTo>
                        <a:pt x="316" y="1104"/>
                      </a:lnTo>
                      <a:lnTo>
                        <a:pt x="316" y="1104"/>
                      </a:lnTo>
                      <a:lnTo>
                        <a:pt x="322" y="1108"/>
                      </a:lnTo>
                      <a:lnTo>
                        <a:pt x="350" y="1108"/>
                      </a:lnTo>
                      <a:lnTo>
                        <a:pt x="366" y="1096"/>
                      </a:lnTo>
                      <a:lnTo>
                        <a:pt x="384" y="1082"/>
                      </a:lnTo>
                      <a:lnTo>
                        <a:pt x="384" y="1082"/>
                      </a:lnTo>
                      <a:lnTo>
                        <a:pt x="396" y="1076"/>
                      </a:lnTo>
                      <a:lnTo>
                        <a:pt x="408" y="1072"/>
                      </a:lnTo>
                      <a:lnTo>
                        <a:pt x="418" y="1068"/>
                      </a:lnTo>
                      <a:lnTo>
                        <a:pt x="418" y="1068"/>
                      </a:lnTo>
                      <a:lnTo>
                        <a:pt x="426" y="1064"/>
                      </a:lnTo>
                      <a:lnTo>
                        <a:pt x="432" y="1058"/>
                      </a:lnTo>
                      <a:lnTo>
                        <a:pt x="438" y="1050"/>
                      </a:lnTo>
                      <a:lnTo>
                        <a:pt x="438" y="1050"/>
                      </a:lnTo>
                      <a:lnTo>
                        <a:pt x="446" y="1040"/>
                      </a:lnTo>
                      <a:lnTo>
                        <a:pt x="454" y="1034"/>
                      </a:lnTo>
                      <a:lnTo>
                        <a:pt x="458" y="1032"/>
                      </a:lnTo>
                      <a:lnTo>
                        <a:pt x="462" y="1030"/>
                      </a:lnTo>
                      <a:lnTo>
                        <a:pt x="462" y="1030"/>
                      </a:lnTo>
                      <a:lnTo>
                        <a:pt x="470" y="1030"/>
                      </a:lnTo>
                      <a:lnTo>
                        <a:pt x="480" y="1026"/>
                      </a:lnTo>
                      <a:lnTo>
                        <a:pt x="492" y="1014"/>
                      </a:lnTo>
                      <a:lnTo>
                        <a:pt x="492" y="1014"/>
                      </a:lnTo>
                      <a:lnTo>
                        <a:pt x="502" y="1002"/>
                      </a:lnTo>
                      <a:lnTo>
                        <a:pt x="506" y="992"/>
                      </a:lnTo>
                      <a:lnTo>
                        <a:pt x="506" y="992"/>
                      </a:lnTo>
                      <a:lnTo>
                        <a:pt x="506" y="992"/>
                      </a:lnTo>
                      <a:lnTo>
                        <a:pt x="508" y="988"/>
                      </a:lnTo>
                      <a:lnTo>
                        <a:pt x="514" y="982"/>
                      </a:lnTo>
                      <a:lnTo>
                        <a:pt x="526" y="976"/>
                      </a:lnTo>
                      <a:lnTo>
                        <a:pt x="526" y="976"/>
                      </a:lnTo>
                      <a:lnTo>
                        <a:pt x="534" y="974"/>
                      </a:lnTo>
                      <a:lnTo>
                        <a:pt x="538" y="970"/>
                      </a:lnTo>
                      <a:lnTo>
                        <a:pt x="546" y="962"/>
                      </a:lnTo>
                      <a:lnTo>
                        <a:pt x="548" y="954"/>
                      </a:lnTo>
                      <a:lnTo>
                        <a:pt x="550" y="952"/>
                      </a:lnTo>
                      <a:lnTo>
                        <a:pt x="560" y="916"/>
                      </a:lnTo>
                      <a:lnTo>
                        <a:pt x="576" y="890"/>
                      </a:lnTo>
                      <a:lnTo>
                        <a:pt x="576" y="860"/>
                      </a:lnTo>
                      <a:lnTo>
                        <a:pt x="576" y="860"/>
                      </a:lnTo>
                      <a:lnTo>
                        <a:pt x="578" y="850"/>
                      </a:lnTo>
                      <a:lnTo>
                        <a:pt x="580" y="840"/>
                      </a:lnTo>
                      <a:lnTo>
                        <a:pt x="580" y="832"/>
                      </a:lnTo>
                      <a:lnTo>
                        <a:pt x="580" y="832"/>
                      </a:lnTo>
                      <a:lnTo>
                        <a:pt x="576" y="820"/>
                      </a:lnTo>
                      <a:lnTo>
                        <a:pt x="572" y="808"/>
                      </a:lnTo>
                      <a:lnTo>
                        <a:pt x="566" y="792"/>
                      </a:lnTo>
                      <a:lnTo>
                        <a:pt x="524" y="726"/>
                      </a:lnTo>
                      <a:lnTo>
                        <a:pt x="524" y="726"/>
                      </a:lnTo>
                      <a:lnTo>
                        <a:pt x="474" y="680"/>
                      </a:lnTo>
                      <a:lnTo>
                        <a:pt x="474" y="680"/>
                      </a:lnTo>
                      <a:lnTo>
                        <a:pt x="460" y="674"/>
                      </a:lnTo>
                      <a:lnTo>
                        <a:pt x="438" y="666"/>
                      </a:lnTo>
                      <a:lnTo>
                        <a:pt x="384" y="646"/>
                      </a:lnTo>
                      <a:lnTo>
                        <a:pt x="524" y="634"/>
                      </a:lnTo>
                      <a:lnTo>
                        <a:pt x="564" y="630"/>
                      </a:lnTo>
                      <a:lnTo>
                        <a:pt x="606" y="624"/>
                      </a:lnTo>
                      <a:lnTo>
                        <a:pt x="636" y="608"/>
                      </a:lnTo>
                      <a:lnTo>
                        <a:pt x="666" y="580"/>
                      </a:lnTo>
                      <a:lnTo>
                        <a:pt x="694" y="536"/>
                      </a:lnTo>
                      <a:lnTo>
                        <a:pt x="714" y="486"/>
                      </a:lnTo>
                      <a:lnTo>
                        <a:pt x="724" y="454"/>
                      </a:lnTo>
                      <a:lnTo>
                        <a:pt x="742" y="360"/>
                      </a:lnTo>
                      <a:lnTo>
                        <a:pt x="756" y="300"/>
                      </a:lnTo>
                      <a:lnTo>
                        <a:pt x="788" y="150"/>
                      </a:lnTo>
                      <a:lnTo>
                        <a:pt x="792" y="100"/>
                      </a:lnTo>
                      <a:lnTo>
                        <a:pt x="792" y="30"/>
                      </a:lnTo>
                      <a:close/>
                      <a:moveTo>
                        <a:pt x="74" y="522"/>
                      </a:moveTo>
                      <a:lnTo>
                        <a:pt x="74" y="524"/>
                      </a:lnTo>
                      <a:lnTo>
                        <a:pt x="72" y="522"/>
                      </a:lnTo>
                      <a:lnTo>
                        <a:pt x="74" y="522"/>
                      </a:lnTo>
                      <a:lnTo>
                        <a:pt x="74" y="522"/>
                      </a:lnTo>
                      <a:close/>
                    </a:path>
                  </a:pathLst>
                </a:custGeom>
                <a:solidFill>
                  <a:schemeClr val="bg2">
                    <a:lumMod val="60000"/>
                    <a:lumOff val="40000"/>
                    <a:alpha val="14000"/>
                  </a:schemeClr>
                </a:solidFill>
                <a:ln w="9525">
                  <a:solidFill>
                    <a:schemeClr val="tx2">
                      <a:lumMod val="60000"/>
                      <a:lumOff val="40000"/>
                      <a:alpha val="16000"/>
                    </a:schemeClr>
                  </a:solidFill>
                  <a:round/>
                  <a:headEnd/>
                  <a:tailEnd/>
                </a:ln>
                <a:effectLst>
                  <a:glow rad="63500">
                    <a:schemeClr val="bg2">
                      <a:lumMod val="60000"/>
                      <a:lumOff val="40000"/>
                      <a:alpha val="16000"/>
                    </a:schemeClr>
                  </a:glow>
                  <a:softEdge rad="12700"/>
                </a:effectLs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85" name="Group 97"/>
              <p:cNvGrpSpPr>
                <a:grpSpLocks noChangeAspect="1"/>
              </p:cNvGrpSpPr>
              <p:nvPr/>
            </p:nvGrpSpPr>
            <p:grpSpPr>
              <a:xfrm>
                <a:off x="4876750" y="5704502"/>
                <a:ext cx="1752575" cy="1153497"/>
                <a:chOff x="4978400" y="152400"/>
                <a:chExt cx="2489200" cy="1638300"/>
              </a:xfrm>
              <a:solidFill>
                <a:schemeClr val="bg2">
                  <a:lumMod val="50000"/>
                  <a:lumOff val="50000"/>
                  <a:alpha val="8000"/>
                </a:schemeClr>
              </a:solidFill>
            </p:grpSpPr>
            <p:sp>
              <p:nvSpPr>
                <p:cNvPr id="196" name="Freeform 28"/>
                <p:cNvSpPr>
                  <a:spLocks/>
                </p:cNvSpPr>
                <p:nvPr/>
              </p:nvSpPr>
              <p:spPr bwMode="auto">
                <a:xfrm>
                  <a:off x="6003925" y="923925"/>
                  <a:ext cx="22225" cy="546100"/>
                </a:xfrm>
                <a:custGeom>
                  <a:avLst/>
                  <a:gdLst>
                    <a:gd name="T0" fmla="*/ 12 w 14"/>
                    <a:gd name="T1" fmla="*/ 344 h 344"/>
                    <a:gd name="T2" fmla="*/ 12 w 14"/>
                    <a:gd name="T3" fmla="*/ 344 h 344"/>
                    <a:gd name="T4" fmla="*/ 14 w 14"/>
                    <a:gd name="T5" fmla="*/ 344 h 344"/>
                    <a:gd name="T6" fmla="*/ 14 w 14"/>
                    <a:gd name="T7" fmla="*/ 344 h 344"/>
                    <a:gd name="T8" fmla="*/ 14 w 14"/>
                    <a:gd name="T9" fmla="*/ 326 h 344"/>
                    <a:gd name="T10" fmla="*/ 14 w 14"/>
                    <a:gd name="T11" fmla="*/ 58 h 344"/>
                    <a:gd name="T12" fmla="*/ 14 w 14"/>
                    <a:gd name="T13" fmla="*/ 58 h 344"/>
                    <a:gd name="T14" fmla="*/ 14 w 14"/>
                    <a:gd name="T15" fmla="*/ 30 h 344"/>
                    <a:gd name="T16" fmla="*/ 14 w 14"/>
                    <a:gd name="T17" fmla="*/ 30 h 344"/>
                    <a:gd name="T18" fmla="*/ 12 w 14"/>
                    <a:gd name="T19" fmla="*/ 16 h 344"/>
                    <a:gd name="T20" fmla="*/ 8 w 14"/>
                    <a:gd name="T21" fmla="*/ 4 h 344"/>
                    <a:gd name="T22" fmla="*/ 8 w 14"/>
                    <a:gd name="T23" fmla="*/ 4 h 344"/>
                    <a:gd name="T24" fmla="*/ 6 w 14"/>
                    <a:gd name="T25" fmla="*/ 2 h 344"/>
                    <a:gd name="T26" fmla="*/ 4 w 14"/>
                    <a:gd name="T27" fmla="*/ 0 h 344"/>
                    <a:gd name="T28" fmla="*/ 2 w 14"/>
                    <a:gd name="T29" fmla="*/ 0 h 344"/>
                    <a:gd name="T30" fmla="*/ 0 w 14"/>
                    <a:gd name="T31" fmla="*/ 2 h 344"/>
                    <a:gd name="T32" fmla="*/ 0 w 14"/>
                    <a:gd name="T33" fmla="*/ 2 h 344"/>
                    <a:gd name="T34" fmla="*/ 0 w 14"/>
                    <a:gd name="T35" fmla="*/ 10 h 344"/>
                    <a:gd name="T36" fmla="*/ 0 w 14"/>
                    <a:gd name="T37" fmla="*/ 18 h 344"/>
                    <a:gd name="T38" fmla="*/ 0 w 14"/>
                    <a:gd name="T39" fmla="*/ 18 h 344"/>
                    <a:gd name="T40" fmla="*/ 2 w 14"/>
                    <a:gd name="T41" fmla="*/ 30 h 344"/>
                    <a:gd name="T42" fmla="*/ 4 w 14"/>
                    <a:gd name="T43" fmla="*/ 44 h 344"/>
                    <a:gd name="T44" fmla="*/ 10 w 14"/>
                    <a:gd name="T45" fmla="*/ 326 h 344"/>
                    <a:gd name="T46" fmla="*/ 10 w 14"/>
                    <a:gd name="T47" fmla="*/ 326 h 344"/>
                    <a:gd name="T48" fmla="*/ 10 w 14"/>
                    <a:gd name="T49" fmla="*/ 338 h 344"/>
                    <a:gd name="T50" fmla="*/ 12 w 14"/>
                    <a:gd name="T51" fmla="*/ 344 h 344"/>
                    <a:gd name="T52" fmla="*/ 12 w 14"/>
                    <a:gd name="T53" fmla="*/ 34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 h="344">
                      <a:moveTo>
                        <a:pt x="12" y="344"/>
                      </a:moveTo>
                      <a:lnTo>
                        <a:pt x="12" y="344"/>
                      </a:lnTo>
                      <a:lnTo>
                        <a:pt x="14" y="344"/>
                      </a:lnTo>
                      <a:lnTo>
                        <a:pt x="14" y="344"/>
                      </a:lnTo>
                      <a:lnTo>
                        <a:pt x="14" y="326"/>
                      </a:lnTo>
                      <a:lnTo>
                        <a:pt x="14" y="58"/>
                      </a:lnTo>
                      <a:lnTo>
                        <a:pt x="14" y="58"/>
                      </a:lnTo>
                      <a:lnTo>
                        <a:pt x="14" y="30"/>
                      </a:lnTo>
                      <a:lnTo>
                        <a:pt x="14" y="30"/>
                      </a:lnTo>
                      <a:lnTo>
                        <a:pt x="12" y="16"/>
                      </a:lnTo>
                      <a:lnTo>
                        <a:pt x="8" y="4"/>
                      </a:lnTo>
                      <a:lnTo>
                        <a:pt x="8" y="4"/>
                      </a:lnTo>
                      <a:lnTo>
                        <a:pt x="6" y="2"/>
                      </a:lnTo>
                      <a:lnTo>
                        <a:pt x="4" y="0"/>
                      </a:lnTo>
                      <a:lnTo>
                        <a:pt x="2" y="0"/>
                      </a:lnTo>
                      <a:lnTo>
                        <a:pt x="0" y="2"/>
                      </a:lnTo>
                      <a:lnTo>
                        <a:pt x="0" y="2"/>
                      </a:lnTo>
                      <a:lnTo>
                        <a:pt x="0" y="10"/>
                      </a:lnTo>
                      <a:lnTo>
                        <a:pt x="0" y="18"/>
                      </a:lnTo>
                      <a:lnTo>
                        <a:pt x="0" y="18"/>
                      </a:lnTo>
                      <a:lnTo>
                        <a:pt x="2" y="30"/>
                      </a:lnTo>
                      <a:lnTo>
                        <a:pt x="4" y="44"/>
                      </a:lnTo>
                      <a:lnTo>
                        <a:pt x="10" y="326"/>
                      </a:lnTo>
                      <a:lnTo>
                        <a:pt x="10" y="326"/>
                      </a:lnTo>
                      <a:lnTo>
                        <a:pt x="10" y="338"/>
                      </a:lnTo>
                      <a:lnTo>
                        <a:pt x="12" y="344"/>
                      </a:lnTo>
                      <a:lnTo>
                        <a:pt x="12" y="3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7" name="Freeform 29"/>
                <p:cNvSpPr>
                  <a:spLocks/>
                </p:cNvSpPr>
                <p:nvPr/>
              </p:nvSpPr>
              <p:spPr bwMode="auto">
                <a:xfrm>
                  <a:off x="6019800" y="14827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8" name="Freeform 30"/>
                <p:cNvSpPr>
                  <a:spLocks/>
                </p:cNvSpPr>
                <p:nvPr/>
              </p:nvSpPr>
              <p:spPr bwMode="auto">
                <a:xfrm>
                  <a:off x="6045200" y="1257300"/>
                  <a:ext cx="501650" cy="228600"/>
                </a:xfrm>
                <a:custGeom>
                  <a:avLst/>
                  <a:gdLst>
                    <a:gd name="T0" fmla="*/ 2 w 316"/>
                    <a:gd name="T1" fmla="*/ 144 h 144"/>
                    <a:gd name="T2" fmla="*/ 2 w 316"/>
                    <a:gd name="T3" fmla="*/ 144 h 144"/>
                    <a:gd name="T4" fmla="*/ 18 w 316"/>
                    <a:gd name="T5" fmla="*/ 138 h 144"/>
                    <a:gd name="T6" fmla="*/ 276 w 316"/>
                    <a:gd name="T7" fmla="*/ 20 h 144"/>
                    <a:gd name="T8" fmla="*/ 276 w 316"/>
                    <a:gd name="T9" fmla="*/ 20 h 144"/>
                    <a:gd name="T10" fmla="*/ 288 w 316"/>
                    <a:gd name="T11" fmla="*/ 16 h 144"/>
                    <a:gd name="T12" fmla="*/ 298 w 316"/>
                    <a:gd name="T13" fmla="*/ 12 h 144"/>
                    <a:gd name="T14" fmla="*/ 298 w 316"/>
                    <a:gd name="T15" fmla="*/ 12 h 144"/>
                    <a:gd name="T16" fmla="*/ 306 w 316"/>
                    <a:gd name="T17" fmla="*/ 10 h 144"/>
                    <a:gd name="T18" fmla="*/ 314 w 316"/>
                    <a:gd name="T19" fmla="*/ 6 h 144"/>
                    <a:gd name="T20" fmla="*/ 314 w 316"/>
                    <a:gd name="T21" fmla="*/ 6 h 144"/>
                    <a:gd name="T22" fmla="*/ 316 w 316"/>
                    <a:gd name="T23" fmla="*/ 2 h 144"/>
                    <a:gd name="T24" fmla="*/ 314 w 316"/>
                    <a:gd name="T25" fmla="*/ 0 h 144"/>
                    <a:gd name="T26" fmla="*/ 312 w 316"/>
                    <a:gd name="T27" fmla="*/ 0 h 144"/>
                    <a:gd name="T28" fmla="*/ 308 w 316"/>
                    <a:gd name="T29" fmla="*/ 0 h 144"/>
                    <a:gd name="T30" fmla="*/ 308 w 316"/>
                    <a:gd name="T31" fmla="*/ 0 h 144"/>
                    <a:gd name="T32" fmla="*/ 296 w 316"/>
                    <a:gd name="T33" fmla="*/ 2 h 144"/>
                    <a:gd name="T34" fmla="*/ 284 w 316"/>
                    <a:gd name="T35" fmla="*/ 6 h 144"/>
                    <a:gd name="T36" fmla="*/ 284 w 316"/>
                    <a:gd name="T37" fmla="*/ 6 h 144"/>
                    <a:gd name="T38" fmla="*/ 258 w 316"/>
                    <a:gd name="T39" fmla="*/ 18 h 144"/>
                    <a:gd name="T40" fmla="*/ 16 w 316"/>
                    <a:gd name="T41" fmla="*/ 132 h 144"/>
                    <a:gd name="T42" fmla="*/ 16 w 316"/>
                    <a:gd name="T43" fmla="*/ 132 h 144"/>
                    <a:gd name="T44" fmla="*/ 0 w 316"/>
                    <a:gd name="T45" fmla="*/ 140 h 144"/>
                    <a:gd name="T46" fmla="*/ 0 w 316"/>
                    <a:gd name="T47" fmla="*/ 140 h 144"/>
                    <a:gd name="T48" fmla="*/ 0 w 316"/>
                    <a:gd name="T49" fmla="*/ 142 h 144"/>
                    <a:gd name="T50" fmla="*/ 0 w 316"/>
                    <a:gd name="T51" fmla="*/ 142 h 144"/>
                    <a:gd name="T52" fmla="*/ 2 w 316"/>
                    <a:gd name="T53" fmla="*/ 144 h 144"/>
                    <a:gd name="T54" fmla="*/ 2 w 316"/>
                    <a:gd name="T55"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6" h="144">
                      <a:moveTo>
                        <a:pt x="2" y="144"/>
                      </a:moveTo>
                      <a:lnTo>
                        <a:pt x="2" y="144"/>
                      </a:lnTo>
                      <a:lnTo>
                        <a:pt x="18" y="138"/>
                      </a:lnTo>
                      <a:lnTo>
                        <a:pt x="276" y="20"/>
                      </a:lnTo>
                      <a:lnTo>
                        <a:pt x="276" y="20"/>
                      </a:lnTo>
                      <a:lnTo>
                        <a:pt x="288" y="16"/>
                      </a:lnTo>
                      <a:lnTo>
                        <a:pt x="298" y="12"/>
                      </a:lnTo>
                      <a:lnTo>
                        <a:pt x="298" y="12"/>
                      </a:lnTo>
                      <a:lnTo>
                        <a:pt x="306" y="10"/>
                      </a:lnTo>
                      <a:lnTo>
                        <a:pt x="314" y="6"/>
                      </a:lnTo>
                      <a:lnTo>
                        <a:pt x="314" y="6"/>
                      </a:lnTo>
                      <a:lnTo>
                        <a:pt x="316" y="2"/>
                      </a:lnTo>
                      <a:lnTo>
                        <a:pt x="314" y="0"/>
                      </a:lnTo>
                      <a:lnTo>
                        <a:pt x="312" y="0"/>
                      </a:lnTo>
                      <a:lnTo>
                        <a:pt x="308" y="0"/>
                      </a:lnTo>
                      <a:lnTo>
                        <a:pt x="308" y="0"/>
                      </a:lnTo>
                      <a:lnTo>
                        <a:pt x="296" y="2"/>
                      </a:lnTo>
                      <a:lnTo>
                        <a:pt x="284" y="6"/>
                      </a:lnTo>
                      <a:lnTo>
                        <a:pt x="284" y="6"/>
                      </a:lnTo>
                      <a:lnTo>
                        <a:pt x="258" y="18"/>
                      </a:lnTo>
                      <a:lnTo>
                        <a:pt x="16" y="132"/>
                      </a:lnTo>
                      <a:lnTo>
                        <a:pt x="16" y="132"/>
                      </a:lnTo>
                      <a:lnTo>
                        <a:pt x="0" y="140"/>
                      </a:lnTo>
                      <a:lnTo>
                        <a:pt x="0" y="140"/>
                      </a:lnTo>
                      <a:lnTo>
                        <a:pt x="0" y="142"/>
                      </a:lnTo>
                      <a:lnTo>
                        <a:pt x="0" y="142"/>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9" name="Freeform 31"/>
                <p:cNvSpPr>
                  <a:spLocks noEditPoints="1"/>
                </p:cNvSpPr>
                <p:nvPr/>
              </p:nvSpPr>
              <p:spPr bwMode="auto">
                <a:xfrm>
                  <a:off x="4978400" y="152400"/>
                  <a:ext cx="2489200" cy="1638300"/>
                </a:xfrm>
                <a:custGeom>
                  <a:avLst/>
                  <a:gdLst>
                    <a:gd name="T0" fmla="*/ 1564 w 1568"/>
                    <a:gd name="T1" fmla="*/ 774 h 1032"/>
                    <a:gd name="T2" fmla="*/ 1550 w 1568"/>
                    <a:gd name="T3" fmla="*/ 756 h 1032"/>
                    <a:gd name="T4" fmla="*/ 1514 w 1568"/>
                    <a:gd name="T5" fmla="*/ 728 h 1032"/>
                    <a:gd name="T6" fmla="*/ 1166 w 1568"/>
                    <a:gd name="T7" fmla="*/ 710 h 1032"/>
                    <a:gd name="T8" fmla="*/ 762 w 1568"/>
                    <a:gd name="T9" fmla="*/ 854 h 1032"/>
                    <a:gd name="T10" fmla="*/ 666 w 1568"/>
                    <a:gd name="T11" fmla="*/ 908 h 1032"/>
                    <a:gd name="T12" fmla="*/ 672 w 1568"/>
                    <a:gd name="T13" fmla="*/ 894 h 1032"/>
                    <a:gd name="T14" fmla="*/ 678 w 1568"/>
                    <a:gd name="T15" fmla="*/ 876 h 1032"/>
                    <a:gd name="T16" fmla="*/ 686 w 1568"/>
                    <a:gd name="T17" fmla="*/ 864 h 1032"/>
                    <a:gd name="T18" fmla="*/ 676 w 1568"/>
                    <a:gd name="T19" fmla="*/ 846 h 1032"/>
                    <a:gd name="T20" fmla="*/ 680 w 1568"/>
                    <a:gd name="T21" fmla="*/ 842 h 1032"/>
                    <a:gd name="T22" fmla="*/ 672 w 1568"/>
                    <a:gd name="T23" fmla="*/ 838 h 1032"/>
                    <a:gd name="T24" fmla="*/ 668 w 1568"/>
                    <a:gd name="T25" fmla="*/ 830 h 1032"/>
                    <a:gd name="T26" fmla="*/ 660 w 1568"/>
                    <a:gd name="T27" fmla="*/ 830 h 1032"/>
                    <a:gd name="T28" fmla="*/ 654 w 1568"/>
                    <a:gd name="T29" fmla="*/ 832 h 1032"/>
                    <a:gd name="T30" fmla="*/ 648 w 1568"/>
                    <a:gd name="T31" fmla="*/ 828 h 1032"/>
                    <a:gd name="T32" fmla="*/ 634 w 1568"/>
                    <a:gd name="T33" fmla="*/ 826 h 1032"/>
                    <a:gd name="T34" fmla="*/ 622 w 1568"/>
                    <a:gd name="T35" fmla="*/ 834 h 1032"/>
                    <a:gd name="T36" fmla="*/ 620 w 1568"/>
                    <a:gd name="T37" fmla="*/ 844 h 1032"/>
                    <a:gd name="T38" fmla="*/ 600 w 1568"/>
                    <a:gd name="T39" fmla="*/ 838 h 1032"/>
                    <a:gd name="T40" fmla="*/ 584 w 1568"/>
                    <a:gd name="T41" fmla="*/ 448 h 1032"/>
                    <a:gd name="T42" fmla="*/ 456 w 1568"/>
                    <a:gd name="T43" fmla="*/ 96 h 1032"/>
                    <a:gd name="T44" fmla="*/ 376 w 1568"/>
                    <a:gd name="T45" fmla="*/ 14 h 1032"/>
                    <a:gd name="T46" fmla="*/ 310 w 1568"/>
                    <a:gd name="T47" fmla="*/ 0 h 1032"/>
                    <a:gd name="T48" fmla="*/ 296 w 1568"/>
                    <a:gd name="T49" fmla="*/ 10 h 1032"/>
                    <a:gd name="T50" fmla="*/ 240 w 1568"/>
                    <a:gd name="T51" fmla="*/ 112 h 1032"/>
                    <a:gd name="T52" fmla="*/ 126 w 1568"/>
                    <a:gd name="T53" fmla="*/ 418 h 1032"/>
                    <a:gd name="T54" fmla="*/ 108 w 1568"/>
                    <a:gd name="T55" fmla="*/ 562 h 1032"/>
                    <a:gd name="T56" fmla="*/ 170 w 1568"/>
                    <a:gd name="T57" fmla="*/ 662 h 1032"/>
                    <a:gd name="T58" fmla="*/ 320 w 1568"/>
                    <a:gd name="T59" fmla="*/ 780 h 1032"/>
                    <a:gd name="T60" fmla="*/ 222 w 1568"/>
                    <a:gd name="T61" fmla="*/ 760 h 1032"/>
                    <a:gd name="T62" fmla="*/ 78 w 1568"/>
                    <a:gd name="T63" fmla="*/ 806 h 1032"/>
                    <a:gd name="T64" fmla="*/ 52 w 1568"/>
                    <a:gd name="T65" fmla="*/ 826 h 1032"/>
                    <a:gd name="T66" fmla="*/ 40 w 1568"/>
                    <a:gd name="T67" fmla="*/ 842 h 1032"/>
                    <a:gd name="T68" fmla="*/ 16 w 1568"/>
                    <a:gd name="T69" fmla="*/ 888 h 1032"/>
                    <a:gd name="T70" fmla="*/ 2 w 1568"/>
                    <a:gd name="T71" fmla="*/ 958 h 1032"/>
                    <a:gd name="T72" fmla="*/ 2 w 1568"/>
                    <a:gd name="T73" fmla="*/ 980 h 1032"/>
                    <a:gd name="T74" fmla="*/ 10 w 1568"/>
                    <a:gd name="T75" fmla="*/ 992 h 1032"/>
                    <a:gd name="T76" fmla="*/ 18 w 1568"/>
                    <a:gd name="T77" fmla="*/ 1016 h 1032"/>
                    <a:gd name="T78" fmla="*/ 18 w 1568"/>
                    <a:gd name="T79" fmla="*/ 1032 h 1032"/>
                    <a:gd name="T80" fmla="*/ 512 w 1568"/>
                    <a:gd name="T81" fmla="*/ 1014 h 1032"/>
                    <a:gd name="T82" fmla="*/ 1388 w 1568"/>
                    <a:gd name="T83" fmla="*/ 1020 h 1032"/>
                    <a:gd name="T84" fmla="*/ 1562 w 1568"/>
                    <a:gd name="T85" fmla="*/ 816 h 1032"/>
                    <a:gd name="T86" fmla="*/ 1568 w 1568"/>
                    <a:gd name="T87" fmla="*/ 806 h 1032"/>
                    <a:gd name="T88" fmla="*/ 656 w 1568"/>
                    <a:gd name="T89" fmla="*/ 838 h 1032"/>
                    <a:gd name="T90" fmla="*/ 656 w 1568"/>
                    <a:gd name="T91" fmla="*/ 83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68" h="1032">
                      <a:moveTo>
                        <a:pt x="1568" y="784"/>
                      </a:moveTo>
                      <a:lnTo>
                        <a:pt x="1568" y="784"/>
                      </a:lnTo>
                      <a:lnTo>
                        <a:pt x="1564" y="774"/>
                      </a:lnTo>
                      <a:lnTo>
                        <a:pt x="1564" y="774"/>
                      </a:lnTo>
                      <a:lnTo>
                        <a:pt x="1558" y="764"/>
                      </a:lnTo>
                      <a:lnTo>
                        <a:pt x="1550" y="756"/>
                      </a:lnTo>
                      <a:lnTo>
                        <a:pt x="1534" y="742"/>
                      </a:lnTo>
                      <a:lnTo>
                        <a:pt x="1520" y="732"/>
                      </a:lnTo>
                      <a:lnTo>
                        <a:pt x="1514" y="728"/>
                      </a:lnTo>
                      <a:lnTo>
                        <a:pt x="1420" y="702"/>
                      </a:lnTo>
                      <a:lnTo>
                        <a:pt x="1302" y="692"/>
                      </a:lnTo>
                      <a:lnTo>
                        <a:pt x="1166" y="710"/>
                      </a:lnTo>
                      <a:lnTo>
                        <a:pt x="1046" y="738"/>
                      </a:lnTo>
                      <a:lnTo>
                        <a:pt x="874" y="800"/>
                      </a:lnTo>
                      <a:lnTo>
                        <a:pt x="762" y="854"/>
                      </a:lnTo>
                      <a:lnTo>
                        <a:pt x="688" y="894"/>
                      </a:lnTo>
                      <a:lnTo>
                        <a:pt x="666" y="908"/>
                      </a:lnTo>
                      <a:lnTo>
                        <a:pt x="666" y="908"/>
                      </a:lnTo>
                      <a:lnTo>
                        <a:pt x="670" y="904"/>
                      </a:lnTo>
                      <a:lnTo>
                        <a:pt x="670" y="904"/>
                      </a:lnTo>
                      <a:lnTo>
                        <a:pt x="672" y="894"/>
                      </a:lnTo>
                      <a:lnTo>
                        <a:pt x="672" y="880"/>
                      </a:lnTo>
                      <a:lnTo>
                        <a:pt x="672" y="880"/>
                      </a:lnTo>
                      <a:lnTo>
                        <a:pt x="678" y="876"/>
                      </a:lnTo>
                      <a:lnTo>
                        <a:pt x="682" y="872"/>
                      </a:lnTo>
                      <a:lnTo>
                        <a:pt x="682" y="872"/>
                      </a:lnTo>
                      <a:lnTo>
                        <a:pt x="686" y="864"/>
                      </a:lnTo>
                      <a:lnTo>
                        <a:pt x="684" y="858"/>
                      </a:lnTo>
                      <a:lnTo>
                        <a:pt x="682" y="852"/>
                      </a:lnTo>
                      <a:lnTo>
                        <a:pt x="676" y="846"/>
                      </a:lnTo>
                      <a:lnTo>
                        <a:pt x="676" y="846"/>
                      </a:lnTo>
                      <a:lnTo>
                        <a:pt x="674" y="846"/>
                      </a:lnTo>
                      <a:lnTo>
                        <a:pt x="680" y="842"/>
                      </a:lnTo>
                      <a:lnTo>
                        <a:pt x="674" y="840"/>
                      </a:lnTo>
                      <a:lnTo>
                        <a:pt x="672" y="838"/>
                      </a:lnTo>
                      <a:lnTo>
                        <a:pt x="672" y="838"/>
                      </a:lnTo>
                      <a:lnTo>
                        <a:pt x="670" y="832"/>
                      </a:lnTo>
                      <a:lnTo>
                        <a:pt x="668" y="832"/>
                      </a:lnTo>
                      <a:lnTo>
                        <a:pt x="668" y="830"/>
                      </a:lnTo>
                      <a:lnTo>
                        <a:pt x="664" y="830"/>
                      </a:lnTo>
                      <a:lnTo>
                        <a:pt x="660" y="828"/>
                      </a:lnTo>
                      <a:lnTo>
                        <a:pt x="660" y="830"/>
                      </a:lnTo>
                      <a:lnTo>
                        <a:pt x="656" y="828"/>
                      </a:lnTo>
                      <a:lnTo>
                        <a:pt x="654" y="826"/>
                      </a:lnTo>
                      <a:lnTo>
                        <a:pt x="654" y="832"/>
                      </a:lnTo>
                      <a:lnTo>
                        <a:pt x="652" y="832"/>
                      </a:lnTo>
                      <a:lnTo>
                        <a:pt x="652" y="832"/>
                      </a:lnTo>
                      <a:lnTo>
                        <a:pt x="648" y="828"/>
                      </a:lnTo>
                      <a:lnTo>
                        <a:pt x="648" y="828"/>
                      </a:lnTo>
                      <a:lnTo>
                        <a:pt x="642" y="826"/>
                      </a:lnTo>
                      <a:lnTo>
                        <a:pt x="634" y="826"/>
                      </a:lnTo>
                      <a:lnTo>
                        <a:pt x="628" y="828"/>
                      </a:lnTo>
                      <a:lnTo>
                        <a:pt x="622" y="834"/>
                      </a:lnTo>
                      <a:lnTo>
                        <a:pt x="622" y="834"/>
                      </a:lnTo>
                      <a:lnTo>
                        <a:pt x="620" y="840"/>
                      </a:lnTo>
                      <a:lnTo>
                        <a:pt x="620" y="844"/>
                      </a:lnTo>
                      <a:lnTo>
                        <a:pt x="620" y="844"/>
                      </a:lnTo>
                      <a:lnTo>
                        <a:pt x="606" y="850"/>
                      </a:lnTo>
                      <a:lnTo>
                        <a:pt x="598" y="856"/>
                      </a:lnTo>
                      <a:lnTo>
                        <a:pt x="600" y="838"/>
                      </a:lnTo>
                      <a:lnTo>
                        <a:pt x="604" y="756"/>
                      </a:lnTo>
                      <a:lnTo>
                        <a:pt x="604" y="630"/>
                      </a:lnTo>
                      <a:lnTo>
                        <a:pt x="584" y="448"/>
                      </a:lnTo>
                      <a:lnTo>
                        <a:pt x="560" y="328"/>
                      </a:lnTo>
                      <a:lnTo>
                        <a:pt x="516" y="198"/>
                      </a:lnTo>
                      <a:lnTo>
                        <a:pt x="456" y="96"/>
                      </a:lnTo>
                      <a:lnTo>
                        <a:pt x="390" y="22"/>
                      </a:lnTo>
                      <a:lnTo>
                        <a:pt x="390" y="22"/>
                      </a:lnTo>
                      <a:lnTo>
                        <a:pt x="376" y="14"/>
                      </a:lnTo>
                      <a:lnTo>
                        <a:pt x="362" y="6"/>
                      </a:lnTo>
                      <a:lnTo>
                        <a:pt x="342" y="0"/>
                      </a:lnTo>
                      <a:lnTo>
                        <a:pt x="310" y="0"/>
                      </a:lnTo>
                      <a:lnTo>
                        <a:pt x="310" y="0"/>
                      </a:lnTo>
                      <a:lnTo>
                        <a:pt x="302" y="4"/>
                      </a:lnTo>
                      <a:lnTo>
                        <a:pt x="296" y="10"/>
                      </a:lnTo>
                      <a:lnTo>
                        <a:pt x="292" y="18"/>
                      </a:lnTo>
                      <a:lnTo>
                        <a:pt x="276" y="42"/>
                      </a:lnTo>
                      <a:lnTo>
                        <a:pt x="240" y="112"/>
                      </a:lnTo>
                      <a:lnTo>
                        <a:pt x="184" y="262"/>
                      </a:lnTo>
                      <a:lnTo>
                        <a:pt x="164" y="324"/>
                      </a:lnTo>
                      <a:lnTo>
                        <a:pt x="126" y="418"/>
                      </a:lnTo>
                      <a:lnTo>
                        <a:pt x="118" y="452"/>
                      </a:lnTo>
                      <a:lnTo>
                        <a:pt x="108" y="508"/>
                      </a:lnTo>
                      <a:lnTo>
                        <a:pt x="108" y="562"/>
                      </a:lnTo>
                      <a:lnTo>
                        <a:pt x="118" y="604"/>
                      </a:lnTo>
                      <a:lnTo>
                        <a:pt x="136" y="634"/>
                      </a:lnTo>
                      <a:lnTo>
                        <a:pt x="170" y="662"/>
                      </a:lnTo>
                      <a:lnTo>
                        <a:pt x="204" y="692"/>
                      </a:lnTo>
                      <a:lnTo>
                        <a:pt x="320" y="780"/>
                      </a:lnTo>
                      <a:lnTo>
                        <a:pt x="320" y="780"/>
                      </a:lnTo>
                      <a:lnTo>
                        <a:pt x="262" y="766"/>
                      </a:lnTo>
                      <a:lnTo>
                        <a:pt x="236" y="760"/>
                      </a:lnTo>
                      <a:lnTo>
                        <a:pt x="222" y="760"/>
                      </a:lnTo>
                      <a:lnTo>
                        <a:pt x="222" y="760"/>
                      </a:lnTo>
                      <a:lnTo>
                        <a:pt x="152" y="772"/>
                      </a:lnTo>
                      <a:lnTo>
                        <a:pt x="78" y="806"/>
                      </a:lnTo>
                      <a:lnTo>
                        <a:pt x="78" y="806"/>
                      </a:lnTo>
                      <a:lnTo>
                        <a:pt x="64" y="818"/>
                      </a:lnTo>
                      <a:lnTo>
                        <a:pt x="52" y="826"/>
                      </a:lnTo>
                      <a:lnTo>
                        <a:pt x="44" y="834"/>
                      </a:lnTo>
                      <a:lnTo>
                        <a:pt x="44" y="834"/>
                      </a:lnTo>
                      <a:lnTo>
                        <a:pt x="40" y="842"/>
                      </a:lnTo>
                      <a:lnTo>
                        <a:pt x="36" y="852"/>
                      </a:lnTo>
                      <a:lnTo>
                        <a:pt x="32" y="862"/>
                      </a:lnTo>
                      <a:lnTo>
                        <a:pt x="16" y="888"/>
                      </a:lnTo>
                      <a:lnTo>
                        <a:pt x="14" y="922"/>
                      </a:lnTo>
                      <a:lnTo>
                        <a:pt x="2" y="958"/>
                      </a:lnTo>
                      <a:lnTo>
                        <a:pt x="2" y="958"/>
                      </a:lnTo>
                      <a:lnTo>
                        <a:pt x="2" y="960"/>
                      </a:lnTo>
                      <a:lnTo>
                        <a:pt x="0" y="968"/>
                      </a:lnTo>
                      <a:lnTo>
                        <a:pt x="2" y="980"/>
                      </a:lnTo>
                      <a:lnTo>
                        <a:pt x="6" y="986"/>
                      </a:lnTo>
                      <a:lnTo>
                        <a:pt x="10" y="992"/>
                      </a:lnTo>
                      <a:lnTo>
                        <a:pt x="10" y="992"/>
                      </a:lnTo>
                      <a:lnTo>
                        <a:pt x="18" y="1004"/>
                      </a:lnTo>
                      <a:lnTo>
                        <a:pt x="20" y="1012"/>
                      </a:lnTo>
                      <a:lnTo>
                        <a:pt x="18" y="1016"/>
                      </a:lnTo>
                      <a:lnTo>
                        <a:pt x="18" y="1018"/>
                      </a:lnTo>
                      <a:lnTo>
                        <a:pt x="18" y="1018"/>
                      </a:lnTo>
                      <a:lnTo>
                        <a:pt x="18" y="1032"/>
                      </a:lnTo>
                      <a:lnTo>
                        <a:pt x="490" y="1032"/>
                      </a:lnTo>
                      <a:lnTo>
                        <a:pt x="490" y="1032"/>
                      </a:lnTo>
                      <a:lnTo>
                        <a:pt x="512" y="1014"/>
                      </a:lnTo>
                      <a:lnTo>
                        <a:pt x="498" y="1032"/>
                      </a:lnTo>
                      <a:lnTo>
                        <a:pt x="1376" y="1032"/>
                      </a:lnTo>
                      <a:lnTo>
                        <a:pt x="1388" y="1020"/>
                      </a:lnTo>
                      <a:lnTo>
                        <a:pt x="1498" y="904"/>
                      </a:lnTo>
                      <a:lnTo>
                        <a:pt x="1546" y="842"/>
                      </a:lnTo>
                      <a:lnTo>
                        <a:pt x="1562" y="816"/>
                      </a:lnTo>
                      <a:lnTo>
                        <a:pt x="1562" y="816"/>
                      </a:lnTo>
                      <a:lnTo>
                        <a:pt x="1564" y="812"/>
                      </a:lnTo>
                      <a:lnTo>
                        <a:pt x="1568" y="806"/>
                      </a:lnTo>
                      <a:lnTo>
                        <a:pt x="1568" y="784"/>
                      </a:lnTo>
                      <a:close/>
                      <a:moveTo>
                        <a:pt x="656" y="838"/>
                      </a:moveTo>
                      <a:lnTo>
                        <a:pt x="656" y="838"/>
                      </a:lnTo>
                      <a:lnTo>
                        <a:pt x="656" y="836"/>
                      </a:lnTo>
                      <a:lnTo>
                        <a:pt x="656" y="838"/>
                      </a:lnTo>
                      <a:lnTo>
                        <a:pt x="656" y="838"/>
                      </a:lnTo>
                      <a:close/>
                    </a:path>
                  </a:pathLst>
                </a:custGeom>
                <a:solidFill>
                  <a:schemeClr val="bg2">
                    <a:lumMod val="60000"/>
                    <a:lumOff val="40000"/>
                    <a:alpha val="9000"/>
                  </a:schemeClr>
                </a:solidFill>
                <a:ln w="9525">
                  <a:solidFill>
                    <a:srgbClr val="FEFFFF">
                      <a:alpha val="12000"/>
                    </a:srgb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86" name="Group 102"/>
              <p:cNvGrpSpPr>
                <a:grpSpLocks noChangeAspect="1"/>
              </p:cNvGrpSpPr>
              <p:nvPr/>
            </p:nvGrpSpPr>
            <p:grpSpPr>
              <a:xfrm>
                <a:off x="7848593" y="1524004"/>
                <a:ext cx="1295399" cy="1685580"/>
                <a:chOff x="7315200" y="5334000"/>
                <a:chExt cx="1054100" cy="1371600"/>
              </a:xfrm>
              <a:solidFill>
                <a:schemeClr val="bg2">
                  <a:lumMod val="50000"/>
                  <a:lumOff val="50000"/>
                  <a:alpha val="8000"/>
                </a:schemeClr>
              </a:solidFill>
            </p:grpSpPr>
            <p:sp>
              <p:nvSpPr>
                <p:cNvPr id="192"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3"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4"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5"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187" name="Group 112"/>
              <p:cNvGrpSpPr>
                <a:grpSpLocks noChangeAspect="1"/>
              </p:cNvGrpSpPr>
              <p:nvPr/>
            </p:nvGrpSpPr>
            <p:grpSpPr>
              <a:xfrm>
                <a:off x="7679515" y="5943604"/>
                <a:ext cx="1331670" cy="914403"/>
                <a:chOff x="7953375" y="152400"/>
                <a:chExt cx="1775564" cy="1219200"/>
              </a:xfrm>
              <a:solidFill>
                <a:schemeClr val="bg2">
                  <a:lumMod val="50000"/>
                  <a:lumOff val="50000"/>
                  <a:alpha val="8000"/>
                </a:schemeClr>
              </a:solidFill>
            </p:grpSpPr>
            <p:sp>
              <p:nvSpPr>
                <p:cNvPr id="188" name="Freeform 35"/>
                <p:cNvSpPr>
                  <a:spLocks/>
                </p:cNvSpPr>
                <p:nvPr/>
              </p:nvSpPr>
              <p:spPr bwMode="auto">
                <a:xfrm>
                  <a:off x="7953375" y="688975"/>
                  <a:ext cx="269875" cy="127000"/>
                </a:xfrm>
                <a:custGeom>
                  <a:avLst/>
                  <a:gdLst>
                    <a:gd name="T0" fmla="*/ 170 w 170"/>
                    <a:gd name="T1" fmla="*/ 80 h 80"/>
                    <a:gd name="T2" fmla="*/ 170 w 170"/>
                    <a:gd name="T3" fmla="*/ 80 h 80"/>
                    <a:gd name="T4" fmla="*/ 170 w 170"/>
                    <a:gd name="T5" fmla="*/ 80 h 80"/>
                    <a:gd name="T6" fmla="*/ 170 w 170"/>
                    <a:gd name="T7" fmla="*/ 80 h 80"/>
                    <a:gd name="T8" fmla="*/ 154 w 170"/>
                    <a:gd name="T9" fmla="*/ 72 h 80"/>
                    <a:gd name="T10" fmla="*/ 38 w 170"/>
                    <a:gd name="T11" fmla="*/ 14 h 80"/>
                    <a:gd name="T12" fmla="*/ 38 w 170"/>
                    <a:gd name="T13" fmla="*/ 14 h 80"/>
                    <a:gd name="T14" fmla="*/ 18 w 170"/>
                    <a:gd name="T15" fmla="*/ 4 h 80"/>
                    <a:gd name="T16" fmla="*/ 18 w 170"/>
                    <a:gd name="T17" fmla="*/ 4 h 80"/>
                    <a:gd name="T18" fmla="*/ 12 w 170"/>
                    <a:gd name="T19" fmla="*/ 2 h 80"/>
                    <a:gd name="T20" fmla="*/ 4 w 170"/>
                    <a:gd name="T21" fmla="*/ 0 h 80"/>
                    <a:gd name="T22" fmla="*/ 4 w 170"/>
                    <a:gd name="T23" fmla="*/ 0 h 80"/>
                    <a:gd name="T24" fmla="*/ 0 w 170"/>
                    <a:gd name="T25" fmla="*/ 0 h 80"/>
                    <a:gd name="T26" fmla="*/ 2 w 170"/>
                    <a:gd name="T27" fmla="*/ 4 h 80"/>
                    <a:gd name="T28" fmla="*/ 2 w 170"/>
                    <a:gd name="T29" fmla="*/ 4 h 80"/>
                    <a:gd name="T30" fmla="*/ 4 w 170"/>
                    <a:gd name="T31" fmla="*/ 6 h 80"/>
                    <a:gd name="T32" fmla="*/ 10 w 170"/>
                    <a:gd name="T33" fmla="*/ 8 h 80"/>
                    <a:gd name="T34" fmla="*/ 10 w 170"/>
                    <a:gd name="T35" fmla="*/ 8 h 80"/>
                    <a:gd name="T36" fmla="*/ 28 w 170"/>
                    <a:gd name="T37" fmla="*/ 16 h 80"/>
                    <a:gd name="T38" fmla="*/ 154 w 170"/>
                    <a:gd name="T39" fmla="*/ 74 h 80"/>
                    <a:gd name="T40" fmla="*/ 154 w 170"/>
                    <a:gd name="T41" fmla="*/ 74 h 80"/>
                    <a:gd name="T42" fmla="*/ 170 w 170"/>
                    <a:gd name="T43" fmla="*/ 80 h 80"/>
                    <a:gd name="T44" fmla="*/ 170 w 170"/>
                    <a:gd name="T4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0" h="80">
                      <a:moveTo>
                        <a:pt x="170" y="80"/>
                      </a:moveTo>
                      <a:lnTo>
                        <a:pt x="170" y="80"/>
                      </a:lnTo>
                      <a:lnTo>
                        <a:pt x="170" y="80"/>
                      </a:lnTo>
                      <a:lnTo>
                        <a:pt x="170" y="80"/>
                      </a:lnTo>
                      <a:lnTo>
                        <a:pt x="154" y="72"/>
                      </a:lnTo>
                      <a:lnTo>
                        <a:pt x="38" y="14"/>
                      </a:lnTo>
                      <a:lnTo>
                        <a:pt x="38" y="14"/>
                      </a:lnTo>
                      <a:lnTo>
                        <a:pt x="18" y="4"/>
                      </a:lnTo>
                      <a:lnTo>
                        <a:pt x="18" y="4"/>
                      </a:lnTo>
                      <a:lnTo>
                        <a:pt x="12" y="2"/>
                      </a:lnTo>
                      <a:lnTo>
                        <a:pt x="4" y="0"/>
                      </a:lnTo>
                      <a:lnTo>
                        <a:pt x="4" y="0"/>
                      </a:lnTo>
                      <a:lnTo>
                        <a:pt x="0" y="0"/>
                      </a:lnTo>
                      <a:lnTo>
                        <a:pt x="2" y="4"/>
                      </a:lnTo>
                      <a:lnTo>
                        <a:pt x="2" y="4"/>
                      </a:lnTo>
                      <a:lnTo>
                        <a:pt x="4" y="6"/>
                      </a:lnTo>
                      <a:lnTo>
                        <a:pt x="10" y="8"/>
                      </a:lnTo>
                      <a:lnTo>
                        <a:pt x="10" y="8"/>
                      </a:lnTo>
                      <a:lnTo>
                        <a:pt x="28" y="16"/>
                      </a:lnTo>
                      <a:lnTo>
                        <a:pt x="154" y="74"/>
                      </a:lnTo>
                      <a:lnTo>
                        <a:pt x="154" y="74"/>
                      </a:lnTo>
                      <a:lnTo>
                        <a:pt x="170" y="80"/>
                      </a:lnTo>
                      <a:lnTo>
                        <a:pt x="170"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9" name="Freeform 36"/>
                <p:cNvSpPr>
                  <a:spLocks/>
                </p:cNvSpPr>
                <p:nvPr/>
              </p:nvSpPr>
              <p:spPr bwMode="auto">
                <a:xfrm>
                  <a:off x="8226425" y="8223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0" name="Freeform 37"/>
                <p:cNvSpPr>
                  <a:spLocks/>
                </p:cNvSpPr>
                <p:nvPr/>
              </p:nvSpPr>
              <p:spPr bwMode="auto">
                <a:xfrm>
                  <a:off x="8232775" y="514350"/>
                  <a:ext cx="19050" cy="295275"/>
                </a:xfrm>
                <a:custGeom>
                  <a:avLst/>
                  <a:gdLst>
                    <a:gd name="T0" fmla="*/ 2 w 12"/>
                    <a:gd name="T1" fmla="*/ 186 h 186"/>
                    <a:gd name="T2" fmla="*/ 2 w 12"/>
                    <a:gd name="T3" fmla="*/ 186 h 186"/>
                    <a:gd name="T4" fmla="*/ 4 w 12"/>
                    <a:gd name="T5" fmla="*/ 168 h 186"/>
                    <a:gd name="T6" fmla="*/ 8 w 12"/>
                    <a:gd name="T7" fmla="*/ 30 h 186"/>
                    <a:gd name="T8" fmla="*/ 8 w 12"/>
                    <a:gd name="T9" fmla="*/ 30 h 186"/>
                    <a:gd name="T10" fmla="*/ 10 w 12"/>
                    <a:gd name="T11" fmla="*/ 10 h 186"/>
                    <a:gd name="T12" fmla="*/ 10 w 12"/>
                    <a:gd name="T13" fmla="*/ 10 h 186"/>
                    <a:gd name="T14" fmla="*/ 12 w 12"/>
                    <a:gd name="T15" fmla="*/ 6 h 186"/>
                    <a:gd name="T16" fmla="*/ 10 w 12"/>
                    <a:gd name="T17" fmla="*/ 0 h 186"/>
                    <a:gd name="T18" fmla="*/ 10 w 12"/>
                    <a:gd name="T19" fmla="*/ 0 h 186"/>
                    <a:gd name="T20" fmla="*/ 8 w 12"/>
                    <a:gd name="T21" fmla="*/ 0 h 186"/>
                    <a:gd name="T22" fmla="*/ 6 w 12"/>
                    <a:gd name="T23" fmla="*/ 2 h 186"/>
                    <a:gd name="T24" fmla="*/ 6 w 12"/>
                    <a:gd name="T25" fmla="*/ 2 h 186"/>
                    <a:gd name="T26" fmla="*/ 4 w 12"/>
                    <a:gd name="T27" fmla="*/ 8 h 186"/>
                    <a:gd name="T28" fmla="*/ 4 w 12"/>
                    <a:gd name="T29" fmla="*/ 16 h 186"/>
                    <a:gd name="T30" fmla="*/ 4 w 12"/>
                    <a:gd name="T31" fmla="*/ 16 h 186"/>
                    <a:gd name="T32" fmla="*/ 4 w 12"/>
                    <a:gd name="T33" fmla="*/ 38 h 186"/>
                    <a:gd name="T34" fmla="*/ 0 w 12"/>
                    <a:gd name="T35" fmla="*/ 168 h 186"/>
                    <a:gd name="T36" fmla="*/ 0 w 12"/>
                    <a:gd name="T37" fmla="*/ 168 h 186"/>
                    <a:gd name="T38" fmla="*/ 0 w 12"/>
                    <a:gd name="T39" fmla="*/ 186 h 186"/>
                    <a:gd name="T40" fmla="*/ 0 w 12"/>
                    <a:gd name="T41" fmla="*/ 186 h 186"/>
                    <a:gd name="T42" fmla="*/ 0 w 12"/>
                    <a:gd name="T43" fmla="*/ 186 h 186"/>
                    <a:gd name="T44" fmla="*/ 0 w 12"/>
                    <a:gd name="T45" fmla="*/ 186 h 186"/>
                    <a:gd name="T46" fmla="*/ 2 w 12"/>
                    <a:gd name="T47" fmla="*/ 186 h 186"/>
                    <a:gd name="T48" fmla="*/ 2 w 12"/>
                    <a:gd name="T49"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 h="186">
                      <a:moveTo>
                        <a:pt x="2" y="186"/>
                      </a:moveTo>
                      <a:lnTo>
                        <a:pt x="2" y="186"/>
                      </a:lnTo>
                      <a:lnTo>
                        <a:pt x="4" y="168"/>
                      </a:lnTo>
                      <a:lnTo>
                        <a:pt x="8" y="30"/>
                      </a:lnTo>
                      <a:lnTo>
                        <a:pt x="8" y="30"/>
                      </a:lnTo>
                      <a:lnTo>
                        <a:pt x="10" y="10"/>
                      </a:lnTo>
                      <a:lnTo>
                        <a:pt x="10" y="10"/>
                      </a:lnTo>
                      <a:lnTo>
                        <a:pt x="12" y="6"/>
                      </a:lnTo>
                      <a:lnTo>
                        <a:pt x="10" y="0"/>
                      </a:lnTo>
                      <a:lnTo>
                        <a:pt x="10" y="0"/>
                      </a:lnTo>
                      <a:lnTo>
                        <a:pt x="8" y="0"/>
                      </a:lnTo>
                      <a:lnTo>
                        <a:pt x="6" y="2"/>
                      </a:lnTo>
                      <a:lnTo>
                        <a:pt x="6" y="2"/>
                      </a:lnTo>
                      <a:lnTo>
                        <a:pt x="4" y="8"/>
                      </a:lnTo>
                      <a:lnTo>
                        <a:pt x="4" y="16"/>
                      </a:lnTo>
                      <a:lnTo>
                        <a:pt x="4" y="16"/>
                      </a:lnTo>
                      <a:lnTo>
                        <a:pt x="4" y="38"/>
                      </a:lnTo>
                      <a:lnTo>
                        <a:pt x="0" y="168"/>
                      </a:lnTo>
                      <a:lnTo>
                        <a:pt x="0" y="168"/>
                      </a:lnTo>
                      <a:lnTo>
                        <a:pt x="0" y="186"/>
                      </a:lnTo>
                      <a:lnTo>
                        <a:pt x="0" y="186"/>
                      </a:lnTo>
                      <a:lnTo>
                        <a:pt x="0" y="186"/>
                      </a:lnTo>
                      <a:lnTo>
                        <a:pt x="0" y="186"/>
                      </a:lnTo>
                      <a:lnTo>
                        <a:pt x="2" y="186"/>
                      </a:lnTo>
                      <a:lnTo>
                        <a:pt x="2" y="1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1" name="Freeform 38"/>
                <p:cNvSpPr>
                  <a:spLocks noEditPoints="1"/>
                </p:cNvSpPr>
                <p:nvPr/>
              </p:nvSpPr>
              <p:spPr bwMode="auto">
                <a:xfrm>
                  <a:off x="8274789" y="152400"/>
                  <a:ext cx="1454150" cy="1219200"/>
                </a:xfrm>
                <a:custGeom>
                  <a:avLst/>
                  <a:gdLst>
                    <a:gd name="T0" fmla="*/ 838 w 916"/>
                    <a:gd name="T1" fmla="*/ 674 h 768"/>
                    <a:gd name="T2" fmla="*/ 790 w 916"/>
                    <a:gd name="T3" fmla="*/ 634 h 768"/>
                    <a:gd name="T4" fmla="*/ 780 w 916"/>
                    <a:gd name="T5" fmla="*/ 590 h 768"/>
                    <a:gd name="T6" fmla="*/ 786 w 916"/>
                    <a:gd name="T7" fmla="*/ 556 h 768"/>
                    <a:gd name="T8" fmla="*/ 788 w 916"/>
                    <a:gd name="T9" fmla="*/ 524 h 768"/>
                    <a:gd name="T10" fmla="*/ 790 w 916"/>
                    <a:gd name="T11" fmla="*/ 450 h 768"/>
                    <a:gd name="T12" fmla="*/ 782 w 916"/>
                    <a:gd name="T13" fmla="*/ 420 h 768"/>
                    <a:gd name="T14" fmla="*/ 666 w 916"/>
                    <a:gd name="T15" fmla="*/ 406 h 768"/>
                    <a:gd name="T16" fmla="*/ 758 w 916"/>
                    <a:gd name="T17" fmla="*/ 340 h 768"/>
                    <a:gd name="T18" fmla="*/ 770 w 916"/>
                    <a:gd name="T19" fmla="*/ 308 h 768"/>
                    <a:gd name="T20" fmla="*/ 770 w 916"/>
                    <a:gd name="T21" fmla="*/ 266 h 768"/>
                    <a:gd name="T22" fmla="*/ 768 w 916"/>
                    <a:gd name="T23" fmla="*/ 236 h 768"/>
                    <a:gd name="T24" fmla="*/ 756 w 916"/>
                    <a:gd name="T25" fmla="*/ 212 h 768"/>
                    <a:gd name="T26" fmla="*/ 756 w 916"/>
                    <a:gd name="T27" fmla="*/ 190 h 768"/>
                    <a:gd name="T28" fmla="*/ 746 w 916"/>
                    <a:gd name="T29" fmla="*/ 152 h 768"/>
                    <a:gd name="T30" fmla="*/ 750 w 916"/>
                    <a:gd name="T31" fmla="*/ 118 h 768"/>
                    <a:gd name="T32" fmla="*/ 752 w 916"/>
                    <a:gd name="T33" fmla="*/ 92 h 768"/>
                    <a:gd name="T34" fmla="*/ 756 w 916"/>
                    <a:gd name="T35" fmla="*/ 62 h 768"/>
                    <a:gd name="T36" fmla="*/ 678 w 916"/>
                    <a:gd name="T37" fmla="*/ 10 h 768"/>
                    <a:gd name="T38" fmla="*/ 594 w 916"/>
                    <a:gd name="T39" fmla="*/ 82 h 768"/>
                    <a:gd name="T40" fmla="*/ 540 w 916"/>
                    <a:gd name="T41" fmla="*/ 186 h 768"/>
                    <a:gd name="T42" fmla="*/ 514 w 916"/>
                    <a:gd name="T43" fmla="*/ 366 h 768"/>
                    <a:gd name="T44" fmla="*/ 502 w 916"/>
                    <a:gd name="T45" fmla="*/ 424 h 768"/>
                    <a:gd name="T46" fmla="*/ 496 w 916"/>
                    <a:gd name="T47" fmla="*/ 412 h 768"/>
                    <a:gd name="T48" fmla="*/ 486 w 916"/>
                    <a:gd name="T49" fmla="*/ 412 h 768"/>
                    <a:gd name="T50" fmla="*/ 478 w 916"/>
                    <a:gd name="T51" fmla="*/ 416 h 768"/>
                    <a:gd name="T52" fmla="*/ 476 w 916"/>
                    <a:gd name="T53" fmla="*/ 422 h 768"/>
                    <a:gd name="T54" fmla="*/ 468 w 916"/>
                    <a:gd name="T55" fmla="*/ 432 h 768"/>
                    <a:gd name="T56" fmla="*/ 474 w 916"/>
                    <a:gd name="T57" fmla="*/ 454 h 768"/>
                    <a:gd name="T58" fmla="*/ 380 w 916"/>
                    <a:gd name="T59" fmla="*/ 406 h 768"/>
                    <a:gd name="T60" fmla="*/ 222 w 916"/>
                    <a:gd name="T61" fmla="*/ 362 h 768"/>
                    <a:gd name="T62" fmla="*/ 108 w 916"/>
                    <a:gd name="T63" fmla="*/ 370 h 768"/>
                    <a:gd name="T64" fmla="*/ 0 w 916"/>
                    <a:gd name="T65" fmla="*/ 436 h 768"/>
                    <a:gd name="T66" fmla="*/ 44 w 916"/>
                    <a:gd name="T67" fmla="*/ 504 h 768"/>
                    <a:gd name="T68" fmla="*/ 70 w 916"/>
                    <a:gd name="T69" fmla="*/ 514 h 768"/>
                    <a:gd name="T70" fmla="*/ 96 w 916"/>
                    <a:gd name="T71" fmla="*/ 522 h 768"/>
                    <a:gd name="T72" fmla="*/ 126 w 916"/>
                    <a:gd name="T73" fmla="*/ 536 h 768"/>
                    <a:gd name="T74" fmla="*/ 150 w 916"/>
                    <a:gd name="T75" fmla="*/ 558 h 768"/>
                    <a:gd name="T76" fmla="*/ 172 w 916"/>
                    <a:gd name="T77" fmla="*/ 572 h 768"/>
                    <a:gd name="T78" fmla="*/ 192 w 916"/>
                    <a:gd name="T79" fmla="*/ 594 h 768"/>
                    <a:gd name="T80" fmla="*/ 210 w 916"/>
                    <a:gd name="T81" fmla="*/ 608 h 768"/>
                    <a:gd name="T82" fmla="*/ 258 w 916"/>
                    <a:gd name="T83" fmla="*/ 632 h 768"/>
                    <a:gd name="T84" fmla="*/ 320 w 916"/>
                    <a:gd name="T85" fmla="*/ 610 h 768"/>
                    <a:gd name="T86" fmla="*/ 368 w 916"/>
                    <a:gd name="T87" fmla="*/ 604 h 768"/>
                    <a:gd name="T88" fmla="*/ 342 w 916"/>
                    <a:gd name="T89" fmla="*/ 692 h 768"/>
                    <a:gd name="T90" fmla="*/ 384 w 916"/>
                    <a:gd name="T91" fmla="*/ 724 h 768"/>
                    <a:gd name="T92" fmla="*/ 440 w 916"/>
                    <a:gd name="T93" fmla="*/ 740 h 768"/>
                    <a:gd name="T94" fmla="*/ 462 w 916"/>
                    <a:gd name="T95" fmla="*/ 754 h 768"/>
                    <a:gd name="T96" fmla="*/ 500 w 916"/>
                    <a:gd name="T97" fmla="*/ 764 h 768"/>
                    <a:gd name="T98" fmla="*/ 584 w 916"/>
                    <a:gd name="T99" fmla="*/ 736 h 768"/>
                    <a:gd name="T100" fmla="*/ 530 w 916"/>
                    <a:gd name="T101" fmla="*/ 578 h 768"/>
                    <a:gd name="T102" fmla="*/ 558 w 916"/>
                    <a:gd name="T103" fmla="*/ 594 h 768"/>
                    <a:gd name="T104" fmla="*/ 590 w 916"/>
                    <a:gd name="T105" fmla="*/ 648 h 768"/>
                    <a:gd name="T106" fmla="*/ 646 w 916"/>
                    <a:gd name="T107" fmla="*/ 688 h 768"/>
                    <a:gd name="T108" fmla="*/ 624 w 916"/>
                    <a:gd name="T109" fmla="*/ 616 h 768"/>
                    <a:gd name="T110" fmla="*/ 584 w 916"/>
                    <a:gd name="T111" fmla="*/ 550 h 768"/>
                    <a:gd name="T112" fmla="*/ 598 w 916"/>
                    <a:gd name="T113" fmla="*/ 536 h 768"/>
                    <a:gd name="T114" fmla="*/ 714 w 916"/>
                    <a:gd name="T115" fmla="*/ 658 h 768"/>
                    <a:gd name="T116" fmla="*/ 804 w 916"/>
                    <a:gd name="T117" fmla="*/ 702 h 768"/>
                    <a:gd name="T118" fmla="*/ 836 w 916"/>
                    <a:gd name="T119" fmla="*/ 708 h 768"/>
                    <a:gd name="T120" fmla="*/ 910 w 916"/>
                    <a:gd name="T121" fmla="*/ 736 h 768"/>
                    <a:gd name="T122" fmla="*/ 910 w 916"/>
                    <a:gd name="T123" fmla="*/ 716 h 768"/>
                    <a:gd name="T124" fmla="*/ 878 w 916"/>
                    <a:gd name="T125" fmla="*/ 68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6" h="768">
                      <a:moveTo>
                        <a:pt x="878" y="688"/>
                      </a:moveTo>
                      <a:lnTo>
                        <a:pt x="878" y="688"/>
                      </a:lnTo>
                      <a:lnTo>
                        <a:pt x="868" y="682"/>
                      </a:lnTo>
                      <a:lnTo>
                        <a:pt x="856" y="678"/>
                      </a:lnTo>
                      <a:lnTo>
                        <a:pt x="838" y="674"/>
                      </a:lnTo>
                      <a:lnTo>
                        <a:pt x="838" y="674"/>
                      </a:lnTo>
                      <a:lnTo>
                        <a:pt x="828" y="672"/>
                      </a:lnTo>
                      <a:lnTo>
                        <a:pt x="818" y="666"/>
                      </a:lnTo>
                      <a:lnTo>
                        <a:pt x="810" y="660"/>
                      </a:lnTo>
                      <a:lnTo>
                        <a:pt x="802" y="652"/>
                      </a:lnTo>
                      <a:lnTo>
                        <a:pt x="792" y="640"/>
                      </a:lnTo>
                      <a:lnTo>
                        <a:pt x="790" y="634"/>
                      </a:lnTo>
                      <a:lnTo>
                        <a:pt x="790" y="634"/>
                      </a:lnTo>
                      <a:lnTo>
                        <a:pt x="786" y="630"/>
                      </a:lnTo>
                      <a:lnTo>
                        <a:pt x="780" y="616"/>
                      </a:lnTo>
                      <a:lnTo>
                        <a:pt x="776" y="602"/>
                      </a:lnTo>
                      <a:lnTo>
                        <a:pt x="778" y="596"/>
                      </a:lnTo>
                      <a:lnTo>
                        <a:pt x="780" y="590"/>
                      </a:lnTo>
                      <a:lnTo>
                        <a:pt x="780" y="590"/>
                      </a:lnTo>
                      <a:lnTo>
                        <a:pt x="784" y="586"/>
                      </a:lnTo>
                      <a:lnTo>
                        <a:pt x="786" y="582"/>
                      </a:lnTo>
                      <a:lnTo>
                        <a:pt x="786" y="570"/>
                      </a:lnTo>
                      <a:lnTo>
                        <a:pt x="786" y="556"/>
                      </a:lnTo>
                      <a:lnTo>
                        <a:pt x="786" y="556"/>
                      </a:lnTo>
                      <a:lnTo>
                        <a:pt x="784" y="554"/>
                      </a:lnTo>
                      <a:lnTo>
                        <a:pt x="782" y="548"/>
                      </a:lnTo>
                      <a:lnTo>
                        <a:pt x="780" y="544"/>
                      </a:lnTo>
                      <a:lnTo>
                        <a:pt x="782" y="538"/>
                      </a:lnTo>
                      <a:lnTo>
                        <a:pt x="784" y="532"/>
                      </a:lnTo>
                      <a:lnTo>
                        <a:pt x="788" y="524"/>
                      </a:lnTo>
                      <a:lnTo>
                        <a:pt x="788" y="524"/>
                      </a:lnTo>
                      <a:lnTo>
                        <a:pt x="792" y="514"/>
                      </a:lnTo>
                      <a:lnTo>
                        <a:pt x="794" y="502"/>
                      </a:lnTo>
                      <a:lnTo>
                        <a:pt x="794" y="488"/>
                      </a:lnTo>
                      <a:lnTo>
                        <a:pt x="794" y="474"/>
                      </a:lnTo>
                      <a:lnTo>
                        <a:pt x="790" y="450"/>
                      </a:lnTo>
                      <a:lnTo>
                        <a:pt x="786" y="440"/>
                      </a:lnTo>
                      <a:lnTo>
                        <a:pt x="782" y="426"/>
                      </a:lnTo>
                      <a:lnTo>
                        <a:pt x="782" y="426"/>
                      </a:lnTo>
                      <a:lnTo>
                        <a:pt x="784" y="424"/>
                      </a:lnTo>
                      <a:lnTo>
                        <a:pt x="784" y="422"/>
                      </a:lnTo>
                      <a:lnTo>
                        <a:pt x="782" y="420"/>
                      </a:lnTo>
                      <a:lnTo>
                        <a:pt x="776" y="418"/>
                      </a:lnTo>
                      <a:lnTo>
                        <a:pt x="766" y="414"/>
                      </a:lnTo>
                      <a:lnTo>
                        <a:pt x="722" y="406"/>
                      </a:lnTo>
                      <a:lnTo>
                        <a:pt x="722" y="406"/>
                      </a:lnTo>
                      <a:lnTo>
                        <a:pt x="696" y="404"/>
                      </a:lnTo>
                      <a:lnTo>
                        <a:pt x="666" y="406"/>
                      </a:lnTo>
                      <a:lnTo>
                        <a:pt x="668" y="404"/>
                      </a:lnTo>
                      <a:lnTo>
                        <a:pt x="682" y="392"/>
                      </a:lnTo>
                      <a:lnTo>
                        <a:pt x="704" y="376"/>
                      </a:lnTo>
                      <a:lnTo>
                        <a:pt x="722" y="366"/>
                      </a:lnTo>
                      <a:lnTo>
                        <a:pt x="742" y="354"/>
                      </a:lnTo>
                      <a:lnTo>
                        <a:pt x="758" y="340"/>
                      </a:lnTo>
                      <a:lnTo>
                        <a:pt x="758" y="340"/>
                      </a:lnTo>
                      <a:lnTo>
                        <a:pt x="764" y="332"/>
                      </a:lnTo>
                      <a:lnTo>
                        <a:pt x="768" y="326"/>
                      </a:lnTo>
                      <a:lnTo>
                        <a:pt x="770" y="320"/>
                      </a:lnTo>
                      <a:lnTo>
                        <a:pt x="770" y="320"/>
                      </a:lnTo>
                      <a:lnTo>
                        <a:pt x="770" y="308"/>
                      </a:lnTo>
                      <a:lnTo>
                        <a:pt x="772" y="290"/>
                      </a:lnTo>
                      <a:lnTo>
                        <a:pt x="772" y="290"/>
                      </a:lnTo>
                      <a:lnTo>
                        <a:pt x="772" y="280"/>
                      </a:lnTo>
                      <a:lnTo>
                        <a:pt x="772" y="272"/>
                      </a:lnTo>
                      <a:lnTo>
                        <a:pt x="770" y="266"/>
                      </a:lnTo>
                      <a:lnTo>
                        <a:pt x="770" y="266"/>
                      </a:lnTo>
                      <a:lnTo>
                        <a:pt x="768" y="260"/>
                      </a:lnTo>
                      <a:lnTo>
                        <a:pt x="768" y="254"/>
                      </a:lnTo>
                      <a:lnTo>
                        <a:pt x="768" y="250"/>
                      </a:lnTo>
                      <a:lnTo>
                        <a:pt x="768" y="250"/>
                      </a:lnTo>
                      <a:lnTo>
                        <a:pt x="768" y="244"/>
                      </a:lnTo>
                      <a:lnTo>
                        <a:pt x="768" y="236"/>
                      </a:lnTo>
                      <a:lnTo>
                        <a:pt x="766" y="226"/>
                      </a:lnTo>
                      <a:lnTo>
                        <a:pt x="764" y="222"/>
                      </a:lnTo>
                      <a:lnTo>
                        <a:pt x="760" y="220"/>
                      </a:lnTo>
                      <a:lnTo>
                        <a:pt x="760" y="220"/>
                      </a:lnTo>
                      <a:lnTo>
                        <a:pt x="756" y="216"/>
                      </a:lnTo>
                      <a:lnTo>
                        <a:pt x="756" y="212"/>
                      </a:lnTo>
                      <a:lnTo>
                        <a:pt x="754" y="204"/>
                      </a:lnTo>
                      <a:lnTo>
                        <a:pt x="754" y="204"/>
                      </a:lnTo>
                      <a:lnTo>
                        <a:pt x="756" y="198"/>
                      </a:lnTo>
                      <a:lnTo>
                        <a:pt x="758" y="194"/>
                      </a:lnTo>
                      <a:lnTo>
                        <a:pt x="756" y="190"/>
                      </a:lnTo>
                      <a:lnTo>
                        <a:pt x="756" y="190"/>
                      </a:lnTo>
                      <a:lnTo>
                        <a:pt x="752" y="186"/>
                      </a:lnTo>
                      <a:lnTo>
                        <a:pt x="748" y="180"/>
                      </a:lnTo>
                      <a:lnTo>
                        <a:pt x="744" y="170"/>
                      </a:lnTo>
                      <a:lnTo>
                        <a:pt x="744" y="170"/>
                      </a:lnTo>
                      <a:lnTo>
                        <a:pt x="746" y="160"/>
                      </a:lnTo>
                      <a:lnTo>
                        <a:pt x="746" y="152"/>
                      </a:lnTo>
                      <a:lnTo>
                        <a:pt x="746" y="146"/>
                      </a:lnTo>
                      <a:lnTo>
                        <a:pt x="746" y="146"/>
                      </a:lnTo>
                      <a:lnTo>
                        <a:pt x="746" y="142"/>
                      </a:lnTo>
                      <a:lnTo>
                        <a:pt x="746" y="134"/>
                      </a:lnTo>
                      <a:lnTo>
                        <a:pt x="746" y="126"/>
                      </a:lnTo>
                      <a:lnTo>
                        <a:pt x="750" y="118"/>
                      </a:lnTo>
                      <a:lnTo>
                        <a:pt x="750" y="118"/>
                      </a:lnTo>
                      <a:lnTo>
                        <a:pt x="752" y="112"/>
                      </a:lnTo>
                      <a:lnTo>
                        <a:pt x="752" y="106"/>
                      </a:lnTo>
                      <a:lnTo>
                        <a:pt x="752" y="98"/>
                      </a:lnTo>
                      <a:lnTo>
                        <a:pt x="752" y="98"/>
                      </a:lnTo>
                      <a:lnTo>
                        <a:pt x="752" y="92"/>
                      </a:lnTo>
                      <a:lnTo>
                        <a:pt x="752" y="88"/>
                      </a:lnTo>
                      <a:lnTo>
                        <a:pt x="752" y="84"/>
                      </a:lnTo>
                      <a:lnTo>
                        <a:pt x="752" y="84"/>
                      </a:lnTo>
                      <a:lnTo>
                        <a:pt x="754" y="78"/>
                      </a:lnTo>
                      <a:lnTo>
                        <a:pt x="756" y="72"/>
                      </a:lnTo>
                      <a:lnTo>
                        <a:pt x="756" y="62"/>
                      </a:lnTo>
                      <a:lnTo>
                        <a:pt x="754" y="42"/>
                      </a:lnTo>
                      <a:lnTo>
                        <a:pt x="748" y="24"/>
                      </a:lnTo>
                      <a:lnTo>
                        <a:pt x="740" y="10"/>
                      </a:lnTo>
                      <a:lnTo>
                        <a:pt x="726" y="2"/>
                      </a:lnTo>
                      <a:lnTo>
                        <a:pt x="704" y="0"/>
                      </a:lnTo>
                      <a:lnTo>
                        <a:pt x="678" y="10"/>
                      </a:lnTo>
                      <a:lnTo>
                        <a:pt x="654" y="24"/>
                      </a:lnTo>
                      <a:lnTo>
                        <a:pt x="654" y="24"/>
                      </a:lnTo>
                      <a:lnTo>
                        <a:pt x="648" y="28"/>
                      </a:lnTo>
                      <a:lnTo>
                        <a:pt x="630" y="42"/>
                      </a:lnTo>
                      <a:lnTo>
                        <a:pt x="606" y="66"/>
                      </a:lnTo>
                      <a:lnTo>
                        <a:pt x="594" y="82"/>
                      </a:lnTo>
                      <a:lnTo>
                        <a:pt x="580" y="102"/>
                      </a:lnTo>
                      <a:lnTo>
                        <a:pt x="580" y="102"/>
                      </a:lnTo>
                      <a:lnTo>
                        <a:pt x="568" y="122"/>
                      </a:lnTo>
                      <a:lnTo>
                        <a:pt x="558" y="142"/>
                      </a:lnTo>
                      <a:lnTo>
                        <a:pt x="548" y="164"/>
                      </a:lnTo>
                      <a:lnTo>
                        <a:pt x="540" y="186"/>
                      </a:lnTo>
                      <a:lnTo>
                        <a:pt x="532" y="208"/>
                      </a:lnTo>
                      <a:lnTo>
                        <a:pt x="526" y="232"/>
                      </a:lnTo>
                      <a:lnTo>
                        <a:pt x="518" y="282"/>
                      </a:lnTo>
                      <a:lnTo>
                        <a:pt x="518" y="282"/>
                      </a:lnTo>
                      <a:lnTo>
                        <a:pt x="514" y="324"/>
                      </a:lnTo>
                      <a:lnTo>
                        <a:pt x="514" y="366"/>
                      </a:lnTo>
                      <a:lnTo>
                        <a:pt x="514" y="402"/>
                      </a:lnTo>
                      <a:lnTo>
                        <a:pt x="516" y="430"/>
                      </a:lnTo>
                      <a:lnTo>
                        <a:pt x="516" y="430"/>
                      </a:lnTo>
                      <a:lnTo>
                        <a:pt x="514" y="430"/>
                      </a:lnTo>
                      <a:lnTo>
                        <a:pt x="514" y="430"/>
                      </a:lnTo>
                      <a:lnTo>
                        <a:pt x="502" y="424"/>
                      </a:lnTo>
                      <a:lnTo>
                        <a:pt x="502" y="424"/>
                      </a:lnTo>
                      <a:lnTo>
                        <a:pt x="504" y="420"/>
                      </a:lnTo>
                      <a:lnTo>
                        <a:pt x="502" y="416"/>
                      </a:lnTo>
                      <a:lnTo>
                        <a:pt x="502" y="416"/>
                      </a:lnTo>
                      <a:lnTo>
                        <a:pt x="500" y="414"/>
                      </a:lnTo>
                      <a:lnTo>
                        <a:pt x="496" y="412"/>
                      </a:lnTo>
                      <a:lnTo>
                        <a:pt x="492" y="412"/>
                      </a:lnTo>
                      <a:lnTo>
                        <a:pt x="488" y="414"/>
                      </a:lnTo>
                      <a:lnTo>
                        <a:pt x="488" y="414"/>
                      </a:lnTo>
                      <a:lnTo>
                        <a:pt x="488" y="414"/>
                      </a:lnTo>
                      <a:lnTo>
                        <a:pt x="488" y="412"/>
                      </a:lnTo>
                      <a:lnTo>
                        <a:pt x="486" y="412"/>
                      </a:lnTo>
                      <a:lnTo>
                        <a:pt x="484" y="414"/>
                      </a:lnTo>
                      <a:lnTo>
                        <a:pt x="484" y="414"/>
                      </a:lnTo>
                      <a:lnTo>
                        <a:pt x="480" y="414"/>
                      </a:lnTo>
                      <a:lnTo>
                        <a:pt x="480" y="414"/>
                      </a:lnTo>
                      <a:lnTo>
                        <a:pt x="478" y="414"/>
                      </a:lnTo>
                      <a:lnTo>
                        <a:pt x="478" y="416"/>
                      </a:lnTo>
                      <a:lnTo>
                        <a:pt x="476" y="416"/>
                      </a:lnTo>
                      <a:lnTo>
                        <a:pt x="476" y="418"/>
                      </a:lnTo>
                      <a:lnTo>
                        <a:pt x="474" y="420"/>
                      </a:lnTo>
                      <a:lnTo>
                        <a:pt x="472" y="420"/>
                      </a:lnTo>
                      <a:lnTo>
                        <a:pt x="476" y="422"/>
                      </a:lnTo>
                      <a:lnTo>
                        <a:pt x="476" y="422"/>
                      </a:lnTo>
                      <a:lnTo>
                        <a:pt x="476" y="422"/>
                      </a:lnTo>
                      <a:lnTo>
                        <a:pt x="472" y="424"/>
                      </a:lnTo>
                      <a:lnTo>
                        <a:pt x="472" y="424"/>
                      </a:lnTo>
                      <a:lnTo>
                        <a:pt x="470" y="426"/>
                      </a:lnTo>
                      <a:lnTo>
                        <a:pt x="468" y="430"/>
                      </a:lnTo>
                      <a:lnTo>
                        <a:pt x="468" y="432"/>
                      </a:lnTo>
                      <a:lnTo>
                        <a:pt x="470" y="436"/>
                      </a:lnTo>
                      <a:lnTo>
                        <a:pt x="470" y="436"/>
                      </a:lnTo>
                      <a:lnTo>
                        <a:pt x="474" y="440"/>
                      </a:lnTo>
                      <a:lnTo>
                        <a:pt x="474" y="440"/>
                      </a:lnTo>
                      <a:lnTo>
                        <a:pt x="474" y="448"/>
                      </a:lnTo>
                      <a:lnTo>
                        <a:pt x="474" y="454"/>
                      </a:lnTo>
                      <a:lnTo>
                        <a:pt x="474" y="454"/>
                      </a:lnTo>
                      <a:lnTo>
                        <a:pt x="472" y="456"/>
                      </a:lnTo>
                      <a:lnTo>
                        <a:pt x="472" y="456"/>
                      </a:lnTo>
                      <a:lnTo>
                        <a:pt x="448" y="442"/>
                      </a:lnTo>
                      <a:lnTo>
                        <a:pt x="416" y="424"/>
                      </a:lnTo>
                      <a:lnTo>
                        <a:pt x="380" y="406"/>
                      </a:lnTo>
                      <a:lnTo>
                        <a:pt x="340" y="390"/>
                      </a:lnTo>
                      <a:lnTo>
                        <a:pt x="340" y="390"/>
                      </a:lnTo>
                      <a:lnTo>
                        <a:pt x="292" y="374"/>
                      </a:lnTo>
                      <a:lnTo>
                        <a:pt x="268" y="368"/>
                      </a:lnTo>
                      <a:lnTo>
                        <a:pt x="244" y="364"/>
                      </a:lnTo>
                      <a:lnTo>
                        <a:pt x="222" y="362"/>
                      </a:lnTo>
                      <a:lnTo>
                        <a:pt x="198" y="360"/>
                      </a:lnTo>
                      <a:lnTo>
                        <a:pt x="176" y="360"/>
                      </a:lnTo>
                      <a:lnTo>
                        <a:pt x="152" y="362"/>
                      </a:lnTo>
                      <a:lnTo>
                        <a:pt x="152" y="362"/>
                      </a:lnTo>
                      <a:lnTo>
                        <a:pt x="130" y="366"/>
                      </a:lnTo>
                      <a:lnTo>
                        <a:pt x="108" y="370"/>
                      </a:lnTo>
                      <a:lnTo>
                        <a:pt x="76" y="380"/>
                      </a:lnTo>
                      <a:lnTo>
                        <a:pt x="56" y="388"/>
                      </a:lnTo>
                      <a:lnTo>
                        <a:pt x="48" y="392"/>
                      </a:lnTo>
                      <a:lnTo>
                        <a:pt x="24" y="408"/>
                      </a:lnTo>
                      <a:lnTo>
                        <a:pt x="4" y="426"/>
                      </a:lnTo>
                      <a:lnTo>
                        <a:pt x="0" y="436"/>
                      </a:lnTo>
                      <a:lnTo>
                        <a:pt x="0" y="466"/>
                      </a:lnTo>
                      <a:lnTo>
                        <a:pt x="4" y="476"/>
                      </a:lnTo>
                      <a:lnTo>
                        <a:pt x="18" y="488"/>
                      </a:lnTo>
                      <a:lnTo>
                        <a:pt x="36" y="500"/>
                      </a:lnTo>
                      <a:lnTo>
                        <a:pt x="36" y="500"/>
                      </a:lnTo>
                      <a:lnTo>
                        <a:pt x="44" y="504"/>
                      </a:lnTo>
                      <a:lnTo>
                        <a:pt x="50" y="506"/>
                      </a:lnTo>
                      <a:lnTo>
                        <a:pt x="56" y="506"/>
                      </a:lnTo>
                      <a:lnTo>
                        <a:pt x="56" y="506"/>
                      </a:lnTo>
                      <a:lnTo>
                        <a:pt x="60" y="508"/>
                      </a:lnTo>
                      <a:lnTo>
                        <a:pt x="64" y="510"/>
                      </a:lnTo>
                      <a:lnTo>
                        <a:pt x="70" y="514"/>
                      </a:lnTo>
                      <a:lnTo>
                        <a:pt x="70" y="514"/>
                      </a:lnTo>
                      <a:lnTo>
                        <a:pt x="76" y="518"/>
                      </a:lnTo>
                      <a:lnTo>
                        <a:pt x="82" y="520"/>
                      </a:lnTo>
                      <a:lnTo>
                        <a:pt x="90" y="520"/>
                      </a:lnTo>
                      <a:lnTo>
                        <a:pt x="90" y="520"/>
                      </a:lnTo>
                      <a:lnTo>
                        <a:pt x="96" y="522"/>
                      </a:lnTo>
                      <a:lnTo>
                        <a:pt x="104" y="524"/>
                      </a:lnTo>
                      <a:lnTo>
                        <a:pt x="112" y="528"/>
                      </a:lnTo>
                      <a:lnTo>
                        <a:pt x="116" y="530"/>
                      </a:lnTo>
                      <a:lnTo>
                        <a:pt x="116" y="530"/>
                      </a:lnTo>
                      <a:lnTo>
                        <a:pt x="120" y="534"/>
                      </a:lnTo>
                      <a:lnTo>
                        <a:pt x="126" y="536"/>
                      </a:lnTo>
                      <a:lnTo>
                        <a:pt x="136" y="540"/>
                      </a:lnTo>
                      <a:lnTo>
                        <a:pt x="136" y="540"/>
                      </a:lnTo>
                      <a:lnTo>
                        <a:pt x="144" y="548"/>
                      </a:lnTo>
                      <a:lnTo>
                        <a:pt x="148" y="554"/>
                      </a:lnTo>
                      <a:lnTo>
                        <a:pt x="150" y="558"/>
                      </a:lnTo>
                      <a:lnTo>
                        <a:pt x="150" y="558"/>
                      </a:lnTo>
                      <a:lnTo>
                        <a:pt x="152" y="562"/>
                      </a:lnTo>
                      <a:lnTo>
                        <a:pt x="156" y="564"/>
                      </a:lnTo>
                      <a:lnTo>
                        <a:pt x="162" y="564"/>
                      </a:lnTo>
                      <a:lnTo>
                        <a:pt x="162" y="564"/>
                      </a:lnTo>
                      <a:lnTo>
                        <a:pt x="168" y="568"/>
                      </a:lnTo>
                      <a:lnTo>
                        <a:pt x="172" y="572"/>
                      </a:lnTo>
                      <a:lnTo>
                        <a:pt x="174" y="578"/>
                      </a:lnTo>
                      <a:lnTo>
                        <a:pt x="174" y="578"/>
                      </a:lnTo>
                      <a:lnTo>
                        <a:pt x="176" y="580"/>
                      </a:lnTo>
                      <a:lnTo>
                        <a:pt x="178" y="584"/>
                      </a:lnTo>
                      <a:lnTo>
                        <a:pt x="184" y="590"/>
                      </a:lnTo>
                      <a:lnTo>
                        <a:pt x="192" y="594"/>
                      </a:lnTo>
                      <a:lnTo>
                        <a:pt x="196" y="596"/>
                      </a:lnTo>
                      <a:lnTo>
                        <a:pt x="196" y="596"/>
                      </a:lnTo>
                      <a:lnTo>
                        <a:pt x="200" y="598"/>
                      </a:lnTo>
                      <a:lnTo>
                        <a:pt x="204" y="602"/>
                      </a:lnTo>
                      <a:lnTo>
                        <a:pt x="210" y="608"/>
                      </a:lnTo>
                      <a:lnTo>
                        <a:pt x="210" y="608"/>
                      </a:lnTo>
                      <a:lnTo>
                        <a:pt x="214" y="610"/>
                      </a:lnTo>
                      <a:lnTo>
                        <a:pt x="222" y="614"/>
                      </a:lnTo>
                      <a:lnTo>
                        <a:pt x="232" y="620"/>
                      </a:lnTo>
                      <a:lnTo>
                        <a:pt x="232" y="620"/>
                      </a:lnTo>
                      <a:lnTo>
                        <a:pt x="248" y="626"/>
                      </a:lnTo>
                      <a:lnTo>
                        <a:pt x="258" y="632"/>
                      </a:lnTo>
                      <a:lnTo>
                        <a:pt x="258" y="632"/>
                      </a:lnTo>
                      <a:lnTo>
                        <a:pt x="264" y="632"/>
                      </a:lnTo>
                      <a:lnTo>
                        <a:pt x="272" y="632"/>
                      </a:lnTo>
                      <a:lnTo>
                        <a:pt x="282" y="630"/>
                      </a:lnTo>
                      <a:lnTo>
                        <a:pt x="302" y="622"/>
                      </a:lnTo>
                      <a:lnTo>
                        <a:pt x="320" y="610"/>
                      </a:lnTo>
                      <a:lnTo>
                        <a:pt x="338" y="600"/>
                      </a:lnTo>
                      <a:lnTo>
                        <a:pt x="364" y="586"/>
                      </a:lnTo>
                      <a:lnTo>
                        <a:pt x="380" y="580"/>
                      </a:lnTo>
                      <a:lnTo>
                        <a:pt x="382" y="578"/>
                      </a:lnTo>
                      <a:lnTo>
                        <a:pt x="382" y="578"/>
                      </a:lnTo>
                      <a:lnTo>
                        <a:pt x="368" y="604"/>
                      </a:lnTo>
                      <a:lnTo>
                        <a:pt x="358" y="628"/>
                      </a:lnTo>
                      <a:lnTo>
                        <a:pt x="358" y="628"/>
                      </a:lnTo>
                      <a:lnTo>
                        <a:pt x="344" y="670"/>
                      </a:lnTo>
                      <a:lnTo>
                        <a:pt x="342" y="682"/>
                      </a:lnTo>
                      <a:lnTo>
                        <a:pt x="342" y="688"/>
                      </a:lnTo>
                      <a:lnTo>
                        <a:pt x="342" y="692"/>
                      </a:lnTo>
                      <a:lnTo>
                        <a:pt x="344" y="692"/>
                      </a:lnTo>
                      <a:lnTo>
                        <a:pt x="346" y="692"/>
                      </a:lnTo>
                      <a:lnTo>
                        <a:pt x="358" y="702"/>
                      </a:lnTo>
                      <a:lnTo>
                        <a:pt x="358" y="702"/>
                      </a:lnTo>
                      <a:lnTo>
                        <a:pt x="366" y="708"/>
                      </a:lnTo>
                      <a:lnTo>
                        <a:pt x="384" y="724"/>
                      </a:lnTo>
                      <a:lnTo>
                        <a:pt x="396" y="730"/>
                      </a:lnTo>
                      <a:lnTo>
                        <a:pt x="410" y="738"/>
                      </a:lnTo>
                      <a:lnTo>
                        <a:pt x="420" y="740"/>
                      </a:lnTo>
                      <a:lnTo>
                        <a:pt x="432" y="742"/>
                      </a:lnTo>
                      <a:lnTo>
                        <a:pt x="432" y="742"/>
                      </a:lnTo>
                      <a:lnTo>
                        <a:pt x="440" y="740"/>
                      </a:lnTo>
                      <a:lnTo>
                        <a:pt x="446" y="742"/>
                      </a:lnTo>
                      <a:lnTo>
                        <a:pt x="452" y="744"/>
                      </a:lnTo>
                      <a:lnTo>
                        <a:pt x="456" y="746"/>
                      </a:lnTo>
                      <a:lnTo>
                        <a:pt x="460" y="752"/>
                      </a:lnTo>
                      <a:lnTo>
                        <a:pt x="462" y="754"/>
                      </a:lnTo>
                      <a:lnTo>
                        <a:pt x="462" y="754"/>
                      </a:lnTo>
                      <a:lnTo>
                        <a:pt x="472" y="762"/>
                      </a:lnTo>
                      <a:lnTo>
                        <a:pt x="484" y="766"/>
                      </a:lnTo>
                      <a:lnTo>
                        <a:pt x="488" y="766"/>
                      </a:lnTo>
                      <a:lnTo>
                        <a:pt x="494" y="764"/>
                      </a:lnTo>
                      <a:lnTo>
                        <a:pt x="494" y="764"/>
                      </a:lnTo>
                      <a:lnTo>
                        <a:pt x="500" y="764"/>
                      </a:lnTo>
                      <a:lnTo>
                        <a:pt x="506" y="768"/>
                      </a:lnTo>
                      <a:lnTo>
                        <a:pt x="588" y="768"/>
                      </a:lnTo>
                      <a:lnTo>
                        <a:pt x="588" y="768"/>
                      </a:lnTo>
                      <a:lnTo>
                        <a:pt x="586" y="750"/>
                      </a:lnTo>
                      <a:lnTo>
                        <a:pt x="584" y="736"/>
                      </a:lnTo>
                      <a:lnTo>
                        <a:pt x="584" y="736"/>
                      </a:lnTo>
                      <a:lnTo>
                        <a:pt x="552" y="654"/>
                      </a:lnTo>
                      <a:lnTo>
                        <a:pt x="534" y="602"/>
                      </a:lnTo>
                      <a:lnTo>
                        <a:pt x="530" y="586"/>
                      </a:lnTo>
                      <a:lnTo>
                        <a:pt x="530" y="580"/>
                      </a:lnTo>
                      <a:lnTo>
                        <a:pt x="530" y="578"/>
                      </a:lnTo>
                      <a:lnTo>
                        <a:pt x="530" y="578"/>
                      </a:lnTo>
                      <a:lnTo>
                        <a:pt x="534" y="574"/>
                      </a:lnTo>
                      <a:lnTo>
                        <a:pt x="536" y="566"/>
                      </a:lnTo>
                      <a:lnTo>
                        <a:pt x="538" y="548"/>
                      </a:lnTo>
                      <a:lnTo>
                        <a:pt x="548" y="572"/>
                      </a:lnTo>
                      <a:lnTo>
                        <a:pt x="554" y="580"/>
                      </a:lnTo>
                      <a:lnTo>
                        <a:pt x="558" y="594"/>
                      </a:lnTo>
                      <a:lnTo>
                        <a:pt x="568" y="610"/>
                      </a:lnTo>
                      <a:lnTo>
                        <a:pt x="570" y="614"/>
                      </a:lnTo>
                      <a:lnTo>
                        <a:pt x="584" y="638"/>
                      </a:lnTo>
                      <a:lnTo>
                        <a:pt x="590" y="638"/>
                      </a:lnTo>
                      <a:lnTo>
                        <a:pt x="592" y="642"/>
                      </a:lnTo>
                      <a:lnTo>
                        <a:pt x="590" y="648"/>
                      </a:lnTo>
                      <a:lnTo>
                        <a:pt x="598" y="658"/>
                      </a:lnTo>
                      <a:lnTo>
                        <a:pt x="608" y="676"/>
                      </a:lnTo>
                      <a:lnTo>
                        <a:pt x="626" y="688"/>
                      </a:lnTo>
                      <a:lnTo>
                        <a:pt x="642" y="690"/>
                      </a:lnTo>
                      <a:lnTo>
                        <a:pt x="638" y="678"/>
                      </a:lnTo>
                      <a:lnTo>
                        <a:pt x="646" y="688"/>
                      </a:lnTo>
                      <a:lnTo>
                        <a:pt x="650" y="672"/>
                      </a:lnTo>
                      <a:lnTo>
                        <a:pt x="648" y="652"/>
                      </a:lnTo>
                      <a:lnTo>
                        <a:pt x="638" y="634"/>
                      </a:lnTo>
                      <a:lnTo>
                        <a:pt x="632" y="622"/>
                      </a:lnTo>
                      <a:lnTo>
                        <a:pt x="626" y="620"/>
                      </a:lnTo>
                      <a:lnTo>
                        <a:pt x="624" y="616"/>
                      </a:lnTo>
                      <a:lnTo>
                        <a:pt x="626" y="612"/>
                      </a:lnTo>
                      <a:lnTo>
                        <a:pt x="612" y="590"/>
                      </a:lnTo>
                      <a:lnTo>
                        <a:pt x="608" y="584"/>
                      </a:lnTo>
                      <a:lnTo>
                        <a:pt x="598" y="568"/>
                      </a:lnTo>
                      <a:lnTo>
                        <a:pt x="588" y="560"/>
                      </a:lnTo>
                      <a:lnTo>
                        <a:pt x="584" y="550"/>
                      </a:lnTo>
                      <a:lnTo>
                        <a:pt x="568" y="530"/>
                      </a:lnTo>
                      <a:lnTo>
                        <a:pt x="568" y="530"/>
                      </a:lnTo>
                      <a:lnTo>
                        <a:pt x="586" y="536"/>
                      </a:lnTo>
                      <a:lnTo>
                        <a:pt x="592" y="538"/>
                      </a:lnTo>
                      <a:lnTo>
                        <a:pt x="598" y="536"/>
                      </a:lnTo>
                      <a:lnTo>
                        <a:pt x="598" y="536"/>
                      </a:lnTo>
                      <a:lnTo>
                        <a:pt x="600" y="538"/>
                      </a:lnTo>
                      <a:lnTo>
                        <a:pt x="604" y="540"/>
                      </a:lnTo>
                      <a:lnTo>
                        <a:pt x="618" y="552"/>
                      </a:lnTo>
                      <a:lnTo>
                        <a:pt x="654" y="590"/>
                      </a:lnTo>
                      <a:lnTo>
                        <a:pt x="714" y="658"/>
                      </a:lnTo>
                      <a:lnTo>
                        <a:pt x="714" y="658"/>
                      </a:lnTo>
                      <a:lnTo>
                        <a:pt x="724" y="666"/>
                      </a:lnTo>
                      <a:lnTo>
                        <a:pt x="740" y="676"/>
                      </a:lnTo>
                      <a:lnTo>
                        <a:pt x="770" y="692"/>
                      </a:lnTo>
                      <a:lnTo>
                        <a:pt x="770" y="692"/>
                      </a:lnTo>
                      <a:lnTo>
                        <a:pt x="792" y="698"/>
                      </a:lnTo>
                      <a:lnTo>
                        <a:pt x="804" y="702"/>
                      </a:lnTo>
                      <a:lnTo>
                        <a:pt x="804" y="702"/>
                      </a:lnTo>
                      <a:lnTo>
                        <a:pt x="814" y="706"/>
                      </a:lnTo>
                      <a:lnTo>
                        <a:pt x="822" y="708"/>
                      </a:lnTo>
                      <a:lnTo>
                        <a:pt x="830" y="708"/>
                      </a:lnTo>
                      <a:lnTo>
                        <a:pt x="830" y="708"/>
                      </a:lnTo>
                      <a:lnTo>
                        <a:pt x="836" y="708"/>
                      </a:lnTo>
                      <a:lnTo>
                        <a:pt x="842" y="708"/>
                      </a:lnTo>
                      <a:lnTo>
                        <a:pt x="848" y="710"/>
                      </a:lnTo>
                      <a:lnTo>
                        <a:pt x="852" y="722"/>
                      </a:lnTo>
                      <a:lnTo>
                        <a:pt x="904" y="736"/>
                      </a:lnTo>
                      <a:lnTo>
                        <a:pt x="904" y="736"/>
                      </a:lnTo>
                      <a:lnTo>
                        <a:pt x="910" y="736"/>
                      </a:lnTo>
                      <a:lnTo>
                        <a:pt x="914" y="734"/>
                      </a:lnTo>
                      <a:lnTo>
                        <a:pt x="916" y="732"/>
                      </a:lnTo>
                      <a:lnTo>
                        <a:pt x="916" y="730"/>
                      </a:lnTo>
                      <a:lnTo>
                        <a:pt x="916" y="730"/>
                      </a:lnTo>
                      <a:lnTo>
                        <a:pt x="914" y="722"/>
                      </a:lnTo>
                      <a:lnTo>
                        <a:pt x="910" y="716"/>
                      </a:lnTo>
                      <a:lnTo>
                        <a:pt x="898" y="700"/>
                      </a:lnTo>
                      <a:lnTo>
                        <a:pt x="898" y="700"/>
                      </a:lnTo>
                      <a:lnTo>
                        <a:pt x="892" y="694"/>
                      </a:lnTo>
                      <a:lnTo>
                        <a:pt x="884" y="690"/>
                      </a:lnTo>
                      <a:lnTo>
                        <a:pt x="878" y="688"/>
                      </a:lnTo>
                      <a:lnTo>
                        <a:pt x="878" y="688"/>
                      </a:lnTo>
                      <a:close/>
                      <a:moveTo>
                        <a:pt x="478" y="422"/>
                      </a:moveTo>
                      <a:lnTo>
                        <a:pt x="478" y="422"/>
                      </a:lnTo>
                      <a:lnTo>
                        <a:pt x="478" y="422"/>
                      </a:lnTo>
                      <a:lnTo>
                        <a:pt x="478" y="420"/>
                      </a:lnTo>
                      <a:lnTo>
                        <a:pt x="478" y="422"/>
                      </a:lnTo>
                      <a:close/>
                    </a:path>
                  </a:pathLst>
                </a:custGeom>
                <a:grpFill/>
                <a:ln w="9525">
                  <a:noFill/>
                  <a:round/>
                  <a:headEnd/>
                  <a:tailEnd/>
                </a:ln>
                <a:effectLst>
                  <a:glow rad="38100">
                    <a:schemeClr val="bg2">
                      <a:lumMod val="60000"/>
                      <a:lumOff val="40000"/>
                      <a:alpha val="19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grpSp>
          <p:nvGrpSpPr>
            <p:cNvPr id="138" name="Group 715"/>
            <p:cNvGrpSpPr/>
            <p:nvPr/>
          </p:nvGrpSpPr>
          <p:grpSpPr>
            <a:xfrm>
              <a:off x="2" y="-16"/>
              <a:ext cx="9252335" cy="6787414"/>
              <a:chOff x="2" y="-16"/>
              <a:chExt cx="9252335" cy="6787414"/>
            </a:xfrm>
          </p:grpSpPr>
          <p:grpSp>
            <p:nvGrpSpPr>
              <p:cNvPr id="139" name="Group 129"/>
              <p:cNvGrpSpPr>
                <a:grpSpLocks noChangeAspect="1"/>
              </p:cNvGrpSpPr>
              <p:nvPr/>
            </p:nvGrpSpPr>
            <p:grpSpPr>
              <a:xfrm rot="20119239">
                <a:off x="7445117" y="3056828"/>
                <a:ext cx="1807220" cy="3062371"/>
                <a:chOff x="2048564" y="457200"/>
                <a:chExt cx="6368361" cy="10791417"/>
              </a:xfrm>
              <a:solidFill>
                <a:schemeClr val="bg2">
                  <a:lumMod val="60000"/>
                  <a:lumOff val="40000"/>
                  <a:alpha val="18000"/>
                </a:schemeClr>
              </a:solidFill>
            </p:grpSpPr>
            <p:sp>
              <p:nvSpPr>
                <p:cNvPr id="175"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6"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7"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8"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21000"/>
                  </a:schemeClr>
                </a:solidFill>
                <a:ln w="9525">
                  <a:noFill/>
                  <a:round/>
                  <a:headEnd/>
                  <a:tailEnd/>
                </a:ln>
                <a:effectLst>
                  <a:glow rad="50800">
                    <a:schemeClr val="bg2">
                      <a:lumMod val="60000"/>
                      <a:lumOff val="40000"/>
                      <a:alpha val="33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6" name="Freeform 89"/>
                <p:cNvSpPr>
                  <a:spLocks noEditPoints="1"/>
                </p:cNvSpPr>
                <p:nvPr/>
              </p:nvSpPr>
              <p:spPr bwMode="auto">
                <a:xfrm rot="2303669">
                  <a:off x="2048564" y="7997672"/>
                  <a:ext cx="3812097" cy="325094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40" name="Group 134"/>
              <p:cNvGrpSpPr>
                <a:grpSpLocks noChangeAspect="1"/>
              </p:cNvGrpSpPr>
              <p:nvPr/>
            </p:nvGrpSpPr>
            <p:grpSpPr>
              <a:xfrm rot="1992353">
                <a:off x="7040279" y="5528388"/>
                <a:ext cx="986817" cy="1259010"/>
                <a:chOff x="1025626" y="1216025"/>
                <a:chExt cx="3317877" cy="4233024"/>
              </a:xfrm>
              <a:solidFill>
                <a:schemeClr val="bg2">
                  <a:lumMod val="60000"/>
                  <a:lumOff val="40000"/>
                  <a:alpha val="18000"/>
                </a:schemeClr>
              </a:solidFill>
            </p:grpSpPr>
            <p:sp>
              <p:nvSpPr>
                <p:cNvPr id="172"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4" name="Freeform 82"/>
                <p:cNvSpPr>
                  <a:spLocks noEditPoints="1"/>
                </p:cNvSpPr>
                <p:nvPr/>
              </p:nvSpPr>
              <p:spPr bwMode="auto">
                <a:xfrm rot="20200629">
                  <a:off x="1025626" y="2728077"/>
                  <a:ext cx="3317877" cy="272097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tx2">
                    <a:lumMod val="60000"/>
                    <a:lumOff val="40000"/>
                    <a:alpha val="10000"/>
                  </a:schemeClr>
                </a:solidFill>
                <a:ln w="9525">
                  <a:solidFill>
                    <a:schemeClr val="tx2">
                      <a:lumMod val="60000"/>
                      <a:lumOff val="40000"/>
                      <a:alpha val="9000"/>
                    </a:schemeClr>
                  </a:solidFill>
                  <a:round/>
                  <a:headEnd/>
                  <a:tailEnd/>
                </a:ln>
                <a:effectLst>
                  <a:glow rad="63500">
                    <a:schemeClr val="tx2">
                      <a:lumMod val="60000"/>
                      <a:lumOff val="40000"/>
                      <a:alpha val="28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141" name="Group 154"/>
              <p:cNvGrpSpPr>
                <a:grpSpLocks noChangeAspect="1"/>
              </p:cNvGrpSpPr>
              <p:nvPr/>
            </p:nvGrpSpPr>
            <p:grpSpPr>
              <a:xfrm rot="2047758">
                <a:off x="6509445" y="1366517"/>
                <a:ext cx="1457110" cy="1131216"/>
                <a:chOff x="381000" y="3581400"/>
                <a:chExt cx="3435350" cy="2667000"/>
              </a:xfrm>
              <a:solidFill>
                <a:schemeClr val="bg2">
                  <a:lumMod val="60000"/>
                  <a:lumOff val="40000"/>
                  <a:alpha val="18000"/>
                </a:schemeClr>
              </a:solidFill>
            </p:grpSpPr>
            <p:sp>
              <p:nvSpPr>
                <p:cNvPr id="167"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8"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9"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0"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18000"/>
                  </a:schemeClr>
                </a:solidFill>
                <a:ln w="9525">
                  <a:solidFill>
                    <a:schemeClr val="bg2">
                      <a:lumMod val="60000"/>
                      <a:lumOff val="40000"/>
                      <a:alpha val="19000"/>
                    </a:schemeClr>
                  </a:solidFill>
                  <a:round/>
                  <a:headEnd/>
                  <a:tailEnd/>
                </a:ln>
                <a:effectLst>
                  <a:glow rad="63500">
                    <a:schemeClr val="bg2">
                      <a:lumMod val="60000"/>
                      <a:lumOff val="40000"/>
                      <a:alpha val="18000"/>
                    </a:schemeClr>
                  </a:glow>
                  <a:softEdge rad="12700"/>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142" name="Group 164"/>
              <p:cNvGrpSpPr>
                <a:grpSpLocks noChangeAspect="1"/>
              </p:cNvGrpSpPr>
              <p:nvPr/>
            </p:nvGrpSpPr>
            <p:grpSpPr>
              <a:xfrm rot="20120039">
                <a:off x="8188924" y="3823923"/>
                <a:ext cx="960037" cy="745321"/>
                <a:chOff x="381000" y="3581400"/>
                <a:chExt cx="3435350" cy="2667000"/>
              </a:xfrm>
              <a:solidFill>
                <a:schemeClr val="bg2">
                  <a:lumMod val="60000"/>
                  <a:lumOff val="40000"/>
                  <a:alpha val="18000"/>
                </a:schemeClr>
              </a:solidFill>
            </p:grpSpPr>
            <p:sp>
              <p:nvSpPr>
                <p:cNvPr id="163"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4"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5"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6" name="Freeform 75"/>
                <p:cNvSpPr>
                  <a:spLocks noEditPoints="1"/>
                </p:cNvSpPr>
                <p:nvPr/>
              </p:nvSpPr>
              <p:spPr bwMode="auto">
                <a:xfrm rot="813286">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43" name="Group 48"/>
              <p:cNvGrpSpPr>
                <a:grpSpLocks noChangeAspect="1"/>
              </p:cNvGrpSpPr>
              <p:nvPr/>
            </p:nvGrpSpPr>
            <p:grpSpPr>
              <a:xfrm>
                <a:off x="2" y="685789"/>
                <a:ext cx="1312805" cy="1509325"/>
                <a:chOff x="1447800" y="3114675"/>
                <a:chExt cx="1836489" cy="2111412"/>
              </a:xfrm>
              <a:solidFill>
                <a:schemeClr val="bg2">
                  <a:lumMod val="50000"/>
                  <a:lumOff val="50000"/>
                  <a:alpha val="18000"/>
                </a:schemeClr>
              </a:solidFill>
            </p:grpSpPr>
            <p:sp>
              <p:nvSpPr>
                <p:cNvPr id="159" name="Freeform 42"/>
                <p:cNvSpPr>
                  <a:spLocks/>
                </p:cNvSpPr>
                <p:nvPr/>
              </p:nvSpPr>
              <p:spPr bwMode="auto">
                <a:xfrm>
                  <a:off x="1990725" y="4175125"/>
                  <a:ext cx="498475" cy="269875"/>
                </a:xfrm>
                <a:custGeom>
                  <a:avLst/>
                  <a:gdLst>
                    <a:gd name="T0" fmla="*/ 314 w 314"/>
                    <a:gd name="T1" fmla="*/ 170 h 170"/>
                    <a:gd name="T2" fmla="*/ 314 w 314"/>
                    <a:gd name="T3" fmla="*/ 170 h 170"/>
                    <a:gd name="T4" fmla="*/ 314 w 314"/>
                    <a:gd name="T5" fmla="*/ 168 h 170"/>
                    <a:gd name="T6" fmla="*/ 314 w 314"/>
                    <a:gd name="T7" fmla="*/ 166 h 170"/>
                    <a:gd name="T8" fmla="*/ 314 w 314"/>
                    <a:gd name="T9" fmla="*/ 166 h 170"/>
                    <a:gd name="T10" fmla="*/ 300 w 314"/>
                    <a:gd name="T11" fmla="*/ 158 h 170"/>
                    <a:gd name="T12" fmla="*/ 58 w 314"/>
                    <a:gd name="T13" fmla="*/ 22 h 170"/>
                    <a:gd name="T14" fmla="*/ 58 w 314"/>
                    <a:gd name="T15" fmla="*/ 22 h 170"/>
                    <a:gd name="T16" fmla="*/ 34 w 314"/>
                    <a:gd name="T17" fmla="*/ 8 h 170"/>
                    <a:gd name="T18" fmla="*/ 34 w 314"/>
                    <a:gd name="T19" fmla="*/ 8 h 170"/>
                    <a:gd name="T20" fmla="*/ 22 w 314"/>
                    <a:gd name="T21" fmla="*/ 2 h 170"/>
                    <a:gd name="T22" fmla="*/ 8 w 314"/>
                    <a:gd name="T23" fmla="*/ 0 h 170"/>
                    <a:gd name="T24" fmla="*/ 8 w 314"/>
                    <a:gd name="T25" fmla="*/ 0 h 170"/>
                    <a:gd name="T26" fmla="*/ 4 w 314"/>
                    <a:gd name="T27" fmla="*/ 0 h 170"/>
                    <a:gd name="T28" fmla="*/ 2 w 314"/>
                    <a:gd name="T29" fmla="*/ 2 h 170"/>
                    <a:gd name="T30" fmla="*/ 0 w 314"/>
                    <a:gd name="T31" fmla="*/ 4 h 170"/>
                    <a:gd name="T32" fmla="*/ 2 w 314"/>
                    <a:gd name="T33" fmla="*/ 6 h 170"/>
                    <a:gd name="T34" fmla="*/ 2 w 314"/>
                    <a:gd name="T35" fmla="*/ 6 h 170"/>
                    <a:gd name="T36" fmla="*/ 8 w 314"/>
                    <a:gd name="T37" fmla="*/ 12 h 170"/>
                    <a:gd name="T38" fmla="*/ 16 w 314"/>
                    <a:gd name="T39" fmla="*/ 14 h 170"/>
                    <a:gd name="T40" fmla="*/ 16 w 314"/>
                    <a:gd name="T41" fmla="*/ 14 h 170"/>
                    <a:gd name="T42" fmla="*/ 28 w 314"/>
                    <a:gd name="T43" fmla="*/ 18 h 170"/>
                    <a:gd name="T44" fmla="*/ 40 w 314"/>
                    <a:gd name="T45" fmla="*/ 24 h 170"/>
                    <a:gd name="T46" fmla="*/ 298 w 314"/>
                    <a:gd name="T47" fmla="*/ 162 h 170"/>
                    <a:gd name="T48" fmla="*/ 298 w 314"/>
                    <a:gd name="T49" fmla="*/ 162 h 170"/>
                    <a:gd name="T50" fmla="*/ 308 w 314"/>
                    <a:gd name="T51" fmla="*/ 168 h 170"/>
                    <a:gd name="T52" fmla="*/ 314 w 314"/>
                    <a:gd name="T53" fmla="*/ 170 h 170"/>
                    <a:gd name="T54" fmla="*/ 314 w 314"/>
                    <a:gd name="T55"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4" h="170">
                      <a:moveTo>
                        <a:pt x="314" y="170"/>
                      </a:moveTo>
                      <a:lnTo>
                        <a:pt x="314" y="170"/>
                      </a:lnTo>
                      <a:lnTo>
                        <a:pt x="314" y="168"/>
                      </a:lnTo>
                      <a:lnTo>
                        <a:pt x="314" y="166"/>
                      </a:lnTo>
                      <a:lnTo>
                        <a:pt x="314" y="166"/>
                      </a:lnTo>
                      <a:lnTo>
                        <a:pt x="300" y="158"/>
                      </a:lnTo>
                      <a:lnTo>
                        <a:pt x="58" y="22"/>
                      </a:lnTo>
                      <a:lnTo>
                        <a:pt x="58" y="22"/>
                      </a:lnTo>
                      <a:lnTo>
                        <a:pt x="34" y="8"/>
                      </a:lnTo>
                      <a:lnTo>
                        <a:pt x="34" y="8"/>
                      </a:lnTo>
                      <a:lnTo>
                        <a:pt x="22" y="2"/>
                      </a:lnTo>
                      <a:lnTo>
                        <a:pt x="8" y="0"/>
                      </a:lnTo>
                      <a:lnTo>
                        <a:pt x="8" y="0"/>
                      </a:lnTo>
                      <a:lnTo>
                        <a:pt x="4" y="0"/>
                      </a:lnTo>
                      <a:lnTo>
                        <a:pt x="2" y="2"/>
                      </a:lnTo>
                      <a:lnTo>
                        <a:pt x="0" y="4"/>
                      </a:lnTo>
                      <a:lnTo>
                        <a:pt x="2" y="6"/>
                      </a:lnTo>
                      <a:lnTo>
                        <a:pt x="2" y="6"/>
                      </a:lnTo>
                      <a:lnTo>
                        <a:pt x="8" y="12"/>
                      </a:lnTo>
                      <a:lnTo>
                        <a:pt x="16" y="14"/>
                      </a:lnTo>
                      <a:lnTo>
                        <a:pt x="16" y="14"/>
                      </a:lnTo>
                      <a:lnTo>
                        <a:pt x="28" y="18"/>
                      </a:lnTo>
                      <a:lnTo>
                        <a:pt x="40" y="24"/>
                      </a:lnTo>
                      <a:lnTo>
                        <a:pt x="298" y="162"/>
                      </a:lnTo>
                      <a:lnTo>
                        <a:pt x="298" y="162"/>
                      </a:lnTo>
                      <a:lnTo>
                        <a:pt x="308" y="168"/>
                      </a:lnTo>
                      <a:lnTo>
                        <a:pt x="314" y="170"/>
                      </a:lnTo>
                      <a:lnTo>
                        <a:pt x="314"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0" name="Freeform 43"/>
                <p:cNvSpPr>
                  <a:spLocks/>
                </p:cNvSpPr>
                <p:nvPr/>
              </p:nvSpPr>
              <p:spPr bwMode="auto">
                <a:xfrm>
                  <a:off x="2498725" y="44513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1" name="Freeform 44"/>
                <p:cNvSpPr>
                  <a:spLocks/>
                </p:cNvSpPr>
                <p:nvPr/>
              </p:nvSpPr>
              <p:spPr bwMode="auto">
                <a:xfrm>
                  <a:off x="2511425" y="3870325"/>
                  <a:ext cx="60325" cy="561975"/>
                </a:xfrm>
                <a:custGeom>
                  <a:avLst/>
                  <a:gdLst>
                    <a:gd name="T0" fmla="*/ 2 w 38"/>
                    <a:gd name="T1" fmla="*/ 352 h 354"/>
                    <a:gd name="T2" fmla="*/ 2 w 38"/>
                    <a:gd name="T3" fmla="*/ 352 h 354"/>
                    <a:gd name="T4" fmla="*/ 4 w 38"/>
                    <a:gd name="T5" fmla="*/ 346 h 354"/>
                    <a:gd name="T6" fmla="*/ 6 w 38"/>
                    <a:gd name="T7" fmla="*/ 336 h 354"/>
                    <a:gd name="T8" fmla="*/ 32 w 38"/>
                    <a:gd name="T9" fmla="*/ 44 h 354"/>
                    <a:gd name="T10" fmla="*/ 32 w 38"/>
                    <a:gd name="T11" fmla="*/ 44 h 354"/>
                    <a:gd name="T12" fmla="*/ 34 w 38"/>
                    <a:gd name="T13" fmla="*/ 30 h 354"/>
                    <a:gd name="T14" fmla="*/ 36 w 38"/>
                    <a:gd name="T15" fmla="*/ 20 h 354"/>
                    <a:gd name="T16" fmla="*/ 36 w 38"/>
                    <a:gd name="T17" fmla="*/ 20 h 354"/>
                    <a:gd name="T18" fmla="*/ 38 w 38"/>
                    <a:gd name="T19" fmla="*/ 10 h 354"/>
                    <a:gd name="T20" fmla="*/ 38 w 38"/>
                    <a:gd name="T21" fmla="*/ 2 h 354"/>
                    <a:gd name="T22" fmla="*/ 38 w 38"/>
                    <a:gd name="T23" fmla="*/ 2 h 354"/>
                    <a:gd name="T24" fmla="*/ 36 w 38"/>
                    <a:gd name="T25" fmla="*/ 0 h 354"/>
                    <a:gd name="T26" fmla="*/ 34 w 38"/>
                    <a:gd name="T27" fmla="*/ 0 h 354"/>
                    <a:gd name="T28" fmla="*/ 32 w 38"/>
                    <a:gd name="T29" fmla="*/ 0 h 354"/>
                    <a:gd name="T30" fmla="*/ 28 w 38"/>
                    <a:gd name="T31" fmla="*/ 4 h 354"/>
                    <a:gd name="T32" fmla="*/ 28 w 38"/>
                    <a:gd name="T33" fmla="*/ 4 h 354"/>
                    <a:gd name="T34" fmla="*/ 24 w 38"/>
                    <a:gd name="T35" fmla="*/ 16 h 354"/>
                    <a:gd name="T36" fmla="*/ 22 w 38"/>
                    <a:gd name="T37" fmla="*/ 30 h 354"/>
                    <a:gd name="T38" fmla="*/ 22 w 38"/>
                    <a:gd name="T39" fmla="*/ 30 h 354"/>
                    <a:gd name="T40" fmla="*/ 20 w 38"/>
                    <a:gd name="T41" fmla="*/ 58 h 354"/>
                    <a:gd name="T42" fmla="*/ 0 w 38"/>
                    <a:gd name="T43" fmla="*/ 334 h 354"/>
                    <a:gd name="T44" fmla="*/ 0 w 38"/>
                    <a:gd name="T45" fmla="*/ 334 h 354"/>
                    <a:gd name="T46" fmla="*/ 0 w 38"/>
                    <a:gd name="T47" fmla="*/ 352 h 354"/>
                    <a:gd name="T48" fmla="*/ 0 w 38"/>
                    <a:gd name="T49" fmla="*/ 352 h 354"/>
                    <a:gd name="T50" fmla="*/ 0 w 38"/>
                    <a:gd name="T51" fmla="*/ 354 h 354"/>
                    <a:gd name="T52" fmla="*/ 0 w 38"/>
                    <a:gd name="T53" fmla="*/ 354 h 354"/>
                    <a:gd name="T54" fmla="*/ 2 w 38"/>
                    <a:gd name="T55" fmla="*/ 352 h 354"/>
                    <a:gd name="T56" fmla="*/ 2 w 38"/>
                    <a:gd name="T57" fmla="*/ 3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 h="354">
                      <a:moveTo>
                        <a:pt x="2" y="352"/>
                      </a:moveTo>
                      <a:lnTo>
                        <a:pt x="2" y="352"/>
                      </a:lnTo>
                      <a:lnTo>
                        <a:pt x="4" y="346"/>
                      </a:lnTo>
                      <a:lnTo>
                        <a:pt x="6" y="336"/>
                      </a:lnTo>
                      <a:lnTo>
                        <a:pt x="32" y="44"/>
                      </a:lnTo>
                      <a:lnTo>
                        <a:pt x="32" y="44"/>
                      </a:lnTo>
                      <a:lnTo>
                        <a:pt x="34" y="30"/>
                      </a:lnTo>
                      <a:lnTo>
                        <a:pt x="36" y="20"/>
                      </a:lnTo>
                      <a:lnTo>
                        <a:pt x="36" y="20"/>
                      </a:lnTo>
                      <a:lnTo>
                        <a:pt x="38" y="10"/>
                      </a:lnTo>
                      <a:lnTo>
                        <a:pt x="38" y="2"/>
                      </a:lnTo>
                      <a:lnTo>
                        <a:pt x="38" y="2"/>
                      </a:lnTo>
                      <a:lnTo>
                        <a:pt x="36" y="0"/>
                      </a:lnTo>
                      <a:lnTo>
                        <a:pt x="34" y="0"/>
                      </a:lnTo>
                      <a:lnTo>
                        <a:pt x="32" y="0"/>
                      </a:lnTo>
                      <a:lnTo>
                        <a:pt x="28" y="4"/>
                      </a:lnTo>
                      <a:lnTo>
                        <a:pt x="28" y="4"/>
                      </a:lnTo>
                      <a:lnTo>
                        <a:pt x="24" y="16"/>
                      </a:lnTo>
                      <a:lnTo>
                        <a:pt x="22" y="30"/>
                      </a:lnTo>
                      <a:lnTo>
                        <a:pt x="22" y="30"/>
                      </a:lnTo>
                      <a:lnTo>
                        <a:pt x="20" y="58"/>
                      </a:lnTo>
                      <a:lnTo>
                        <a:pt x="0" y="334"/>
                      </a:lnTo>
                      <a:lnTo>
                        <a:pt x="0" y="334"/>
                      </a:lnTo>
                      <a:lnTo>
                        <a:pt x="0" y="352"/>
                      </a:lnTo>
                      <a:lnTo>
                        <a:pt x="0" y="352"/>
                      </a:lnTo>
                      <a:lnTo>
                        <a:pt x="0" y="354"/>
                      </a:lnTo>
                      <a:lnTo>
                        <a:pt x="0" y="354"/>
                      </a:lnTo>
                      <a:lnTo>
                        <a:pt x="2" y="352"/>
                      </a:lnTo>
                      <a:lnTo>
                        <a:pt x="2" y="3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2" name="Freeform 45"/>
                <p:cNvSpPr>
                  <a:spLocks noEditPoints="1"/>
                </p:cNvSpPr>
                <p:nvPr/>
              </p:nvSpPr>
              <p:spPr bwMode="auto">
                <a:xfrm>
                  <a:off x="1447800" y="3114675"/>
                  <a:ext cx="1836489" cy="2111412"/>
                </a:xfrm>
                <a:custGeom>
                  <a:avLst/>
                  <a:gdLst>
                    <a:gd name="T0" fmla="*/ 1324 w 1336"/>
                    <a:gd name="T1" fmla="*/ 968 h 1536"/>
                    <a:gd name="T2" fmla="*/ 1306 w 1336"/>
                    <a:gd name="T3" fmla="*/ 886 h 1536"/>
                    <a:gd name="T4" fmla="*/ 1268 w 1336"/>
                    <a:gd name="T5" fmla="*/ 846 h 1536"/>
                    <a:gd name="T6" fmla="*/ 1108 w 1336"/>
                    <a:gd name="T7" fmla="*/ 788 h 1536"/>
                    <a:gd name="T8" fmla="*/ 1220 w 1336"/>
                    <a:gd name="T9" fmla="*/ 664 h 1536"/>
                    <a:gd name="T10" fmla="*/ 1246 w 1336"/>
                    <a:gd name="T11" fmla="*/ 442 h 1536"/>
                    <a:gd name="T12" fmla="*/ 1102 w 1336"/>
                    <a:gd name="T13" fmla="*/ 20 h 1536"/>
                    <a:gd name="T14" fmla="*/ 1084 w 1336"/>
                    <a:gd name="T15" fmla="*/ 0 h 1536"/>
                    <a:gd name="T16" fmla="*/ 1000 w 1336"/>
                    <a:gd name="T17" fmla="*/ 18 h 1536"/>
                    <a:gd name="T18" fmla="*/ 740 w 1336"/>
                    <a:gd name="T19" fmla="*/ 628 h 1536"/>
                    <a:gd name="T20" fmla="*/ 728 w 1336"/>
                    <a:gd name="T21" fmla="*/ 864 h 1536"/>
                    <a:gd name="T22" fmla="*/ 708 w 1336"/>
                    <a:gd name="T23" fmla="*/ 844 h 1536"/>
                    <a:gd name="T24" fmla="*/ 688 w 1336"/>
                    <a:gd name="T25" fmla="*/ 826 h 1536"/>
                    <a:gd name="T26" fmla="*/ 674 w 1336"/>
                    <a:gd name="T27" fmla="*/ 828 h 1536"/>
                    <a:gd name="T28" fmla="*/ 662 w 1336"/>
                    <a:gd name="T29" fmla="*/ 828 h 1536"/>
                    <a:gd name="T30" fmla="*/ 650 w 1336"/>
                    <a:gd name="T31" fmla="*/ 840 h 1536"/>
                    <a:gd name="T32" fmla="*/ 650 w 1336"/>
                    <a:gd name="T33" fmla="*/ 846 h 1536"/>
                    <a:gd name="T34" fmla="*/ 642 w 1336"/>
                    <a:gd name="T35" fmla="*/ 870 h 1536"/>
                    <a:gd name="T36" fmla="*/ 650 w 1336"/>
                    <a:gd name="T37" fmla="*/ 904 h 1536"/>
                    <a:gd name="T38" fmla="*/ 158 w 1336"/>
                    <a:gd name="T39" fmla="*/ 670 h 1536"/>
                    <a:gd name="T40" fmla="*/ 44 w 1336"/>
                    <a:gd name="T41" fmla="*/ 1130 h 1536"/>
                    <a:gd name="T42" fmla="*/ 258 w 1336"/>
                    <a:gd name="T43" fmla="*/ 1190 h 1536"/>
                    <a:gd name="T44" fmla="*/ 380 w 1336"/>
                    <a:gd name="T45" fmla="*/ 1180 h 1536"/>
                    <a:gd name="T46" fmla="*/ 340 w 1336"/>
                    <a:gd name="T47" fmla="*/ 1346 h 1536"/>
                    <a:gd name="T48" fmla="*/ 354 w 1336"/>
                    <a:gd name="T49" fmla="*/ 1398 h 1536"/>
                    <a:gd name="T50" fmla="*/ 438 w 1336"/>
                    <a:gd name="T51" fmla="*/ 1488 h 1536"/>
                    <a:gd name="T52" fmla="*/ 464 w 1336"/>
                    <a:gd name="T53" fmla="*/ 1502 h 1536"/>
                    <a:gd name="T54" fmla="*/ 498 w 1336"/>
                    <a:gd name="T55" fmla="*/ 1504 h 1536"/>
                    <a:gd name="T56" fmla="*/ 524 w 1336"/>
                    <a:gd name="T57" fmla="*/ 1520 h 1536"/>
                    <a:gd name="T58" fmla="*/ 562 w 1336"/>
                    <a:gd name="T59" fmla="*/ 1520 h 1536"/>
                    <a:gd name="T60" fmla="*/ 594 w 1336"/>
                    <a:gd name="T61" fmla="*/ 1526 h 1536"/>
                    <a:gd name="T62" fmla="*/ 634 w 1336"/>
                    <a:gd name="T63" fmla="*/ 1530 h 1536"/>
                    <a:gd name="T64" fmla="*/ 712 w 1336"/>
                    <a:gd name="T65" fmla="*/ 1536 h 1536"/>
                    <a:gd name="T66" fmla="*/ 738 w 1336"/>
                    <a:gd name="T67" fmla="*/ 1514 h 1536"/>
                    <a:gd name="T68" fmla="*/ 758 w 1336"/>
                    <a:gd name="T69" fmla="*/ 1500 h 1536"/>
                    <a:gd name="T70" fmla="*/ 792 w 1336"/>
                    <a:gd name="T71" fmla="*/ 1420 h 1536"/>
                    <a:gd name="T72" fmla="*/ 790 w 1336"/>
                    <a:gd name="T73" fmla="*/ 1286 h 1536"/>
                    <a:gd name="T74" fmla="*/ 746 w 1336"/>
                    <a:gd name="T75" fmla="*/ 1062 h 1536"/>
                    <a:gd name="T76" fmla="*/ 812 w 1336"/>
                    <a:gd name="T77" fmla="*/ 1210 h 1536"/>
                    <a:gd name="T78" fmla="*/ 850 w 1336"/>
                    <a:gd name="T79" fmla="*/ 1282 h 1536"/>
                    <a:gd name="T80" fmla="*/ 938 w 1336"/>
                    <a:gd name="T81" fmla="*/ 1348 h 1536"/>
                    <a:gd name="T82" fmla="*/ 932 w 1336"/>
                    <a:gd name="T83" fmla="*/ 1238 h 1536"/>
                    <a:gd name="T84" fmla="*/ 892 w 1336"/>
                    <a:gd name="T85" fmla="*/ 1166 h 1536"/>
                    <a:gd name="T86" fmla="*/ 804 w 1336"/>
                    <a:gd name="T87" fmla="*/ 1030 h 1536"/>
                    <a:gd name="T88" fmla="*/ 884 w 1336"/>
                    <a:gd name="T89" fmla="*/ 1104 h 1536"/>
                    <a:gd name="T90" fmla="*/ 1036 w 1336"/>
                    <a:gd name="T91" fmla="*/ 1238 h 1536"/>
                    <a:gd name="T92" fmla="*/ 1138 w 1336"/>
                    <a:gd name="T93" fmla="*/ 1282 h 1536"/>
                    <a:gd name="T94" fmla="*/ 1174 w 1336"/>
                    <a:gd name="T95" fmla="*/ 1274 h 1536"/>
                    <a:gd name="T96" fmla="*/ 1196 w 1336"/>
                    <a:gd name="T97" fmla="*/ 1272 h 1536"/>
                    <a:gd name="T98" fmla="*/ 1244 w 1336"/>
                    <a:gd name="T99" fmla="*/ 1216 h 1536"/>
                    <a:gd name="T100" fmla="*/ 1268 w 1336"/>
                    <a:gd name="T101" fmla="*/ 1184 h 1536"/>
                    <a:gd name="T102" fmla="*/ 1282 w 1336"/>
                    <a:gd name="T103" fmla="*/ 1144 h 1536"/>
                    <a:gd name="T104" fmla="*/ 1296 w 1336"/>
                    <a:gd name="T105" fmla="*/ 1124 h 1536"/>
                    <a:gd name="T106" fmla="*/ 1314 w 1336"/>
                    <a:gd name="T107" fmla="*/ 1078 h 1536"/>
                    <a:gd name="T108" fmla="*/ 1316 w 1336"/>
                    <a:gd name="T109" fmla="*/ 1054 h 1536"/>
                    <a:gd name="T110" fmla="*/ 1336 w 1336"/>
                    <a:gd name="T111" fmla="*/ 1020 h 1536"/>
                    <a:gd name="T112" fmla="*/ 662 w 1336"/>
                    <a:gd name="T113" fmla="*/ 842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36" h="1536">
                      <a:moveTo>
                        <a:pt x="1336" y="1020"/>
                      </a:moveTo>
                      <a:lnTo>
                        <a:pt x="1336" y="1012"/>
                      </a:lnTo>
                      <a:lnTo>
                        <a:pt x="1336" y="1012"/>
                      </a:lnTo>
                      <a:lnTo>
                        <a:pt x="1334" y="1006"/>
                      </a:lnTo>
                      <a:lnTo>
                        <a:pt x="1324" y="968"/>
                      </a:lnTo>
                      <a:lnTo>
                        <a:pt x="1326" y="934"/>
                      </a:lnTo>
                      <a:lnTo>
                        <a:pt x="1312" y="908"/>
                      </a:lnTo>
                      <a:lnTo>
                        <a:pt x="1312" y="908"/>
                      </a:lnTo>
                      <a:lnTo>
                        <a:pt x="1308" y="896"/>
                      </a:lnTo>
                      <a:lnTo>
                        <a:pt x="1306" y="886"/>
                      </a:lnTo>
                      <a:lnTo>
                        <a:pt x="1300" y="876"/>
                      </a:lnTo>
                      <a:lnTo>
                        <a:pt x="1300" y="876"/>
                      </a:lnTo>
                      <a:lnTo>
                        <a:pt x="1292" y="868"/>
                      </a:lnTo>
                      <a:lnTo>
                        <a:pt x="1282" y="858"/>
                      </a:lnTo>
                      <a:lnTo>
                        <a:pt x="1268" y="846"/>
                      </a:lnTo>
                      <a:lnTo>
                        <a:pt x="1194" y="804"/>
                      </a:lnTo>
                      <a:lnTo>
                        <a:pt x="1194" y="804"/>
                      </a:lnTo>
                      <a:lnTo>
                        <a:pt x="1124" y="788"/>
                      </a:lnTo>
                      <a:lnTo>
                        <a:pt x="1124" y="788"/>
                      </a:lnTo>
                      <a:lnTo>
                        <a:pt x="1108" y="788"/>
                      </a:lnTo>
                      <a:lnTo>
                        <a:pt x="1082" y="790"/>
                      </a:lnTo>
                      <a:lnTo>
                        <a:pt x="1020" y="800"/>
                      </a:lnTo>
                      <a:lnTo>
                        <a:pt x="1148" y="718"/>
                      </a:lnTo>
                      <a:lnTo>
                        <a:pt x="1184" y="692"/>
                      </a:lnTo>
                      <a:lnTo>
                        <a:pt x="1220" y="664"/>
                      </a:lnTo>
                      <a:lnTo>
                        <a:pt x="1240" y="634"/>
                      </a:lnTo>
                      <a:lnTo>
                        <a:pt x="1254" y="592"/>
                      </a:lnTo>
                      <a:lnTo>
                        <a:pt x="1258" y="536"/>
                      </a:lnTo>
                      <a:lnTo>
                        <a:pt x="1252" y="478"/>
                      </a:lnTo>
                      <a:lnTo>
                        <a:pt x="1246" y="442"/>
                      </a:lnTo>
                      <a:lnTo>
                        <a:pt x="1214" y="344"/>
                      </a:lnTo>
                      <a:lnTo>
                        <a:pt x="1198" y="280"/>
                      </a:lnTo>
                      <a:lnTo>
                        <a:pt x="1150" y="122"/>
                      </a:lnTo>
                      <a:lnTo>
                        <a:pt x="1118" y="46"/>
                      </a:lnTo>
                      <a:lnTo>
                        <a:pt x="1102" y="20"/>
                      </a:lnTo>
                      <a:lnTo>
                        <a:pt x="1102" y="20"/>
                      </a:lnTo>
                      <a:lnTo>
                        <a:pt x="1102" y="18"/>
                      </a:lnTo>
                      <a:lnTo>
                        <a:pt x="1100" y="12"/>
                      </a:lnTo>
                      <a:lnTo>
                        <a:pt x="1094" y="6"/>
                      </a:lnTo>
                      <a:lnTo>
                        <a:pt x="1084" y="0"/>
                      </a:lnTo>
                      <a:lnTo>
                        <a:pt x="1044" y="0"/>
                      </a:lnTo>
                      <a:lnTo>
                        <a:pt x="1044" y="0"/>
                      </a:lnTo>
                      <a:lnTo>
                        <a:pt x="1028" y="6"/>
                      </a:lnTo>
                      <a:lnTo>
                        <a:pt x="1014" y="12"/>
                      </a:lnTo>
                      <a:lnTo>
                        <a:pt x="1000" y="18"/>
                      </a:lnTo>
                      <a:lnTo>
                        <a:pt x="930" y="90"/>
                      </a:lnTo>
                      <a:lnTo>
                        <a:pt x="860" y="190"/>
                      </a:lnTo>
                      <a:lnTo>
                        <a:pt x="806" y="322"/>
                      </a:lnTo>
                      <a:lnTo>
                        <a:pt x="772" y="442"/>
                      </a:lnTo>
                      <a:lnTo>
                        <a:pt x="740" y="628"/>
                      </a:lnTo>
                      <a:lnTo>
                        <a:pt x="732" y="758"/>
                      </a:lnTo>
                      <a:lnTo>
                        <a:pt x="730" y="842"/>
                      </a:lnTo>
                      <a:lnTo>
                        <a:pt x="730" y="870"/>
                      </a:lnTo>
                      <a:lnTo>
                        <a:pt x="730" y="870"/>
                      </a:lnTo>
                      <a:lnTo>
                        <a:pt x="728" y="864"/>
                      </a:lnTo>
                      <a:lnTo>
                        <a:pt x="728" y="864"/>
                      </a:lnTo>
                      <a:lnTo>
                        <a:pt x="720" y="858"/>
                      </a:lnTo>
                      <a:lnTo>
                        <a:pt x="708" y="850"/>
                      </a:lnTo>
                      <a:lnTo>
                        <a:pt x="708" y="850"/>
                      </a:lnTo>
                      <a:lnTo>
                        <a:pt x="708" y="844"/>
                      </a:lnTo>
                      <a:lnTo>
                        <a:pt x="706" y="836"/>
                      </a:lnTo>
                      <a:lnTo>
                        <a:pt x="706" y="836"/>
                      </a:lnTo>
                      <a:lnTo>
                        <a:pt x="702" y="830"/>
                      </a:lnTo>
                      <a:lnTo>
                        <a:pt x="696" y="828"/>
                      </a:lnTo>
                      <a:lnTo>
                        <a:pt x="688" y="826"/>
                      </a:lnTo>
                      <a:lnTo>
                        <a:pt x="680" y="828"/>
                      </a:lnTo>
                      <a:lnTo>
                        <a:pt x="680" y="828"/>
                      </a:lnTo>
                      <a:lnTo>
                        <a:pt x="678" y="830"/>
                      </a:lnTo>
                      <a:lnTo>
                        <a:pt x="678" y="824"/>
                      </a:lnTo>
                      <a:lnTo>
                        <a:pt x="674" y="828"/>
                      </a:lnTo>
                      <a:lnTo>
                        <a:pt x="670" y="830"/>
                      </a:lnTo>
                      <a:lnTo>
                        <a:pt x="670" y="830"/>
                      </a:lnTo>
                      <a:lnTo>
                        <a:pt x="664" y="828"/>
                      </a:lnTo>
                      <a:lnTo>
                        <a:pt x="664" y="828"/>
                      </a:lnTo>
                      <a:lnTo>
                        <a:pt x="662" y="828"/>
                      </a:lnTo>
                      <a:lnTo>
                        <a:pt x="660" y="832"/>
                      </a:lnTo>
                      <a:lnTo>
                        <a:pt x="656" y="834"/>
                      </a:lnTo>
                      <a:lnTo>
                        <a:pt x="658" y="836"/>
                      </a:lnTo>
                      <a:lnTo>
                        <a:pt x="654" y="838"/>
                      </a:lnTo>
                      <a:lnTo>
                        <a:pt x="650" y="840"/>
                      </a:lnTo>
                      <a:lnTo>
                        <a:pt x="656" y="842"/>
                      </a:lnTo>
                      <a:lnTo>
                        <a:pt x="656" y="844"/>
                      </a:lnTo>
                      <a:lnTo>
                        <a:pt x="656" y="844"/>
                      </a:lnTo>
                      <a:lnTo>
                        <a:pt x="650" y="846"/>
                      </a:lnTo>
                      <a:lnTo>
                        <a:pt x="650" y="846"/>
                      </a:lnTo>
                      <a:lnTo>
                        <a:pt x="644" y="850"/>
                      </a:lnTo>
                      <a:lnTo>
                        <a:pt x="640" y="856"/>
                      </a:lnTo>
                      <a:lnTo>
                        <a:pt x="640" y="864"/>
                      </a:lnTo>
                      <a:lnTo>
                        <a:pt x="642" y="870"/>
                      </a:lnTo>
                      <a:lnTo>
                        <a:pt x="642" y="870"/>
                      </a:lnTo>
                      <a:lnTo>
                        <a:pt x="646" y="876"/>
                      </a:lnTo>
                      <a:lnTo>
                        <a:pt x="650" y="878"/>
                      </a:lnTo>
                      <a:lnTo>
                        <a:pt x="650" y="878"/>
                      </a:lnTo>
                      <a:lnTo>
                        <a:pt x="648" y="894"/>
                      </a:lnTo>
                      <a:lnTo>
                        <a:pt x="650" y="904"/>
                      </a:lnTo>
                      <a:lnTo>
                        <a:pt x="634" y="894"/>
                      </a:lnTo>
                      <a:lnTo>
                        <a:pt x="562" y="848"/>
                      </a:lnTo>
                      <a:lnTo>
                        <a:pt x="450" y="784"/>
                      </a:lnTo>
                      <a:lnTo>
                        <a:pt x="276" y="708"/>
                      </a:lnTo>
                      <a:lnTo>
                        <a:pt x="158" y="670"/>
                      </a:lnTo>
                      <a:lnTo>
                        <a:pt x="18" y="644"/>
                      </a:lnTo>
                      <a:lnTo>
                        <a:pt x="0" y="644"/>
                      </a:lnTo>
                      <a:lnTo>
                        <a:pt x="0" y="1084"/>
                      </a:lnTo>
                      <a:lnTo>
                        <a:pt x="16" y="1104"/>
                      </a:lnTo>
                      <a:lnTo>
                        <a:pt x="44" y="1130"/>
                      </a:lnTo>
                      <a:lnTo>
                        <a:pt x="88" y="1166"/>
                      </a:lnTo>
                      <a:lnTo>
                        <a:pt x="138" y="1194"/>
                      </a:lnTo>
                      <a:lnTo>
                        <a:pt x="180" y="1206"/>
                      </a:lnTo>
                      <a:lnTo>
                        <a:pt x="216" y="1206"/>
                      </a:lnTo>
                      <a:lnTo>
                        <a:pt x="258" y="1190"/>
                      </a:lnTo>
                      <a:lnTo>
                        <a:pt x="300" y="1174"/>
                      </a:lnTo>
                      <a:lnTo>
                        <a:pt x="440" y="1114"/>
                      </a:lnTo>
                      <a:lnTo>
                        <a:pt x="440" y="1114"/>
                      </a:lnTo>
                      <a:lnTo>
                        <a:pt x="396" y="1160"/>
                      </a:lnTo>
                      <a:lnTo>
                        <a:pt x="380" y="1180"/>
                      </a:lnTo>
                      <a:lnTo>
                        <a:pt x="372" y="1192"/>
                      </a:lnTo>
                      <a:lnTo>
                        <a:pt x="372" y="1192"/>
                      </a:lnTo>
                      <a:lnTo>
                        <a:pt x="348" y="1260"/>
                      </a:lnTo>
                      <a:lnTo>
                        <a:pt x="340" y="1346"/>
                      </a:lnTo>
                      <a:lnTo>
                        <a:pt x="340" y="1346"/>
                      </a:lnTo>
                      <a:lnTo>
                        <a:pt x="344" y="1364"/>
                      </a:lnTo>
                      <a:lnTo>
                        <a:pt x="346" y="1378"/>
                      </a:lnTo>
                      <a:lnTo>
                        <a:pt x="348" y="1390"/>
                      </a:lnTo>
                      <a:lnTo>
                        <a:pt x="348" y="1390"/>
                      </a:lnTo>
                      <a:lnTo>
                        <a:pt x="354" y="1398"/>
                      </a:lnTo>
                      <a:lnTo>
                        <a:pt x="360" y="1406"/>
                      </a:lnTo>
                      <a:lnTo>
                        <a:pt x="368" y="1416"/>
                      </a:lnTo>
                      <a:lnTo>
                        <a:pt x="382" y="1444"/>
                      </a:lnTo>
                      <a:lnTo>
                        <a:pt x="412" y="1460"/>
                      </a:lnTo>
                      <a:lnTo>
                        <a:pt x="438" y="1488"/>
                      </a:lnTo>
                      <a:lnTo>
                        <a:pt x="438" y="1488"/>
                      </a:lnTo>
                      <a:lnTo>
                        <a:pt x="440" y="1492"/>
                      </a:lnTo>
                      <a:lnTo>
                        <a:pt x="446" y="1496"/>
                      </a:lnTo>
                      <a:lnTo>
                        <a:pt x="458" y="1500"/>
                      </a:lnTo>
                      <a:lnTo>
                        <a:pt x="464" y="1502"/>
                      </a:lnTo>
                      <a:lnTo>
                        <a:pt x="474" y="1500"/>
                      </a:lnTo>
                      <a:lnTo>
                        <a:pt x="474" y="1500"/>
                      </a:lnTo>
                      <a:lnTo>
                        <a:pt x="488" y="1500"/>
                      </a:lnTo>
                      <a:lnTo>
                        <a:pt x="496" y="1502"/>
                      </a:lnTo>
                      <a:lnTo>
                        <a:pt x="498" y="1504"/>
                      </a:lnTo>
                      <a:lnTo>
                        <a:pt x="500" y="1506"/>
                      </a:lnTo>
                      <a:lnTo>
                        <a:pt x="500" y="1506"/>
                      </a:lnTo>
                      <a:lnTo>
                        <a:pt x="510" y="1512"/>
                      </a:lnTo>
                      <a:lnTo>
                        <a:pt x="524" y="1520"/>
                      </a:lnTo>
                      <a:lnTo>
                        <a:pt x="524" y="1520"/>
                      </a:lnTo>
                      <a:lnTo>
                        <a:pt x="542" y="1522"/>
                      </a:lnTo>
                      <a:lnTo>
                        <a:pt x="554" y="1522"/>
                      </a:lnTo>
                      <a:lnTo>
                        <a:pt x="558" y="1522"/>
                      </a:lnTo>
                      <a:lnTo>
                        <a:pt x="562" y="1520"/>
                      </a:lnTo>
                      <a:lnTo>
                        <a:pt x="562" y="1520"/>
                      </a:lnTo>
                      <a:lnTo>
                        <a:pt x="566" y="1518"/>
                      </a:lnTo>
                      <a:lnTo>
                        <a:pt x="570" y="1518"/>
                      </a:lnTo>
                      <a:lnTo>
                        <a:pt x="582" y="1520"/>
                      </a:lnTo>
                      <a:lnTo>
                        <a:pt x="594" y="1526"/>
                      </a:lnTo>
                      <a:lnTo>
                        <a:pt x="594" y="1526"/>
                      </a:lnTo>
                      <a:lnTo>
                        <a:pt x="604" y="1530"/>
                      </a:lnTo>
                      <a:lnTo>
                        <a:pt x="612" y="1532"/>
                      </a:lnTo>
                      <a:lnTo>
                        <a:pt x="622" y="1532"/>
                      </a:lnTo>
                      <a:lnTo>
                        <a:pt x="622" y="1532"/>
                      </a:lnTo>
                      <a:lnTo>
                        <a:pt x="634" y="1530"/>
                      </a:lnTo>
                      <a:lnTo>
                        <a:pt x="648" y="1528"/>
                      </a:lnTo>
                      <a:lnTo>
                        <a:pt x="662" y="1528"/>
                      </a:lnTo>
                      <a:lnTo>
                        <a:pt x="686" y="1532"/>
                      </a:lnTo>
                      <a:lnTo>
                        <a:pt x="712" y="1536"/>
                      </a:lnTo>
                      <a:lnTo>
                        <a:pt x="712" y="1536"/>
                      </a:lnTo>
                      <a:lnTo>
                        <a:pt x="722" y="1532"/>
                      </a:lnTo>
                      <a:lnTo>
                        <a:pt x="732" y="1524"/>
                      </a:lnTo>
                      <a:lnTo>
                        <a:pt x="734" y="1520"/>
                      </a:lnTo>
                      <a:lnTo>
                        <a:pt x="738" y="1514"/>
                      </a:lnTo>
                      <a:lnTo>
                        <a:pt x="738" y="1514"/>
                      </a:lnTo>
                      <a:lnTo>
                        <a:pt x="740" y="1510"/>
                      </a:lnTo>
                      <a:lnTo>
                        <a:pt x="744" y="1506"/>
                      </a:lnTo>
                      <a:lnTo>
                        <a:pt x="750" y="1502"/>
                      </a:lnTo>
                      <a:lnTo>
                        <a:pt x="754" y="1500"/>
                      </a:lnTo>
                      <a:lnTo>
                        <a:pt x="758" y="1500"/>
                      </a:lnTo>
                      <a:lnTo>
                        <a:pt x="766" y="1494"/>
                      </a:lnTo>
                      <a:lnTo>
                        <a:pt x="776" y="1476"/>
                      </a:lnTo>
                      <a:lnTo>
                        <a:pt x="788" y="1438"/>
                      </a:lnTo>
                      <a:lnTo>
                        <a:pt x="788" y="1438"/>
                      </a:lnTo>
                      <a:lnTo>
                        <a:pt x="792" y="1420"/>
                      </a:lnTo>
                      <a:lnTo>
                        <a:pt x="794" y="1398"/>
                      </a:lnTo>
                      <a:lnTo>
                        <a:pt x="796" y="1368"/>
                      </a:lnTo>
                      <a:lnTo>
                        <a:pt x="796" y="1368"/>
                      </a:lnTo>
                      <a:lnTo>
                        <a:pt x="794" y="1330"/>
                      </a:lnTo>
                      <a:lnTo>
                        <a:pt x="790" y="1286"/>
                      </a:lnTo>
                      <a:lnTo>
                        <a:pt x="786" y="1238"/>
                      </a:lnTo>
                      <a:lnTo>
                        <a:pt x="786" y="1238"/>
                      </a:lnTo>
                      <a:lnTo>
                        <a:pt x="770" y="1172"/>
                      </a:lnTo>
                      <a:lnTo>
                        <a:pt x="756" y="1114"/>
                      </a:lnTo>
                      <a:lnTo>
                        <a:pt x="746" y="1062"/>
                      </a:lnTo>
                      <a:lnTo>
                        <a:pt x="760" y="1088"/>
                      </a:lnTo>
                      <a:lnTo>
                        <a:pt x="780" y="1138"/>
                      </a:lnTo>
                      <a:lnTo>
                        <a:pt x="790" y="1152"/>
                      </a:lnTo>
                      <a:lnTo>
                        <a:pt x="794" y="1176"/>
                      </a:lnTo>
                      <a:lnTo>
                        <a:pt x="812" y="1210"/>
                      </a:lnTo>
                      <a:lnTo>
                        <a:pt x="816" y="1218"/>
                      </a:lnTo>
                      <a:lnTo>
                        <a:pt x="840" y="1266"/>
                      </a:lnTo>
                      <a:lnTo>
                        <a:pt x="850" y="1264"/>
                      </a:lnTo>
                      <a:lnTo>
                        <a:pt x="854" y="1272"/>
                      </a:lnTo>
                      <a:lnTo>
                        <a:pt x="850" y="1282"/>
                      </a:lnTo>
                      <a:lnTo>
                        <a:pt x="864" y="1304"/>
                      </a:lnTo>
                      <a:lnTo>
                        <a:pt x="884" y="1340"/>
                      </a:lnTo>
                      <a:lnTo>
                        <a:pt x="914" y="1362"/>
                      </a:lnTo>
                      <a:lnTo>
                        <a:pt x="946" y="1370"/>
                      </a:lnTo>
                      <a:lnTo>
                        <a:pt x="938" y="1348"/>
                      </a:lnTo>
                      <a:lnTo>
                        <a:pt x="952" y="1366"/>
                      </a:lnTo>
                      <a:lnTo>
                        <a:pt x="964" y="1336"/>
                      </a:lnTo>
                      <a:lnTo>
                        <a:pt x="962" y="1298"/>
                      </a:lnTo>
                      <a:lnTo>
                        <a:pt x="942" y="1262"/>
                      </a:lnTo>
                      <a:lnTo>
                        <a:pt x="932" y="1238"/>
                      </a:lnTo>
                      <a:lnTo>
                        <a:pt x="922" y="1236"/>
                      </a:lnTo>
                      <a:lnTo>
                        <a:pt x="918" y="1228"/>
                      </a:lnTo>
                      <a:lnTo>
                        <a:pt x="922" y="1222"/>
                      </a:lnTo>
                      <a:lnTo>
                        <a:pt x="898" y="1174"/>
                      </a:lnTo>
                      <a:lnTo>
                        <a:pt x="892" y="1166"/>
                      </a:lnTo>
                      <a:lnTo>
                        <a:pt x="874" y="1132"/>
                      </a:lnTo>
                      <a:lnTo>
                        <a:pt x="856" y="1116"/>
                      </a:lnTo>
                      <a:lnTo>
                        <a:pt x="850" y="1100"/>
                      </a:lnTo>
                      <a:lnTo>
                        <a:pt x="820" y="1056"/>
                      </a:lnTo>
                      <a:lnTo>
                        <a:pt x="804" y="1030"/>
                      </a:lnTo>
                      <a:lnTo>
                        <a:pt x="804" y="1030"/>
                      </a:lnTo>
                      <a:lnTo>
                        <a:pt x="800" y="1022"/>
                      </a:lnTo>
                      <a:lnTo>
                        <a:pt x="800" y="1022"/>
                      </a:lnTo>
                      <a:lnTo>
                        <a:pt x="840" y="1058"/>
                      </a:lnTo>
                      <a:lnTo>
                        <a:pt x="884" y="1104"/>
                      </a:lnTo>
                      <a:lnTo>
                        <a:pt x="934" y="1158"/>
                      </a:lnTo>
                      <a:lnTo>
                        <a:pt x="934" y="1158"/>
                      </a:lnTo>
                      <a:lnTo>
                        <a:pt x="972" y="1190"/>
                      </a:lnTo>
                      <a:lnTo>
                        <a:pt x="1006" y="1216"/>
                      </a:lnTo>
                      <a:lnTo>
                        <a:pt x="1036" y="1238"/>
                      </a:lnTo>
                      <a:lnTo>
                        <a:pt x="1036" y="1238"/>
                      </a:lnTo>
                      <a:lnTo>
                        <a:pt x="1062" y="1254"/>
                      </a:lnTo>
                      <a:lnTo>
                        <a:pt x="1082" y="1264"/>
                      </a:lnTo>
                      <a:lnTo>
                        <a:pt x="1098" y="1270"/>
                      </a:lnTo>
                      <a:lnTo>
                        <a:pt x="1138" y="1282"/>
                      </a:lnTo>
                      <a:lnTo>
                        <a:pt x="1158" y="1282"/>
                      </a:lnTo>
                      <a:lnTo>
                        <a:pt x="1168" y="1280"/>
                      </a:lnTo>
                      <a:lnTo>
                        <a:pt x="1168" y="1280"/>
                      </a:lnTo>
                      <a:lnTo>
                        <a:pt x="1170" y="1278"/>
                      </a:lnTo>
                      <a:lnTo>
                        <a:pt x="1174" y="1274"/>
                      </a:lnTo>
                      <a:lnTo>
                        <a:pt x="1180" y="1270"/>
                      </a:lnTo>
                      <a:lnTo>
                        <a:pt x="1186" y="1270"/>
                      </a:lnTo>
                      <a:lnTo>
                        <a:pt x="1190" y="1270"/>
                      </a:lnTo>
                      <a:lnTo>
                        <a:pt x="1190" y="1270"/>
                      </a:lnTo>
                      <a:lnTo>
                        <a:pt x="1196" y="1272"/>
                      </a:lnTo>
                      <a:lnTo>
                        <a:pt x="1202" y="1270"/>
                      </a:lnTo>
                      <a:lnTo>
                        <a:pt x="1214" y="1266"/>
                      </a:lnTo>
                      <a:lnTo>
                        <a:pt x="1224" y="1260"/>
                      </a:lnTo>
                      <a:lnTo>
                        <a:pt x="1234" y="1236"/>
                      </a:lnTo>
                      <a:lnTo>
                        <a:pt x="1244" y="1216"/>
                      </a:lnTo>
                      <a:lnTo>
                        <a:pt x="1244" y="1216"/>
                      </a:lnTo>
                      <a:lnTo>
                        <a:pt x="1252" y="1202"/>
                      </a:lnTo>
                      <a:lnTo>
                        <a:pt x="1260" y="1192"/>
                      </a:lnTo>
                      <a:lnTo>
                        <a:pt x="1268" y="1184"/>
                      </a:lnTo>
                      <a:lnTo>
                        <a:pt x="1268" y="1184"/>
                      </a:lnTo>
                      <a:lnTo>
                        <a:pt x="1274" y="1176"/>
                      </a:lnTo>
                      <a:lnTo>
                        <a:pt x="1278" y="1168"/>
                      </a:lnTo>
                      <a:lnTo>
                        <a:pt x="1278" y="1156"/>
                      </a:lnTo>
                      <a:lnTo>
                        <a:pt x="1278" y="1156"/>
                      </a:lnTo>
                      <a:lnTo>
                        <a:pt x="1282" y="1144"/>
                      </a:lnTo>
                      <a:lnTo>
                        <a:pt x="1286" y="1132"/>
                      </a:lnTo>
                      <a:lnTo>
                        <a:pt x="1288" y="1128"/>
                      </a:lnTo>
                      <a:lnTo>
                        <a:pt x="1292" y="1126"/>
                      </a:lnTo>
                      <a:lnTo>
                        <a:pt x="1292" y="1126"/>
                      </a:lnTo>
                      <a:lnTo>
                        <a:pt x="1296" y="1124"/>
                      </a:lnTo>
                      <a:lnTo>
                        <a:pt x="1298" y="1120"/>
                      </a:lnTo>
                      <a:lnTo>
                        <a:pt x="1306" y="1112"/>
                      </a:lnTo>
                      <a:lnTo>
                        <a:pt x="1312" y="1096"/>
                      </a:lnTo>
                      <a:lnTo>
                        <a:pt x="1312" y="1096"/>
                      </a:lnTo>
                      <a:lnTo>
                        <a:pt x="1314" y="1078"/>
                      </a:lnTo>
                      <a:lnTo>
                        <a:pt x="1316" y="1068"/>
                      </a:lnTo>
                      <a:lnTo>
                        <a:pt x="1316" y="1068"/>
                      </a:lnTo>
                      <a:lnTo>
                        <a:pt x="1314" y="1066"/>
                      </a:lnTo>
                      <a:lnTo>
                        <a:pt x="1314" y="1062"/>
                      </a:lnTo>
                      <a:lnTo>
                        <a:pt x="1316" y="1054"/>
                      </a:lnTo>
                      <a:lnTo>
                        <a:pt x="1324" y="1042"/>
                      </a:lnTo>
                      <a:lnTo>
                        <a:pt x="1324" y="1042"/>
                      </a:lnTo>
                      <a:lnTo>
                        <a:pt x="1330" y="1036"/>
                      </a:lnTo>
                      <a:lnTo>
                        <a:pt x="1334" y="1030"/>
                      </a:lnTo>
                      <a:lnTo>
                        <a:pt x="1336" y="1020"/>
                      </a:lnTo>
                      <a:lnTo>
                        <a:pt x="1336" y="1020"/>
                      </a:lnTo>
                      <a:close/>
                      <a:moveTo>
                        <a:pt x="662" y="842"/>
                      </a:moveTo>
                      <a:lnTo>
                        <a:pt x="662" y="842"/>
                      </a:lnTo>
                      <a:lnTo>
                        <a:pt x="662" y="842"/>
                      </a:lnTo>
                      <a:lnTo>
                        <a:pt x="662" y="842"/>
                      </a:lnTo>
                      <a:lnTo>
                        <a:pt x="662" y="842"/>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44" name="Group 53"/>
              <p:cNvGrpSpPr>
                <a:grpSpLocks noChangeAspect="1"/>
              </p:cNvGrpSpPr>
              <p:nvPr/>
            </p:nvGrpSpPr>
            <p:grpSpPr>
              <a:xfrm>
                <a:off x="69" y="4273552"/>
                <a:ext cx="1192646" cy="1365250"/>
                <a:chOff x="6991351" y="2448533"/>
                <a:chExt cx="1646965" cy="1885342"/>
              </a:xfrm>
              <a:solidFill>
                <a:schemeClr val="bg2">
                  <a:lumMod val="50000"/>
                  <a:lumOff val="50000"/>
                  <a:alpha val="18000"/>
                </a:schemeClr>
              </a:solidFill>
            </p:grpSpPr>
            <p:sp>
              <p:nvSpPr>
                <p:cNvPr id="155" name="Freeform 56"/>
                <p:cNvSpPr>
                  <a:spLocks/>
                </p:cNvSpPr>
                <p:nvPr/>
              </p:nvSpPr>
              <p:spPr bwMode="auto">
                <a:xfrm>
                  <a:off x="7543643" y="2953066"/>
                  <a:ext cx="19050" cy="498475"/>
                </a:xfrm>
                <a:custGeom>
                  <a:avLst/>
                  <a:gdLst>
                    <a:gd name="T0" fmla="*/ 2 w 12"/>
                    <a:gd name="T1" fmla="*/ 314 h 314"/>
                    <a:gd name="T2" fmla="*/ 2 w 12"/>
                    <a:gd name="T3" fmla="*/ 314 h 314"/>
                    <a:gd name="T4" fmla="*/ 4 w 12"/>
                    <a:gd name="T5" fmla="*/ 314 h 314"/>
                    <a:gd name="T6" fmla="*/ 4 w 12"/>
                    <a:gd name="T7" fmla="*/ 314 h 314"/>
                    <a:gd name="T8" fmla="*/ 4 w 12"/>
                    <a:gd name="T9" fmla="*/ 296 h 314"/>
                    <a:gd name="T10" fmla="*/ 12 w 12"/>
                    <a:gd name="T11" fmla="*/ 56 h 314"/>
                    <a:gd name="T12" fmla="*/ 12 w 12"/>
                    <a:gd name="T13" fmla="*/ 56 h 314"/>
                    <a:gd name="T14" fmla="*/ 12 w 12"/>
                    <a:gd name="T15" fmla="*/ 28 h 314"/>
                    <a:gd name="T16" fmla="*/ 12 w 12"/>
                    <a:gd name="T17" fmla="*/ 28 h 314"/>
                    <a:gd name="T18" fmla="*/ 12 w 12"/>
                    <a:gd name="T19" fmla="*/ 16 h 314"/>
                    <a:gd name="T20" fmla="*/ 10 w 12"/>
                    <a:gd name="T21" fmla="*/ 6 h 314"/>
                    <a:gd name="T22" fmla="*/ 10 w 12"/>
                    <a:gd name="T23" fmla="*/ 6 h 314"/>
                    <a:gd name="T24" fmla="*/ 6 w 12"/>
                    <a:gd name="T25" fmla="*/ 0 h 314"/>
                    <a:gd name="T26" fmla="*/ 4 w 12"/>
                    <a:gd name="T27" fmla="*/ 0 h 314"/>
                    <a:gd name="T28" fmla="*/ 2 w 12"/>
                    <a:gd name="T29" fmla="*/ 2 h 314"/>
                    <a:gd name="T30" fmla="*/ 2 w 12"/>
                    <a:gd name="T31" fmla="*/ 2 h 314"/>
                    <a:gd name="T32" fmla="*/ 0 w 12"/>
                    <a:gd name="T33" fmla="*/ 10 h 314"/>
                    <a:gd name="T34" fmla="*/ 0 w 12"/>
                    <a:gd name="T35" fmla="*/ 18 h 314"/>
                    <a:gd name="T36" fmla="*/ 0 w 12"/>
                    <a:gd name="T37" fmla="*/ 18 h 314"/>
                    <a:gd name="T38" fmla="*/ 2 w 12"/>
                    <a:gd name="T39" fmla="*/ 28 h 314"/>
                    <a:gd name="T40" fmla="*/ 2 w 12"/>
                    <a:gd name="T41" fmla="*/ 42 h 314"/>
                    <a:gd name="T42" fmla="*/ 0 w 12"/>
                    <a:gd name="T43" fmla="*/ 298 h 314"/>
                    <a:gd name="T44" fmla="*/ 0 w 12"/>
                    <a:gd name="T45" fmla="*/ 298 h 314"/>
                    <a:gd name="T46" fmla="*/ 0 w 12"/>
                    <a:gd name="T47" fmla="*/ 310 h 314"/>
                    <a:gd name="T48" fmla="*/ 2 w 12"/>
                    <a:gd name="T49" fmla="*/ 314 h 314"/>
                    <a:gd name="T50" fmla="*/ 2 w 12"/>
                    <a:gd name="T51"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 h="314">
                      <a:moveTo>
                        <a:pt x="2" y="314"/>
                      </a:moveTo>
                      <a:lnTo>
                        <a:pt x="2" y="314"/>
                      </a:lnTo>
                      <a:lnTo>
                        <a:pt x="4" y="314"/>
                      </a:lnTo>
                      <a:lnTo>
                        <a:pt x="4" y="314"/>
                      </a:lnTo>
                      <a:lnTo>
                        <a:pt x="4" y="296"/>
                      </a:lnTo>
                      <a:lnTo>
                        <a:pt x="12" y="56"/>
                      </a:lnTo>
                      <a:lnTo>
                        <a:pt x="12" y="56"/>
                      </a:lnTo>
                      <a:lnTo>
                        <a:pt x="12" y="28"/>
                      </a:lnTo>
                      <a:lnTo>
                        <a:pt x="12" y="28"/>
                      </a:lnTo>
                      <a:lnTo>
                        <a:pt x="12" y="16"/>
                      </a:lnTo>
                      <a:lnTo>
                        <a:pt x="10" y="6"/>
                      </a:lnTo>
                      <a:lnTo>
                        <a:pt x="10" y="6"/>
                      </a:lnTo>
                      <a:lnTo>
                        <a:pt x="6" y="0"/>
                      </a:lnTo>
                      <a:lnTo>
                        <a:pt x="4" y="0"/>
                      </a:lnTo>
                      <a:lnTo>
                        <a:pt x="2" y="2"/>
                      </a:lnTo>
                      <a:lnTo>
                        <a:pt x="2" y="2"/>
                      </a:lnTo>
                      <a:lnTo>
                        <a:pt x="0" y="10"/>
                      </a:lnTo>
                      <a:lnTo>
                        <a:pt x="0" y="18"/>
                      </a:lnTo>
                      <a:lnTo>
                        <a:pt x="0" y="18"/>
                      </a:lnTo>
                      <a:lnTo>
                        <a:pt x="2" y="28"/>
                      </a:lnTo>
                      <a:lnTo>
                        <a:pt x="2" y="42"/>
                      </a:lnTo>
                      <a:lnTo>
                        <a:pt x="0" y="298"/>
                      </a:lnTo>
                      <a:lnTo>
                        <a:pt x="0" y="298"/>
                      </a:lnTo>
                      <a:lnTo>
                        <a:pt x="0" y="310"/>
                      </a:lnTo>
                      <a:lnTo>
                        <a:pt x="2" y="314"/>
                      </a:lnTo>
                      <a:lnTo>
                        <a:pt x="2" y="3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6" name="Freeform 57"/>
                <p:cNvSpPr>
                  <a:spLocks/>
                </p:cNvSpPr>
                <p:nvPr/>
              </p:nvSpPr>
              <p:spPr bwMode="auto">
                <a:xfrm>
                  <a:off x="7597775" y="335597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7" name="Freeform 58"/>
                <p:cNvSpPr>
                  <a:spLocks/>
                </p:cNvSpPr>
                <p:nvPr/>
              </p:nvSpPr>
              <p:spPr bwMode="auto">
                <a:xfrm>
                  <a:off x="7565869" y="3273742"/>
                  <a:ext cx="463550" cy="193675"/>
                </a:xfrm>
                <a:custGeom>
                  <a:avLst/>
                  <a:gdLst>
                    <a:gd name="T0" fmla="*/ 0 w 292"/>
                    <a:gd name="T1" fmla="*/ 122 h 122"/>
                    <a:gd name="T2" fmla="*/ 0 w 292"/>
                    <a:gd name="T3" fmla="*/ 122 h 122"/>
                    <a:gd name="T4" fmla="*/ 18 w 292"/>
                    <a:gd name="T5" fmla="*/ 116 h 122"/>
                    <a:gd name="T6" fmla="*/ 254 w 292"/>
                    <a:gd name="T7" fmla="*/ 20 h 122"/>
                    <a:gd name="T8" fmla="*/ 254 w 292"/>
                    <a:gd name="T9" fmla="*/ 20 h 122"/>
                    <a:gd name="T10" fmla="*/ 268 w 292"/>
                    <a:gd name="T11" fmla="*/ 14 h 122"/>
                    <a:gd name="T12" fmla="*/ 278 w 292"/>
                    <a:gd name="T13" fmla="*/ 12 h 122"/>
                    <a:gd name="T14" fmla="*/ 278 w 292"/>
                    <a:gd name="T15" fmla="*/ 12 h 122"/>
                    <a:gd name="T16" fmla="*/ 284 w 292"/>
                    <a:gd name="T17" fmla="*/ 10 h 122"/>
                    <a:gd name="T18" fmla="*/ 292 w 292"/>
                    <a:gd name="T19" fmla="*/ 6 h 122"/>
                    <a:gd name="T20" fmla="*/ 292 w 292"/>
                    <a:gd name="T21" fmla="*/ 6 h 122"/>
                    <a:gd name="T22" fmla="*/ 292 w 292"/>
                    <a:gd name="T23" fmla="*/ 4 h 122"/>
                    <a:gd name="T24" fmla="*/ 292 w 292"/>
                    <a:gd name="T25" fmla="*/ 2 h 122"/>
                    <a:gd name="T26" fmla="*/ 286 w 292"/>
                    <a:gd name="T27" fmla="*/ 0 h 122"/>
                    <a:gd name="T28" fmla="*/ 286 w 292"/>
                    <a:gd name="T29" fmla="*/ 0 h 122"/>
                    <a:gd name="T30" fmla="*/ 274 w 292"/>
                    <a:gd name="T31" fmla="*/ 2 h 122"/>
                    <a:gd name="T32" fmla="*/ 264 w 292"/>
                    <a:gd name="T33" fmla="*/ 6 h 122"/>
                    <a:gd name="T34" fmla="*/ 264 w 292"/>
                    <a:gd name="T35" fmla="*/ 6 h 122"/>
                    <a:gd name="T36" fmla="*/ 238 w 292"/>
                    <a:gd name="T37" fmla="*/ 16 h 122"/>
                    <a:gd name="T38" fmla="*/ 16 w 292"/>
                    <a:gd name="T39" fmla="*/ 112 h 122"/>
                    <a:gd name="T40" fmla="*/ 16 w 292"/>
                    <a:gd name="T41" fmla="*/ 112 h 122"/>
                    <a:gd name="T42" fmla="*/ 0 w 292"/>
                    <a:gd name="T43" fmla="*/ 120 h 122"/>
                    <a:gd name="T44" fmla="*/ 0 w 292"/>
                    <a:gd name="T45" fmla="*/ 120 h 122"/>
                    <a:gd name="T46" fmla="*/ 0 w 292"/>
                    <a:gd name="T47" fmla="*/ 120 h 122"/>
                    <a:gd name="T48" fmla="*/ 0 w 292"/>
                    <a:gd name="T49" fmla="*/ 120 h 122"/>
                    <a:gd name="T50" fmla="*/ 0 w 292"/>
                    <a:gd name="T51" fmla="*/ 122 h 122"/>
                    <a:gd name="T52" fmla="*/ 0 w 292"/>
                    <a:gd name="T53"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2" h="122">
                      <a:moveTo>
                        <a:pt x="0" y="122"/>
                      </a:moveTo>
                      <a:lnTo>
                        <a:pt x="0" y="122"/>
                      </a:lnTo>
                      <a:lnTo>
                        <a:pt x="18" y="116"/>
                      </a:lnTo>
                      <a:lnTo>
                        <a:pt x="254" y="20"/>
                      </a:lnTo>
                      <a:lnTo>
                        <a:pt x="254" y="20"/>
                      </a:lnTo>
                      <a:lnTo>
                        <a:pt x="268" y="14"/>
                      </a:lnTo>
                      <a:lnTo>
                        <a:pt x="278" y="12"/>
                      </a:lnTo>
                      <a:lnTo>
                        <a:pt x="278" y="12"/>
                      </a:lnTo>
                      <a:lnTo>
                        <a:pt x="284" y="10"/>
                      </a:lnTo>
                      <a:lnTo>
                        <a:pt x="292" y="6"/>
                      </a:lnTo>
                      <a:lnTo>
                        <a:pt x="292" y="6"/>
                      </a:lnTo>
                      <a:lnTo>
                        <a:pt x="292" y="4"/>
                      </a:lnTo>
                      <a:lnTo>
                        <a:pt x="292" y="2"/>
                      </a:lnTo>
                      <a:lnTo>
                        <a:pt x="286" y="0"/>
                      </a:lnTo>
                      <a:lnTo>
                        <a:pt x="286" y="0"/>
                      </a:lnTo>
                      <a:lnTo>
                        <a:pt x="274" y="2"/>
                      </a:lnTo>
                      <a:lnTo>
                        <a:pt x="264" y="6"/>
                      </a:lnTo>
                      <a:lnTo>
                        <a:pt x="264" y="6"/>
                      </a:lnTo>
                      <a:lnTo>
                        <a:pt x="238" y="16"/>
                      </a:lnTo>
                      <a:lnTo>
                        <a:pt x="16" y="112"/>
                      </a:lnTo>
                      <a:lnTo>
                        <a:pt x="16" y="112"/>
                      </a:lnTo>
                      <a:lnTo>
                        <a:pt x="0" y="120"/>
                      </a:lnTo>
                      <a:lnTo>
                        <a:pt x="0" y="120"/>
                      </a:lnTo>
                      <a:lnTo>
                        <a:pt x="0" y="120"/>
                      </a:lnTo>
                      <a:lnTo>
                        <a:pt x="0" y="120"/>
                      </a:lnTo>
                      <a:lnTo>
                        <a:pt x="0" y="122"/>
                      </a:lnTo>
                      <a:lnTo>
                        <a:pt x="0"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8" name="Freeform 59"/>
                <p:cNvSpPr>
                  <a:spLocks noEditPoints="1"/>
                </p:cNvSpPr>
                <p:nvPr/>
              </p:nvSpPr>
              <p:spPr bwMode="auto">
                <a:xfrm>
                  <a:off x="6991351" y="2448533"/>
                  <a:ext cx="1646965" cy="1885342"/>
                </a:xfrm>
                <a:custGeom>
                  <a:avLst/>
                  <a:gdLst>
                    <a:gd name="T0" fmla="*/ 1212 w 1216"/>
                    <a:gd name="T1" fmla="*/ 748 h 1392"/>
                    <a:gd name="T2" fmla="*/ 1174 w 1216"/>
                    <a:gd name="T3" fmla="*/ 708 h 1392"/>
                    <a:gd name="T4" fmla="*/ 850 w 1216"/>
                    <a:gd name="T5" fmla="*/ 674 h 1392"/>
                    <a:gd name="T6" fmla="*/ 410 w 1216"/>
                    <a:gd name="T7" fmla="*/ 830 h 1392"/>
                    <a:gd name="T8" fmla="*/ 392 w 1216"/>
                    <a:gd name="T9" fmla="*/ 836 h 1392"/>
                    <a:gd name="T10" fmla="*/ 400 w 1216"/>
                    <a:gd name="T11" fmla="*/ 812 h 1392"/>
                    <a:gd name="T12" fmla="*/ 408 w 1216"/>
                    <a:gd name="T13" fmla="*/ 796 h 1392"/>
                    <a:gd name="T14" fmla="*/ 398 w 1216"/>
                    <a:gd name="T15" fmla="*/ 784 h 1392"/>
                    <a:gd name="T16" fmla="*/ 396 w 1216"/>
                    <a:gd name="T17" fmla="*/ 776 h 1392"/>
                    <a:gd name="T18" fmla="*/ 390 w 1216"/>
                    <a:gd name="T19" fmla="*/ 770 h 1392"/>
                    <a:gd name="T20" fmla="*/ 380 w 1216"/>
                    <a:gd name="T21" fmla="*/ 766 h 1392"/>
                    <a:gd name="T22" fmla="*/ 374 w 1216"/>
                    <a:gd name="T23" fmla="*/ 768 h 1392"/>
                    <a:gd name="T24" fmla="*/ 356 w 1216"/>
                    <a:gd name="T25" fmla="*/ 768 h 1392"/>
                    <a:gd name="T26" fmla="*/ 348 w 1216"/>
                    <a:gd name="T27" fmla="*/ 782 h 1392"/>
                    <a:gd name="T28" fmla="*/ 330 w 1216"/>
                    <a:gd name="T29" fmla="*/ 774 h 1392"/>
                    <a:gd name="T30" fmla="*/ 310 w 1216"/>
                    <a:gd name="T31" fmla="*/ 308 h 1392"/>
                    <a:gd name="T32" fmla="*/ 164 w 1216"/>
                    <a:gd name="T33" fmla="*/ 22 h 1392"/>
                    <a:gd name="T34" fmla="*/ 90 w 1216"/>
                    <a:gd name="T35" fmla="*/ 0 h 1392"/>
                    <a:gd name="T36" fmla="*/ 76 w 1216"/>
                    <a:gd name="T37" fmla="*/ 14 h 1392"/>
                    <a:gd name="T38" fmla="*/ 0 w 1216"/>
                    <a:gd name="T39" fmla="*/ 650 h 1392"/>
                    <a:gd name="T40" fmla="*/ 0 w 1216"/>
                    <a:gd name="T41" fmla="*/ 692 h 1392"/>
                    <a:gd name="T42" fmla="*/ 22 w 1216"/>
                    <a:gd name="T43" fmla="*/ 1096 h 1392"/>
                    <a:gd name="T44" fmla="*/ 120 w 1216"/>
                    <a:gd name="T45" fmla="*/ 1036 h 1392"/>
                    <a:gd name="T46" fmla="*/ 228 w 1216"/>
                    <a:gd name="T47" fmla="*/ 952 h 1392"/>
                    <a:gd name="T48" fmla="*/ 154 w 1216"/>
                    <a:gd name="T49" fmla="*/ 1044 h 1392"/>
                    <a:gd name="T50" fmla="*/ 122 w 1216"/>
                    <a:gd name="T51" fmla="*/ 1102 h 1392"/>
                    <a:gd name="T52" fmla="*/ 76 w 1216"/>
                    <a:gd name="T53" fmla="*/ 1188 h 1392"/>
                    <a:gd name="T54" fmla="*/ 118 w 1216"/>
                    <a:gd name="T55" fmla="*/ 1216 h 1392"/>
                    <a:gd name="T56" fmla="*/ 178 w 1216"/>
                    <a:gd name="T57" fmla="*/ 1142 h 1392"/>
                    <a:gd name="T58" fmla="*/ 222 w 1216"/>
                    <a:gd name="T59" fmla="*/ 1090 h 1392"/>
                    <a:gd name="T60" fmla="*/ 278 w 1216"/>
                    <a:gd name="T61" fmla="*/ 988 h 1392"/>
                    <a:gd name="T62" fmla="*/ 296 w 1216"/>
                    <a:gd name="T63" fmla="*/ 960 h 1392"/>
                    <a:gd name="T64" fmla="*/ 244 w 1216"/>
                    <a:gd name="T65" fmla="*/ 1120 h 1392"/>
                    <a:gd name="T66" fmla="*/ 224 w 1216"/>
                    <a:gd name="T67" fmla="*/ 1234 h 1392"/>
                    <a:gd name="T68" fmla="*/ 232 w 1216"/>
                    <a:gd name="T69" fmla="*/ 1330 h 1392"/>
                    <a:gd name="T70" fmla="*/ 248 w 1216"/>
                    <a:gd name="T71" fmla="*/ 1354 h 1392"/>
                    <a:gd name="T72" fmla="*/ 262 w 1216"/>
                    <a:gd name="T73" fmla="*/ 1368 h 1392"/>
                    <a:gd name="T74" fmla="*/ 282 w 1216"/>
                    <a:gd name="T75" fmla="*/ 1390 h 1392"/>
                    <a:gd name="T76" fmla="*/ 338 w 1216"/>
                    <a:gd name="T77" fmla="*/ 1388 h 1392"/>
                    <a:gd name="T78" fmla="*/ 388 w 1216"/>
                    <a:gd name="T79" fmla="*/ 1390 h 1392"/>
                    <a:gd name="T80" fmla="*/ 412 w 1216"/>
                    <a:gd name="T81" fmla="*/ 1386 h 1392"/>
                    <a:gd name="T82" fmla="*/ 428 w 1216"/>
                    <a:gd name="T83" fmla="*/ 1392 h 1392"/>
                    <a:gd name="T84" fmla="*/ 450 w 1216"/>
                    <a:gd name="T85" fmla="*/ 1392 h 1392"/>
                    <a:gd name="T86" fmla="*/ 474 w 1216"/>
                    <a:gd name="T87" fmla="*/ 1380 h 1392"/>
                    <a:gd name="T88" fmla="*/ 496 w 1216"/>
                    <a:gd name="T89" fmla="*/ 1380 h 1392"/>
                    <a:gd name="T90" fmla="*/ 526 w 1216"/>
                    <a:gd name="T91" fmla="*/ 1374 h 1392"/>
                    <a:gd name="T92" fmla="*/ 598 w 1216"/>
                    <a:gd name="T93" fmla="*/ 1314 h 1392"/>
                    <a:gd name="T94" fmla="*/ 616 w 1216"/>
                    <a:gd name="T95" fmla="*/ 1292 h 1392"/>
                    <a:gd name="T96" fmla="*/ 630 w 1216"/>
                    <a:gd name="T97" fmla="*/ 1178 h 1392"/>
                    <a:gd name="T98" fmla="*/ 608 w 1216"/>
                    <a:gd name="T99" fmla="*/ 1104 h 1392"/>
                    <a:gd name="T100" fmla="*/ 714 w 1216"/>
                    <a:gd name="T101" fmla="*/ 1124 h 1392"/>
                    <a:gd name="T102" fmla="*/ 866 w 1216"/>
                    <a:gd name="T103" fmla="*/ 1120 h 1392"/>
                    <a:gd name="T104" fmla="*/ 1044 w 1216"/>
                    <a:gd name="T105" fmla="*/ 966 h 1392"/>
                    <a:gd name="T106" fmla="*/ 1210 w 1216"/>
                    <a:gd name="T107" fmla="*/ 784 h 1392"/>
                    <a:gd name="T108" fmla="*/ 382 w 1216"/>
                    <a:gd name="T109" fmla="*/ 776 h 1392"/>
                    <a:gd name="T110" fmla="*/ 382 w 1216"/>
                    <a:gd name="T111" fmla="*/ 776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6" h="1392">
                      <a:moveTo>
                        <a:pt x="1216" y="756"/>
                      </a:moveTo>
                      <a:lnTo>
                        <a:pt x="1216" y="756"/>
                      </a:lnTo>
                      <a:lnTo>
                        <a:pt x="1212" y="748"/>
                      </a:lnTo>
                      <a:lnTo>
                        <a:pt x="1212" y="748"/>
                      </a:lnTo>
                      <a:lnTo>
                        <a:pt x="1206" y="738"/>
                      </a:lnTo>
                      <a:lnTo>
                        <a:pt x="1200" y="730"/>
                      </a:lnTo>
                      <a:lnTo>
                        <a:pt x="1186" y="716"/>
                      </a:lnTo>
                      <a:lnTo>
                        <a:pt x="1174" y="708"/>
                      </a:lnTo>
                      <a:lnTo>
                        <a:pt x="1168" y="704"/>
                      </a:lnTo>
                      <a:lnTo>
                        <a:pt x="1084" y="676"/>
                      </a:lnTo>
                      <a:lnTo>
                        <a:pt x="976" y="664"/>
                      </a:lnTo>
                      <a:lnTo>
                        <a:pt x="850" y="674"/>
                      </a:lnTo>
                      <a:lnTo>
                        <a:pt x="742" y="698"/>
                      </a:lnTo>
                      <a:lnTo>
                        <a:pt x="582" y="748"/>
                      </a:lnTo>
                      <a:lnTo>
                        <a:pt x="476" y="796"/>
                      </a:lnTo>
                      <a:lnTo>
                        <a:pt x="410" y="830"/>
                      </a:lnTo>
                      <a:lnTo>
                        <a:pt x="388" y="842"/>
                      </a:lnTo>
                      <a:lnTo>
                        <a:pt x="388" y="842"/>
                      </a:lnTo>
                      <a:lnTo>
                        <a:pt x="392" y="836"/>
                      </a:lnTo>
                      <a:lnTo>
                        <a:pt x="392" y="836"/>
                      </a:lnTo>
                      <a:lnTo>
                        <a:pt x="394" y="828"/>
                      </a:lnTo>
                      <a:lnTo>
                        <a:pt x="394" y="814"/>
                      </a:lnTo>
                      <a:lnTo>
                        <a:pt x="394" y="814"/>
                      </a:lnTo>
                      <a:lnTo>
                        <a:pt x="400" y="812"/>
                      </a:lnTo>
                      <a:lnTo>
                        <a:pt x="404" y="808"/>
                      </a:lnTo>
                      <a:lnTo>
                        <a:pt x="404" y="808"/>
                      </a:lnTo>
                      <a:lnTo>
                        <a:pt x="408" y="802"/>
                      </a:lnTo>
                      <a:lnTo>
                        <a:pt x="408" y="796"/>
                      </a:lnTo>
                      <a:lnTo>
                        <a:pt x="404" y="790"/>
                      </a:lnTo>
                      <a:lnTo>
                        <a:pt x="400" y="784"/>
                      </a:lnTo>
                      <a:lnTo>
                        <a:pt x="400" y="784"/>
                      </a:lnTo>
                      <a:lnTo>
                        <a:pt x="398" y="784"/>
                      </a:lnTo>
                      <a:lnTo>
                        <a:pt x="402" y="782"/>
                      </a:lnTo>
                      <a:lnTo>
                        <a:pt x="398" y="780"/>
                      </a:lnTo>
                      <a:lnTo>
                        <a:pt x="396" y="778"/>
                      </a:lnTo>
                      <a:lnTo>
                        <a:pt x="396" y="776"/>
                      </a:lnTo>
                      <a:lnTo>
                        <a:pt x="394" y="770"/>
                      </a:lnTo>
                      <a:lnTo>
                        <a:pt x="392" y="772"/>
                      </a:lnTo>
                      <a:lnTo>
                        <a:pt x="392" y="770"/>
                      </a:lnTo>
                      <a:lnTo>
                        <a:pt x="390" y="770"/>
                      </a:lnTo>
                      <a:lnTo>
                        <a:pt x="386" y="766"/>
                      </a:lnTo>
                      <a:lnTo>
                        <a:pt x="384" y="770"/>
                      </a:lnTo>
                      <a:lnTo>
                        <a:pt x="382" y="768"/>
                      </a:lnTo>
                      <a:lnTo>
                        <a:pt x="380" y="766"/>
                      </a:lnTo>
                      <a:lnTo>
                        <a:pt x="378" y="772"/>
                      </a:lnTo>
                      <a:lnTo>
                        <a:pt x="378" y="772"/>
                      </a:lnTo>
                      <a:lnTo>
                        <a:pt x="378" y="772"/>
                      </a:lnTo>
                      <a:lnTo>
                        <a:pt x="374" y="768"/>
                      </a:lnTo>
                      <a:lnTo>
                        <a:pt x="374" y="768"/>
                      </a:lnTo>
                      <a:lnTo>
                        <a:pt x="368" y="764"/>
                      </a:lnTo>
                      <a:lnTo>
                        <a:pt x="362" y="764"/>
                      </a:lnTo>
                      <a:lnTo>
                        <a:pt x="356" y="768"/>
                      </a:lnTo>
                      <a:lnTo>
                        <a:pt x="352" y="772"/>
                      </a:lnTo>
                      <a:lnTo>
                        <a:pt x="352" y="772"/>
                      </a:lnTo>
                      <a:lnTo>
                        <a:pt x="348" y="776"/>
                      </a:lnTo>
                      <a:lnTo>
                        <a:pt x="348" y="782"/>
                      </a:lnTo>
                      <a:lnTo>
                        <a:pt x="348" y="782"/>
                      </a:lnTo>
                      <a:lnTo>
                        <a:pt x="336" y="786"/>
                      </a:lnTo>
                      <a:lnTo>
                        <a:pt x="328" y="792"/>
                      </a:lnTo>
                      <a:lnTo>
                        <a:pt x="330" y="774"/>
                      </a:lnTo>
                      <a:lnTo>
                        <a:pt x="336" y="700"/>
                      </a:lnTo>
                      <a:lnTo>
                        <a:pt x="340" y="586"/>
                      </a:lnTo>
                      <a:lnTo>
                        <a:pt x="328" y="418"/>
                      </a:lnTo>
                      <a:lnTo>
                        <a:pt x="310" y="308"/>
                      </a:lnTo>
                      <a:lnTo>
                        <a:pt x="274" y="186"/>
                      </a:lnTo>
                      <a:lnTo>
                        <a:pt x="222" y="92"/>
                      </a:lnTo>
                      <a:lnTo>
                        <a:pt x="164" y="22"/>
                      </a:lnTo>
                      <a:lnTo>
                        <a:pt x="164" y="22"/>
                      </a:lnTo>
                      <a:lnTo>
                        <a:pt x="152" y="14"/>
                      </a:lnTo>
                      <a:lnTo>
                        <a:pt x="136" y="6"/>
                      </a:lnTo>
                      <a:lnTo>
                        <a:pt x="118" y="0"/>
                      </a:lnTo>
                      <a:lnTo>
                        <a:pt x="90" y="0"/>
                      </a:lnTo>
                      <a:lnTo>
                        <a:pt x="90" y="0"/>
                      </a:lnTo>
                      <a:lnTo>
                        <a:pt x="82" y="4"/>
                      </a:lnTo>
                      <a:lnTo>
                        <a:pt x="78" y="10"/>
                      </a:lnTo>
                      <a:lnTo>
                        <a:pt x="76" y="14"/>
                      </a:lnTo>
                      <a:lnTo>
                        <a:pt x="58" y="38"/>
                      </a:lnTo>
                      <a:lnTo>
                        <a:pt x="24" y="100"/>
                      </a:lnTo>
                      <a:lnTo>
                        <a:pt x="0" y="158"/>
                      </a:lnTo>
                      <a:lnTo>
                        <a:pt x="0" y="650"/>
                      </a:lnTo>
                      <a:lnTo>
                        <a:pt x="76" y="712"/>
                      </a:lnTo>
                      <a:lnTo>
                        <a:pt x="76" y="712"/>
                      </a:lnTo>
                      <a:lnTo>
                        <a:pt x="36" y="700"/>
                      </a:lnTo>
                      <a:lnTo>
                        <a:pt x="0" y="692"/>
                      </a:lnTo>
                      <a:lnTo>
                        <a:pt x="0" y="1108"/>
                      </a:lnTo>
                      <a:lnTo>
                        <a:pt x="0" y="1108"/>
                      </a:lnTo>
                      <a:lnTo>
                        <a:pt x="22" y="1096"/>
                      </a:lnTo>
                      <a:lnTo>
                        <a:pt x="22" y="1096"/>
                      </a:lnTo>
                      <a:lnTo>
                        <a:pt x="52" y="1080"/>
                      </a:lnTo>
                      <a:lnTo>
                        <a:pt x="84" y="1060"/>
                      </a:lnTo>
                      <a:lnTo>
                        <a:pt x="120" y="1036"/>
                      </a:lnTo>
                      <a:lnTo>
                        <a:pt x="120" y="1036"/>
                      </a:lnTo>
                      <a:lnTo>
                        <a:pt x="166" y="996"/>
                      </a:lnTo>
                      <a:lnTo>
                        <a:pt x="206" y="962"/>
                      </a:lnTo>
                      <a:lnTo>
                        <a:pt x="244" y="932"/>
                      </a:lnTo>
                      <a:lnTo>
                        <a:pt x="228" y="952"/>
                      </a:lnTo>
                      <a:lnTo>
                        <a:pt x="198" y="990"/>
                      </a:lnTo>
                      <a:lnTo>
                        <a:pt x="190" y="1004"/>
                      </a:lnTo>
                      <a:lnTo>
                        <a:pt x="172" y="1016"/>
                      </a:lnTo>
                      <a:lnTo>
                        <a:pt x="154" y="1044"/>
                      </a:lnTo>
                      <a:lnTo>
                        <a:pt x="148" y="1052"/>
                      </a:lnTo>
                      <a:lnTo>
                        <a:pt x="122" y="1090"/>
                      </a:lnTo>
                      <a:lnTo>
                        <a:pt x="126" y="1096"/>
                      </a:lnTo>
                      <a:lnTo>
                        <a:pt x="122" y="1102"/>
                      </a:lnTo>
                      <a:lnTo>
                        <a:pt x="112" y="1104"/>
                      </a:lnTo>
                      <a:lnTo>
                        <a:pt x="102" y="1124"/>
                      </a:lnTo>
                      <a:lnTo>
                        <a:pt x="80" y="1154"/>
                      </a:lnTo>
                      <a:lnTo>
                        <a:pt x="76" y="1188"/>
                      </a:lnTo>
                      <a:lnTo>
                        <a:pt x="84" y="1216"/>
                      </a:lnTo>
                      <a:lnTo>
                        <a:pt x="98" y="1200"/>
                      </a:lnTo>
                      <a:lnTo>
                        <a:pt x="88" y="1218"/>
                      </a:lnTo>
                      <a:lnTo>
                        <a:pt x="118" y="1216"/>
                      </a:lnTo>
                      <a:lnTo>
                        <a:pt x="146" y="1198"/>
                      </a:lnTo>
                      <a:lnTo>
                        <a:pt x="166" y="1168"/>
                      </a:lnTo>
                      <a:lnTo>
                        <a:pt x="180" y="1150"/>
                      </a:lnTo>
                      <a:lnTo>
                        <a:pt x="178" y="1142"/>
                      </a:lnTo>
                      <a:lnTo>
                        <a:pt x="182" y="1136"/>
                      </a:lnTo>
                      <a:lnTo>
                        <a:pt x="190" y="1136"/>
                      </a:lnTo>
                      <a:lnTo>
                        <a:pt x="216" y="1098"/>
                      </a:lnTo>
                      <a:lnTo>
                        <a:pt x="222" y="1090"/>
                      </a:lnTo>
                      <a:lnTo>
                        <a:pt x="240" y="1062"/>
                      </a:lnTo>
                      <a:lnTo>
                        <a:pt x="246" y="1042"/>
                      </a:lnTo>
                      <a:lnTo>
                        <a:pt x="256" y="1030"/>
                      </a:lnTo>
                      <a:lnTo>
                        <a:pt x="278" y="988"/>
                      </a:lnTo>
                      <a:lnTo>
                        <a:pt x="292" y="964"/>
                      </a:lnTo>
                      <a:lnTo>
                        <a:pt x="292" y="964"/>
                      </a:lnTo>
                      <a:lnTo>
                        <a:pt x="296" y="960"/>
                      </a:lnTo>
                      <a:lnTo>
                        <a:pt x="296" y="960"/>
                      </a:lnTo>
                      <a:lnTo>
                        <a:pt x="284" y="1004"/>
                      </a:lnTo>
                      <a:lnTo>
                        <a:pt x="266" y="1058"/>
                      </a:lnTo>
                      <a:lnTo>
                        <a:pt x="244" y="1120"/>
                      </a:lnTo>
                      <a:lnTo>
                        <a:pt x="244" y="1120"/>
                      </a:lnTo>
                      <a:lnTo>
                        <a:pt x="236" y="1162"/>
                      </a:lnTo>
                      <a:lnTo>
                        <a:pt x="228" y="1200"/>
                      </a:lnTo>
                      <a:lnTo>
                        <a:pt x="224" y="1234"/>
                      </a:lnTo>
                      <a:lnTo>
                        <a:pt x="224" y="1234"/>
                      </a:lnTo>
                      <a:lnTo>
                        <a:pt x="222" y="1260"/>
                      </a:lnTo>
                      <a:lnTo>
                        <a:pt x="222" y="1278"/>
                      </a:lnTo>
                      <a:lnTo>
                        <a:pt x="224" y="1294"/>
                      </a:lnTo>
                      <a:lnTo>
                        <a:pt x="232" y="1330"/>
                      </a:lnTo>
                      <a:lnTo>
                        <a:pt x="238" y="1346"/>
                      </a:lnTo>
                      <a:lnTo>
                        <a:pt x="246" y="1354"/>
                      </a:lnTo>
                      <a:lnTo>
                        <a:pt x="246" y="1354"/>
                      </a:lnTo>
                      <a:lnTo>
                        <a:pt x="248" y="1354"/>
                      </a:lnTo>
                      <a:lnTo>
                        <a:pt x="252" y="1356"/>
                      </a:lnTo>
                      <a:lnTo>
                        <a:pt x="258" y="1360"/>
                      </a:lnTo>
                      <a:lnTo>
                        <a:pt x="262" y="1368"/>
                      </a:lnTo>
                      <a:lnTo>
                        <a:pt x="262" y="1368"/>
                      </a:lnTo>
                      <a:lnTo>
                        <a:pt x="264" y="1372"/>
                      </a:lnTo>
                      <a:lnTo>
                        <a:pt x="266" y="1378"/>
                      </a:lnTo>
                      <a:lnTo>
                        <a:pt x="274" y="1384"/>
                      </a:lnTo>
                      <a:lnTo>
                        <a:pt x="282" y="1390"/>
                      </a:lnTo>
                      <a:lnTo>
                        <a:pt x="306" y="1388"/>
                      </a:lnTo>
                      <a:lnTo>
                        <a:pt x="326" y="1386"/>
                      </a:lnTo>
                      <a:lnTo>
                        <a:pt x="326" y="1386"/>
                      </a:lnTo>
                      <a:lnTo>
                        <a:pt x="338" y="1388"/>
                      </a:lnTo>
                      <a:lnTo>
                        <a:pt x="358" y="1392"/>
                      </a:lnTo>
                      <a:lnTo>
                        <a:pt x="382" y="1392"/>
                      </a:lnTo>
                      <a:lnTo>
                        <a:pt x="382" y="1392"/>
                      </a:lnTo>
                      <a:lnTo>
                        <a:pt x="388" y="1390"/>
                      </a:lnTo>
                      <a:lnTo>
                        <a:pt x="388" y="1390"/>
                      </a:lnTo>
                      <a:lnTo>
                        <a:pt x="400" y="1386"/>
                      </a:lnTo>
                      <a:lnTo>
                        <a:pt x="408" y="1386"/>
                      </a:lnTo>
                      <a:lnTo>
                        <a:pt x="412" y="1386"/>
                      </a:lnTo>
                      <a:lnTo>
                        <a:pt x="416" y="1388"/>
                      </a:lnTo>
                      <a:lnTo>
                        <a:pt x="416" y="1388"/>
                      </a:lnTo>
                      <a:lnTo>
                        <a:pt x="422" y="1390"/>
                      </a:lnTo>
                      <a:lnTo>
                        <a:pt x="428" y="1392"/>
                      </a:lnTo>
                      <a:lnTo>
                        <a:pt x="446" y="1392"/>
                      </a:lnTo>
                      <a:lnTo>
                        <a:pt x="446" y="1392"/>
                      </a:lnTo>
                      <a:lnTo>
                        <a:pt x="450" y="1392"/>
                      </a:lnTo>
                      <a:lnTo>
                        <a:pt x="450" y="1392"/>
                      </a:lnTo>
                      <a:lnTo>
                        <a:pt x="464" y="1386"/>
                      </a:lnTo>
                      <a:lnTo>
                        <a:pt x="472" y="1382"/>
                      </a:lnTo>
                      <a:lnTo>
                        <a:pt x="472" y="1382"/>
                      </a:lnTo>
                      <a:lnTo>
                        <a:pt x="474" y="1380"/>
                      </a:lnTo>
                      <a:lnTo>
                        <a:pt x="476" y="1378"/>
                      </a:lnTo>
                      <a:lnTo>
                        <a:pt x="484" y="1378"/>
                      </a:lnTo>
                      <a:lnTo>
                        <a:pt x="496" y="1380"/>
                      </a:lnTo>
                      <a:lnTo>
                        <a:pt x="496" y="1380"/>
                      </a:lnTo>
                      <a:lnTo>
                        <a:pt x="504" y="1380"/>
                      </a:lnTo>
                      <a:lnTo>
                        <a:pt x="510" y="1380"/>
                      </a:lnTo>
                      <a:lnTo>
                        <a:pt x="520" y="1378"/>
                      </a:lnTo>
                      <a:lnTo>
                        <a:pt x="526" y="1374"/>
                      </a:lnTo>
                      <a:lnTo>
                        <a:pt x="528" y="1372"/>
                      </a:lnTo>
                      <a:lnTo>
                        <a:pt x="554" y="1350"/>
                      </a:lnTo>
                      <a:lnTo>
                        <a:pt x="582" y="1336"/>
                      </a:lnTo>
                      <a:lnTo>
                        <a:pt x="598" y="1314"/>
                      </a:lnTo>
                      <a:lnTo>
                        <a:pt x="598" y="1314"/>
                      </a:lnTo>
                      <a:lnTo>
                        <a:pt x="606" y="1306"/>
                      </a:lnTo>
                      <a:lnTo>
                        <a:pt x="612" y="1300"/>
                      </a:lnTo>
                      <a:lnTo>
                        <a:pt x="616" y="1292"/>
                      </a:lnTo>
                      <a:lnTo>
                        <a:pt x="616" y="1292"/>
                      </a:lnTo>
                      <a:lnTo>
                        <a:pt x="624" y="1270"/>
                      </a:lnTo>
                      <a:lnTo>
                        <a:pt x="628" y="1254"/>
                      </a:lnTo>
                      <a:lnTo>
                        <a:pt x="630" y="1178"/>
                      </a:lnTo>
                      <a:lnTo>
                        <a:pt x="630" y="1178"/>
                      </a:lnTo>
                      <a:lnTo>
                        <a:pt x="614" y="1116"/>
                      </a:lnTo>
                      <a:lnTo>
                        <a:pt x="614" y="1116"/>
                      </a:lnTo>
                      <a:lnTo>
                        <a:pt x="608" y="1104"/>
                      </a:lnTo>
                      <a:lnTo>
                        <a:pt x="594" y="1086"/>
                      </a:lnTo>
                      <a:lnTo>
                        <a:pt x="562" y="1042"/>
                      </a:lnTo>
                      <a:lnTo>
                        <a:pt x="678" y="1106"/>
                      </a:lnTo>
                      <a:lnTo>
                        <a:pt x="714" y="1124"/>
                      </a:lnTo>
                      <a:lnTo>
                        <a:pt x="750" y="1142"/>
                      </a:lnTo>
                      <a:lnTo>
                        <a:pt x="782" y="1146"/>
                      </a:lnTo>
                      <a:lnTo>
                        <a:pt x="822" y="1140"/>
                      </a:lnTo>
                      <a:lnTo>
                        <a:pt x="866" y="1120"/>
                      </a:lnTo>
                      <a:lnTo>
                        <a:pt x="910" y="1090"/>
                      </a:lnTo>
                      <a:lnTo>
                        <a:pt x="936" y="1070"/>
                      </a:lnTo>
                      <a:lnTo>
                        <a:pt x="1000" y="1006"/>
                      </a:lnTo>
                      <a:lnTo>
                        <a:pt x="1044" y="966"/>
                      </a:lnTo>
                      <a:lnTo>
                        <a:pt x="1148" y="864"/>
                      </a:lnTo>
                      <a:lnTo>
                        <a:pt x="1194" y="808"/>
                      </a:lnTo>
                      <a:lnTo>
                        <a:pt x="1210" y="784"/>
                      </a:lnTo>
                      <a:lnTo>
                        <a:pt x="1210" y="784"/>
                      </a:lnTo>
                      <a:lnTo>
                        <a:pt x="1212" y="782"/>
                      </a:lnTo>
                      <a:lnTo>
                        <a:pt x="1216" y="776"/>
                      </a:lnTo>
                      <a:lnTo>
                        <a:pt x="1216" y="756"/>
                      </a:lnTo>
                      <a:close/>
                      <a:moveTo>
                        <a:pt x="382" y="776"/>
                      </a:moveTo>
                      <a:lnTo>
                        <a:pt x="382" y="776"/>
                      </a:lnTo>
                      <a:lnTo>
                        <a:pt x="382" y="776"/>
                      </a:lnTo>
                      <a:lnTo>
                        <a:pt x="382" y="776"/>
                      </a:lnTo>
                      <a:lnTo>
                        <a:pt x="382" y="776"/>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nvGrpSpPr>
              <p:cNvPr id="145" name="Group 58"/>
              <p:cNvGrpSpPr>
                <a:grpSpLocks noChangeAspect="1"/>
              </p:cNvGrpSpPr>
              <p:nvPr/>
            </p:nvGrpSpPr>
            <p:grpSpPr>
              <a:xfrm>
                <a:off x="7366653" y="-16"/>
                <a:ext cx="1266631" cy="990597"/>
                <a:chOff x="5410249" y="5114925"/>
                <a:chExt cx="1558925" cy="1219200"/>
              </a:xfrm>
              <a:solidFill>
                <a:schemeClr val="bg2">
                  <a:lumMod val="50000"/>
                  <a:lumOff val="50000"/>
                  <a:alpha val="18000"/>
                </a:schemeClr>
              </a:solidFill>
            </p:grpSpPr>
            <p:sp>
              <p:nvSpPr>
                <p:cNvPr id="151" name="Freeform 63"/>
                <p:cNvSpPr>
                  <a:spLocks/>
                </p:cNvSpPr>
                <p:nvPr/>
              </p:nvSpPr>
              <p:spPr bwMode="auto">
                <a:xfrm>
                  <a:off x="5819775" y="5114925"/>
                  <a:ext cx="228600" cy="231775"/>
                </a:xfrm>
                <a:custGeom>
                  <a:avLst/>
                  <a:gdLst>
                    <a:gd name="T0" fmla="*/ 144 w 144"/>
                    <a:gd name="T1" fmla="*/ 146 h 146"/>
                    <a:gd name="T2" fmla="*/ 144 w 144"/>
                    <a:gd name="T3" fmla="*/ 146 h 146"/>
                    <a:gd name="T4" fmla="*/ 144 w 144"/>
                    <a:gd name="T5" fmla="*/ 146 h 146"/>
                    <a:gd name="T6" fmla="*/ 144 w 144"/>
                    <a:gd name="T7" fmla="*/ 146 h 146"/>
                    <a:gd name="T8" fmla="*/ 132 w 144"/>
                    <a:gd name="T9" fmla="*/ 132 h 146"/>
                    <a:gd name="T10" fmla="*/ 32 w 144"/>
                    <a:gd name="T11" fmla="*/ 22 h 146"/>
                    <a:gd name="T12" fmla="*/ 32 w 144"/>
                    <a:gd name="T13" fmla="*/ 22 h 146"/>
                    <a:gd name="T14" fmla="*/ 18 w 144"/>
                    <a:gd name="T15" fmla="*/ 4 h 146"/>
                    <a:gd name="T16" fmla="*/ 18 w 144"/>
                    <a:gd name="T17" fmla="*/ 4 h 146"/>
                    <a:gd name="T18" fmla="*/ 12 w 144"/>
                    <a:gd name="T19" fmla="*/ 2 h 146"/>
                    <a:gd name="T20" fmla="*/ 8 w 144"/>
                    <a:gd name="T21" fmla="*/ 0 h 146"/>
                    <a:gd name="T22" fmla="*/ 8 w 144"/>
                    <a:gd name="T23" fmla="*/ 0 h 146"/>
                    <a:gd name="T24" fmla="*/ 0 w 144"/>
                    <a:gd name="T25" fmla="*/ 0 h 146"/>
                    <a:gd name="T26" fmla="*/ 0 w 144"/>
                    <a:gd name="T27" fmla="*/ 0 h 146"/>
                    <a:gd name="T28" fmla="*/ 6 w 144"/>
                    <a:gd name="T29" fmla="*/ 4 h 146"/>
                    <a:gd name="T30" fmla="*/ 6 w 144"/>
                    <a:gd name="T31" fmla="*/ 4 h 146"/>
                    <a:gd name="T32" fmla="*/ 22 w 144"/>
                    <a:gd name="T33" fmla="*/ 18 h 146"/>
                    <a:gd name="T34" fmla="*/ 130 w 144"/>
                    <a:gd name="T35" fmla="*/ 136 h 146"/>
                    <a:gd name="T36" fmla="*/ 130 w 144"/>
                    <a:gd name="T37" fmla="*/ 136 h 146"/>
                    <a:gd name="T38" fmla="*/ 144 w 144"/>
                    <a:gd name="T39" fmla="*/ 146 h 146"/>
                    <a:gd name="T40" fmla="*/ 144 w 144"/>
                    <a:gd name="T4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6">
                      <a:moveTo>
                        <a:pt x="144" y="146"/>
                      </a:moveTo>
                      <a:lnTo>
                        <a:pt x="144" y="146"/>
                      </a:lnTo>
                      <a:lnTo>
                        <a:pt x="144" y="146"/>
                      </a:lnTo>
                      <a:lnTo>
                        <a:pt x="144" y="146"/>
                      </a:lnTo>
                      <a:lnTo>
                        <a:pt x="132" y="132"/>
                      </a:lnTo>
                      <a:lnTo>
                        <a:pt x="32" y="22"/>
                      </a:lnTo>
                      <a:lnTo>
                        <a:pt x="32" y="22"/>
                      </a:lnTo>
                      <a:lnTo>
                        <a:pt x="18" y="4"/>
                      </a:lnTo>
                      <a:lnTo>
                        <a:pt x="18" y="4"/>
                      </a:lnTo>
                      <a:lnTo>
                        <a:pt x="12" y="2"/>
                      </a:lnTo>
                      <a:lnTo>
                        <a:pt x="8" y="0"/>
                      </a:lnTo>
                      <a:lnTo>
                        <a:pt x="8" y="0"/>
                      </a:lnTo>
                      <a:lnTo>
                        <a:pt x="0" y="0"/>
                      </a:lnTo>
                      <a:lnTo>
                        <a:pt x="0" y="0"/>
                      </a:lnTo>
                      <a:lnTo>
                        <a:pt x="6" y="4"/>
                      </a:lnTo>
                      <a:lnTo>
                        <a:pt x="6" y="4"/>
                      </a:lnTo>
                      <a:lnTo>
                        <a:pt x="22" y="18"/>
                      </a:lnTo>
                      <a:lnTo>
                        <a:pt x="130" y="136"/>
                      </a:lnTo>
                      <a:lnTo>
                        <a:pt x="130" y="136"/>
                      </a:lnTo>
                      <a:lnTo>
                        <a:pt x="144" y="146"/>
                      </a:lnTo>
                      <a:lnTo>
                        <a:pt x="144"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2" name="Freeform 64"/>
                <p:cNvSpPr>
                  <a:spLocks/>
                </p:cNvSpPr>
                <p:nvPr/>
              </p:nvSpPr>
              <p:spPr bwMode="auto">
                <a:xfrm>
                  <a:off x="6051550" y="53530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3" name="Freeform 65"/>
                <p:cNvSpPr>
                  <a:spLocks/>
                </p:cNvSpPr>
                <p:nvPr/>
              </p:nvSpPr>
              <p:spPr bwMode="auto">
                <a:xfrm>
                  <a:off x="6061075" y="5114925"/>
                  <a:ext cx="104775" cy="228600"/>
                </a:xfrm>
                <a:custGeom>
                  <a:avLst/>
                  <a:gdLst>
                    <a:gd name="T0" fmla="*/ 2 w 66"/>
                    <a:gd name="T1" fmla="*/ 144 h 144"/>
                    <a:gd name="T2" fmla="*/ 2 w 66"/>
                    <a:gd name="T3" fmla="*/ 144 h 144"/>
                    <a:gd name="T4" fmla="*/ 10 w 66"/>
                    <a:gd name="T5" fmla="*/ 130 h 144"/>
                    <a:gd name="T6" fmla="*/ 62 w 66"/>
                    <a:gd name="T7" fmla="*/ 14 h 144"/>
                    <a:gd name="T8" fmla="*/ 62 w 66"/>
                    <a:gd name="T9" fmla="*/ 14 h 144"/>
                    <a:gd name="T10" fmla="*/ 66 w 66"/>
                    <a:gd name="T11" fmla="*/ 4 h 144"/>
                    <a:gd name="T12" fmla="*/ 66 w 66"/>
                    <a:gd name="T13" fmla="*/ 2 h 144"/>
                    <a:gd name="T14" fmla="*/ 66 w 66"/>
                    <a:gd name="T15" fmla="*/ 0 h 144"/>
                    <a:gd name="T16" fmla="*/ 66 w 66"/>
                    <a:gd name="T17" fmla="*/ 0 h 144"/>
                    <a:gd name="T18" fmla="*/ 62 w 66"/>
                    <a:gd name="T19" fmla="*/ 4 h 144"/>
                    <a:gd name="T20" fmla="*/ 56 w 66"/>
                    <a:gd name="T21" fmla="*/ 14 h 144"/>
                    <a:gd name="T22" fmla="*/ 6 w 66"/>
                    <a:gd name="T23" fmla="*/ 128 h 144"/>
                    <a:gd name="T24" fmla="*/ 6 w 66"/>
                    <a:gd name="T25" fmla="*/ 128 h 144"/>
                    <a:gd name="T26" fmla="*/ 0 w 66"/>
                    <a:gd name="T27" fmla="*/ 144 h 144"/>
                    <a:gd name="T28" fmla="*/ 0 w 66"/>
                    <a:gd name="T29" fmla="*/ 144 h 144"/>
                    <a:gd name="T30" fmla="*/ 0 w 66"/>
                    <a:gd name="T31" fmla="*/ 144 h 144"/>
                    <a:gd name="T32" fmla="*/ 0 w 66"/>
                    <a:gd name="T33" fmla="*/ 144 h 144"/>
                    <a:gd name="T34" fmla="*/ 2 w 66"/>
                    <a:gd name="T35" fmla="*/ 144 h 144"/>
                    <a:gd name="T36" fmla="*/ 2 w 66"/>
                    <a:gd name="T37"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44">
                      <a:moveTo>
                        <a:pt x="2" y="144"/>
                      </a:moveTo>
                      <a:lnTo>
                        <a:pt x="2" y="144"/>
                      </a:lnTo>
                      <a:lnTo>
                        <a:pt x="10" y="130"/>
                      </a:lnTo>
                      <a:lnTo>
                        <a:pt x="62" y="14"/>
                      </a:lnTo>
                      <a:lnTo>
                        <a:pt x="62" y="14"/>
                      </a:lnTo>
                      <a:lnTo>
                        <a:pt x="66" y="4"/>
                      </a:lnTo>
                      <a:lnTo>
                        <a:pt x="66" y="2"/>
                      </a:lnTo>
                      <a:lnTo>
                        <a:pt x="66" y="0"/>
                      </a:lnTo>
                      <a:lnTo>
                        <a:pt x="66" y="0"/>
                      </a:lnTo>
                      <a:lnTo>
                        <a:pt x="62" y="4"/>
                      </a:lnTo>
                      <a:lnTo>
                        <a:pt x="56" y="14"/>
                      </a:lnTo>
                      <a:lnTo>
                        <a:pt x="6" y="128"/>
                      </a:lnTo>
                      <a:lnTo>
                        <a:pt x="6" y="128"/>
                      </a:lnTo>
                      <a:lnTo>
                        <a:pt x="0" y="144"/>
                      </a:lnTo>
                      <a:lnTo>
                        <a:pt x="0" y="144"/>
                      </a:lnTo>
                      <a:lnTo>
                        <a:pt x="0" y="144"/>
                      </a:lnTo>
                      <a:lnTo>
                        <a:pt x="0" y="144"/>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4" name="Freeform 66"/>
                <p:cNvSpPr>
                  <a:spLocks noEditPoints="1"/>
                </p:cNvSpPr>
                <p:nvPr/>
              </p:nvSpPr>
              <p:spPr bwMode="auto">
                <a:xfrm>
                  <a:off x="5410249" y="5114925"/>
                  <a:ext cx="1558925" cy="1219200"/>
                </a:xfrm>
                <a:custGeom>
                  <a:avLst/>
                  <a:gdLst>
                    <a:gd name="T0" fmla="*/ 604 w 982"/>
                    <a:gd name="T1" fmla="*/ 146 h 768"/>
                    <a:gd name="T2" fmla="*/ 588 w 982"/>
                    <a:gd name="T3" fmla="*/ 156 h 768"/>
                    <a:gd name="T4" fmla="*/ 572 w 982"/>
                    <a:gd name="T5" fmla="*/ 144 h 768"/>
                    <a:gd name="T6" fmla="*/ 560 w 982"/>
                    <a:gd name="T7" fmla="*/ 146 h 768"/>
                    <a:gd name="T8" fmla="*/ 550 w 982"/>
                    <a:gd name="T9" fmla="*/ 152 h 768"/>
                    <a:gd name="T10" fmla="*/ 542 w 982"/>
                    <a:gd name="T11" fmla="*/ 182 h 768"/>
                    <a:gd name="T12" fmla="*/ 346 w 982"/>
                    <a:gd name="T13" fmla="*/ 0 h 768"/>
                    <a:gd name="T14" fmla="*/ 44 w 982"/>
                    <a:gd name="T15" fmla="*/ 62 h 768"/>
                    <a:gd name="T16" fmla="*/ 76 w 982"/>
                    <a:gd name="T17" fmla="*/ 92 h 768"/>
                    <a:gd name="T18" fmla="*/ 110 w 982"/>
                    <a:gd name="T19" fmla="*/ 124 h 768"/>
                    <a:gd name="T20" fmla="*/ 126 w 982"/>
                    <a:gd name="T21" fmla="*/ 160 h 768"/>
                    <a:gd name="T22" fmla="*/ 146 w 982"/>
                    <a:gd name="T23" fmla="*/ 188 h 768"/>
                    <a:gd name="T24" fmla="*/ 166 w 982"/>
                    <a:gd name="T25" fmla="*/ 220 h 768"/>
                    <a:gd name="T26" fmla="*/ 206 w 982"/>
                    <a:gd name="T27" fmla="*/ 270 h 768"/>
                    <a:gd name="T28" fmla="*/ 322 w 982"/>
                    <a:gd name="T29" fmla="*/ 280 h 768"/>
                    <a:gd name="T30" fmla="*/ 294 w 982"/>
                    <a:gd name="T31" fmla="*/ 348 h 768"/>
                    <a:gd name="T32" fmla="*/ 256 w 982"/>
                    <a:gd name="T33" fmla="*/ 484 h 768"/>
                    <a:gd name="T34" fmla="*/ 282 w 982"/>
                    <a:gd name="T35" fmla="*/ 514 h 768"/>
                    <a:gd name="T36" fmla="*/ 312 w 982"/>
                    <a:gd name="T37" fmla="*/ 550 h 768"/>
                    <a:gd name="T38" fmla="*/ 330 w 982"/>
                    <a:gd name="T39" fmla="*/ 570 h 768"/>
                    <a:gd name="T40" fmla="*/ 350 w 982"/>
                    <a:gd name="T41" fmla="*/ 598 h 768"/>
                    <a:gd name="T42" fmla="*/ 378 w 982"/>
                    <a:gd name="T43" fmla="*/ 616 h 768"/>
                    <a:gd name="T44" fmla="*/ 354 w 982"/>
                    <a:gd name="T45" fmla="*/ 684 h 768"/>
                    <a:gd name="T46" fmla="*/ 338 w 982"/>
                    <a:gd name="T47" fmla="*/ 754 h 768"/>
                    <a:gd name="T48" fmla="*/ 378 w 982"/>
                    <a:gd name="T49" fmla="*/ 758 h 768"/>
                    <a:gd name="T50" fmla="*/ 414 w 982"/>
                    <a:gd name="T51" fmla="*/ 660 h 768"/>
                    <a:gd name="T52" fmla="*/ 456 w 982"/>
                    <a:gd name="T53" fmla="*/ 662 h 768"/>
                    <a:gd name="T54" fmla="*/ 474 w 982"/>
                    <a:gd name="T55" fmla="*/ 652 h 768"/>
                    <a:gd name="T56" fmla="*/ 504 w 982"/>
                    <a:gd name="T57" fmla="*/ 652 h 768"/>
                    <a:gd name="T58" fmla="*/ 530 w 982"/>
                    <a:gd name="T59" fmla="*/ 582 h 768"/>
                    <a:gd name="T60" fmla="*/ 560 w 982"/>
                    <a:gd name="T61" fmla="*/ 332 h 768"/>
                    <a:gd name="T62" fmla="*/ 568 w 982"/>
                    <a:gd name="T63" fmla="*/ 306 h 768"/>
                    <a:gd name="T64" fmla="*/ 586 w 982"/>
                    <a:gd name="T65" fmla="*/ 428 h 768"/>
                    <a:gd name="T66" fmla="*/ 636 w 982"/>
                    <a:gd name="T67" fmla="*/ 484 h 768"/>
                    <a:gd name="T68" fmla="*/ 628 w 982"/>
                    <a:gd name="T69" fmla="*/ 376 h 768"/>
                    <a:gd name="T70" fmla="*/ 612 w 982"/>
                    <a:gd name="T71" fmla="*/ 288 h 768"/>
                    <a:gd name="T72" fmla="*/ 678 w 982"/>
                    <a:gd name="T73" fmla="*/ 454 h 768"/>
                    <a:gd name="T74" fmla="*/ 762 w 982"/>
                    <a:gd name="T75" fmla="*/ 592 h 768"/>
                    <a:gd name="T76" fmla="*/ 790 w 982"/>
                    <a:gd name="T77" fmla="*/ 602 h 768"/>
                    <a:gd name="T78" fmla="*/ 820 w 982"/>
                    <a:gd name="T79" fmla="*/ 598 h 768"/>
                    <a:gd name="T80" fmla="*/ 842 w 982"/>
                    <a:gd name="T81" fmla="*/ 590 h 768"/>
                    <a:gd name="T82" fmla="*/ 886 w 982"/>
                    <a:gd name="T83" fmla="*/ 598 h 768"/>
                    <a:gd name="T84" fmla="*/ 958 w 982"/>
                    <a:gd name="T85" fmla="*/ 668 h 768"/>
                    <a:gd name="T86" fmla="*/ 964 w 982"/>
                    <a:gd name="T87" fmla="*/ 616 h 768"/>
                    <a:gd name="T88" fmla="*/ 920 w 982"/>
                    <a:gd name="T89" fmla="*/ 576 h 768"/>
                    <a:gd name="T90" fmla="*/ 894 w 982"/>
                    <a:gd name="T91" fmla="*/ 516 h 768"/>
                    <a:gd name="T92" fmla="*/ 920 w 982"/>
                    <a:gd name="T93" fmla="*/ 500 h 768"/>
                    <a:gd name="T94" fmla="*/ 920 w 982"/>
                    <a:gd name="T95" fmla="*/ 460 h 768"/>
                    <a:gd name="T96" fmla="*/ 950 w 982"/>
                    <a:gd name="T97" fmla="*/ 436 h 768"/>
                    <a:gd name="T98" fmla="*/ 956 w 982"/>
                    <a:gd name="T99" fmla="*/ 388 h 768"/>
                    <a:gd name="T100" fmla="*/ 934 w 982"/>
                    <a:gd name="T101" fmla="*/ 318 h 768"/>
                    <a:gd name="T102" fmla="*/ 866 w 982"/>
                    <a:gd name="T103" fmla="*/ 238 h 768"/>
                    <a:gd name="T104" fmla="*/ 914 w 982"/>
                    <a:gd name="T105" fmla="*/ 178 h 768"/>
                    <a:gd name="T106" fmla="*/ 958 w 982"/>
                    <a:gd name="T107" fmla="*/ 118 h 768"/>
                    <a:gd name="T108" fmla="*/ 970 w 982"/>
                    <a:gd name="T109" fmla="*/ 78 h 768"/>
                    <a:gd name="T110" fmla="*/ 970 w 982"/>
                    <a:gd name="T111" fmla="*/ 38 h 768"/>
                    <a:gd name="T112" fmla="*/ 978 w 982"/>
                    <a:gd name="T113" fmla="*/ 14 h 768"/>
                    <a:gd name="T114" fmla="*/ 562 w 982"/>
                    <a:gd name="T115" fmla="*/ 15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2" h="768">
                      <a:moveTo>
                        <a:pt x="676" y="0"/>
                      </a:moveTo>
                      <a:lnTo>
                        <a:pt x="676" y="0"/>
                      </a:lnTo>
                      <a:lnTo>
                        <a:pt x="666" y="14"/>
                      </a:lnTo>
                      <a:lnTo>
                        <a:pt x="666" y="14"/>
                      </a:lnTo>
                      <a:lnTo>
                        <a:pt x="654" y="36"/>
                      </a:lnTo>
                      <a:lnTo>
                        <a:pt x="642" y="58"/>
                      </a:lnTo>
                      <a:lnTo>
                        <a:pt x="620" y="104"/>
                      </a:lnTo>
                      <a:lnTo>
                        <a:pt x="604" y="146"/>
                      </a:lnTo>
                      <a:lnTo>
                        <a:pt x="594" y="174"/>
                      </a:lnTo>
                      <a:lnTo>
                        <a:pt x="594" y="174"/>
                      </a:lnTo>
                      <a:lnTo>
                        <a:pt x="592" y="170"/>
                      </a:lnTo>
                      <a:lnTo>
                        <a:pt x="586" y="164"/>
                      </a:lnTo>
                      <a:lnTo>
                        <a:pt x="586" y="164"/>
                      </a:lnTo>
                      <a:lnTo>
                        <a:pt x="588" y="160"/>
                      </a:lnTo>
                      <a:lnTo>
                        <a:pt x="588" y="156"/>
                      </a:lnTo>
                      <a:lnTo>
                        <a:pt x="588" y="156"/>
                      </a:lnTo>
                      <a:lnTo>
                        <a:pt x="586" y="152"/>
                      </a:lnTo>
                      <a:lnTo>
                        <a:pt x="582" y="148"/>
                      </a:lnTo>
                      <a:lnTo>
                        <a:pt x="580" y="146"/>
                      </a:lnTo>
                      <a:lnTo>
                        <a:pt x="574" y="146"/>
                      </a:lnTo>
                      <a:lnTo>
                        <a:pt x="574" y="146"/>
                      </a:lnTo>
                      <a:lnTo>
                        <a:pt x="574" y="146"/>
                      </a:lnTo>
                      <a:lnTo>
                        <a:pt x="574" y="144"/>
                      </a:lnTo>
                      <a:lnTo>
                        <a:pt x="572" y="144"/>
                      </a:lnTo>
                      <a:lnTo>
                        <a:pt x="568" y="144"/>
                      </a:lnTo>
                      <a:lnTo>
                        <a:pt x="568" y="144"/>
                      </a:lnTo>
                      <a:lnTo>
                        <a:pt x="564" y="142"/>
                      </a:lnTo>
                      <a:lnTo>
                        <a:pt x="564" y="144"/>
                      </a:lnTo>
                      <a:lnTo>
                        <a:pt x="564" y="142"/>
                      </a:lnTo>
                      <a:lnTo>
                        <a:pt x="562" y="144"/>
                      </a:lnTo>
                      <a:lnTo>
                        <a:pt x="560" y="144"/>
                      </a:lnTo>
                      <a:lnTo>
                        <a:pt x="560" y="146"/>
                      </a:lnTo>
                      <a:lnTo>
                        <a:pt x="558" y="146"/>
                      </a:lnTo>
                      <a:lnTo>
                        <a:pt x="556" y="148"/>
                      </a:lnTo>
                      <a:lnTo>
                        <a:pt x="558" y="150"/>
                      </a:lnTo>
                      <a:lnTo>
                        <a:pt x="558" y="150"/>
                      </a:lnTo>
                      <a:lnTo>
                        <a:pt x="558" y="150"/>
                      </a:lnTo>
                      <a:lnTo>
                        <a:pt x="554" y="150"/>
                      </a:lnTo>
                      <a:lnTo>
                        <a:pt x="554" y="150"/>
                      </a:lnTo>
                      <a:lnTo>
                        <a:pt x="550" y="152"/>
                      </a:lnTo>
                      <a:lnTo>
                        <a:pt x="546" y="154"/>
                      </a:lnTo>
                      <a:lnTo>
                        <a:pt x="544" y="158"/>
                      </a:lnTo>
                      <a:lnTo>
                        <a:pt x="544" y="162"/>
                      </a:lnTo>
                      <a:lnTo>
                        <a:pt x="544" y="162"/>
                      </a:lnTo>
                      <a:lnTo>
                        <a:pt x="548" y="168"/>
                      </a:lnTo>
                      <a:lnTo>
                        <a:pt x="548" y="168"/>
                      </a:lnTo>
                      <a:lnTo>
                        <a:pt x="542" y="182"/>
                      </a:lnTo>
                      <a:lnTo>
                        <a:pt x="542" y="182"/>
                      </a:lnTo>
                      <a:lnTo>
                        <a:pt x="522" y="158"/>
                      </a:lnTo>
                      <a:lnTo>
                        <a:pt x="494" y="124"/>
                      </a:lnTo>
                      <a:lnTo>
                        <a:pt x="460" y="88"/>
                      </a:lnTo>
                      <a:lnTo>
                        <a:pt x="442" y="70"/>
                      </a:lnTo>
                      <a:lnTo>
                        <a:pt x="424" y="54"/>
                      </a:lnTo>
                      <a:lnTo>
                        <a:pt x="424" y="54"/>
                      </a:lnTo>
                      <a:lnTo>
                        <a:pt x="384" y="26"/>
                      </a:lnTo>
                      <a:lnTo>
                        <a:pt x="346" y="0"/>
                      </a:lnTo>
                      <a:lnTo>
                        <a:pt x="0" y="0"/>
                      </a:lnTo>
                      <a:lnTo>
                        <a:pt x="0" y="8"/>
                      </a:lnTo>
                      <a:lnTo>
                        <a:pt x="10" y="28"/>
                      </a:lnTo>
                      <a:lnTo>
                        <a:pt x="24" y="48"/>
                      </a:lnTo>
                      <a:lnTo>
                        <a:pt x="24" y="48"/>
                      </a:lnTo>
                      <a:lnTo>
                        <a:pt x="32" y="54"/>
                      </a:lnTo>
                      <a:lnTo>
                        <a:pt x="38" y="60"/>
                      </a:lnTo>
                      <a:lnTo>
                        <a:pt x="44" y="62"/>
                      </a:lnTo>
                      <a:lnTo>
                        <a:pt x="44" y="62"/>
                      </a:lnTo>
                      <a:lnTo>
                        <a:pt x="48" y="66"/>
                      </a:lnTo>
                      <a:lnTo>
                        <a:pt x="52" y="70"/>
                      </a:lnTo>
                      <a:lnTo>
                        <a:pt x="56" y="76"/>
                      </a:lnTo>
                      <a:lnTo>
                        <a:pt x="56" y="76"/>
                      </a:lnTo>
                      <a:lnTo>
                        <a:pt x="62" y="82"/>
                      </a:lnTo>
                      <a:lnTo>
                        <a:pt x="68" y="88"/>
                      </a:lnTo>
                      <a:lnTo>
                        <a:pt x="76" y="92"/>
                      </a:lnTo>
                      <a:lnTo>
                        <a:pt x="76" y="92"/>
                      </a:lnTo>
                      <a:lnTo>
                        <a:pt x="84" y="96"/>
                      </a:lnTo>
                      <a:lnTo>
                        <a:pt x="92" y="102"/>
                      </a:lnTo>
                      <a:lnTo>
                        <a:pt x="98" y="108"/>
                      </a:lnTo>
                      <a:lnTo>
                        <a:pt x="100" y="112"/>
                      </a:lnTo>
                      <a:lnTo>
                        <a:pt x="100" y="112"/>
                      </a:lnTo>
                      <a:lnTo>
                        <a:pt x="104" y="118"/>
                      </a:lnTo>
                      <a:lnTo>
                        <a:pt x="110" y="124"/>
                      </a:lnTo>
                      <a:lnTo>
                        <a:pt x="120" y="132"/>
                      </a:lnTo>
                      <a:lnTo>
                        <a:pt x="120" y="132"/>
                      </a:lnTo>
                      <a:lnTo>
                        <a:pt x="126" y="142"/>
                      </a:lnTo>
                      <a:lnTo>
                        <a:pt x="128" y="152"/>
                      </a:lnTo>
                      <a:lnTo>
                        <a:pt x="128" y="154"/>
                      </a:lnTo>
                      <a:lnTo>
                        <a:pt x="128" y="158"/>
                      </a:lnTo>
                      <a:lnTo>
                        <a:pt x="128" y="158"/>
                      </a:lnTo>
                      <a:lnTo>
                        <a:pt x="126" y="160"/>
                      </a:lnTo>
                      <a:lnTo>
                        <a:pt x="128" y="162"/>
                      </a:lnTo>
                      <a:lnTo>
                        <a:pt x="132" y="166"/>
                      </a:lnTo>
                      <a:lnTo>
                        <a:pt x="138" y="170"/>
                      </a:lnTo>
                      <a:lnTo>
                        <a:pt x="138" y="170"/>
                      </a:lnTo>
                      <a:lnTo>
                        <a:pt x="144" y="176"/>
                      </a:lnTo>
                      <a:lnTo>
                        <a:pt x="146" y="182"/>
                      </a:lnTo>
                      <a:lnTo>
                        <a:pt x="146" y="184"/>
                      </a:lnTo>
                      <a:lnTo>
                        <a:pt x="146" y="188"/>
                      </a:lnTo>
                      <a:lnTo>
                        <a:pt x="146" y="188"/>
                      </a:lnTo>
                      <a:lnTo>
                        <a:pt x="146" y="192"/>
                      </a:lnTo>
                      <a:lnTo>
                        <a:pt x="146" y="196"/>
                      </a:lnTo>
                      <a:lnTo>
                        <a:pt x="150" y="206"/>
                      </a:lnTo>
                      <a:lnTo>
                        <a:pt x="156" y="214"/>
                      </a:lnTo>
                      <a:lnTo>
                        <a:pt x="162" y="218"/>
                      </a:lnTo>
                      <a:lnTo>
                        <a:pt x="162" y="218"/>
                      </a:lnTo>
                      <a:lnTo>
                        <a:pt x="166" y="220"/>
                      </a:lnTo>
                      <a:lnTo>
                        <a:pt x="170" y="226"/>
                      </a:lnTo>
                      <a:lnTo>
                        <a:pt x="172" y="234"/>
                      </a:lnTo>
                      <a:lnTo>
                        <a:pt x="172" y="234"/>
                      </a:lnTo>
                      <a:lnTo>
                        <a:pt x="176" y="240"/>
                      </a:lnTo>
                      <a:lnTo>
                        <a:pt x="182" y="248"/>
                      </a:lnTo>
                      <a:lnTo>
                        <a:pt x="192" y="256"/>
                      </a:lnTo>
                      <a:lnTo>
                        <a:pt x="192" y="256"/>
                      </a:lnTo>
                      <a:lnTo>
                        <a:pt x="206" y="270"/>
                      </a:lnTo>
                      <a:lnTo>
                        <a:pt x="216" y="280"/>
                      </a:lnTo>
                      <a:lnTo>
                        <a:pt x="216" y="280"/>
                      </a:lnTo>
                      <a:lnTo>
                        <a:pt x="222" y="284"/>
                      </a:lnTo>
                      <a:lnTo>
                        <a:pt x="232" y="286"/>
                      </a:lnTo>
                      <a:lnTo>
                        <a:pt x="242" y="290"/>
                      </a:lnTo>
                      <a:lnTo>
                        <a:pt x="270" y="288"/>
                      </a:lnTo>
                      <a:lnTo>
                        <a:pt x="296" y="284"/>
                      </a:lnTo>
                      <a:lnTo>
                        <a:pt x="322" y="280"/>
                      </a:lnTo>
                      <a:lnTo>
                        <a:pt x="358" y="276"/>
                      </a:lnTo>
                      <a:lnTo>
                        <a:pt x="368" y="276"/>
                      </a:lnTo>
                      <a:lnTo>
                        <a:pt x="368" y="276"/>
                      </a:lnTo>
                      <a:lnTo>
                        <a:pt x="320" y="316"/>
                      </a:lnTo>
                      <a:lnTo>
                        <a:pt x="308" y="330"/>
                      </a:lnTo>
                      <a:lnTo>
                        <a:pt x="300" y="340"/>
                      </a:lnTo>
                      <a:lnTo>
                        <a:pt x="296" y="346"/>
                      </a:lnTo>
                      <a:lnTo>
                        <a:pt x="294" y="348"/>
                      </a:lnTo>
                      <a:lnTo>
                        <a:pt x="294" y="350"/>
                      </a:lnTo>
                      <a:lnTo>
                        <a:pt x="266" y="412"/>
                      </a:lnTo>
                      <a:lnTo>
                        <a:pt x="270" y="420"/>
                      </a:lnTo>
                      <a:lnTo>
                        <a:pt x="270" y="428"/>
                      </a:lnTo>
                      <a:lnTo>
                        <a:pt x="264" y="446"/>
                      </a:lnTo>
                      <a:lnTo>
                        <a:pt x="258" y="460"/>
                      </a:lnTo>
                      <a:lnTo>
                        <a:pt x="256" y="484"/>
                      </a:lnTo>
                      <a:lnTo>
                        <a:pt x="256" y="484"/>
                      </a:lnTo>
                      <a:lnTo>
                        <a:pt x="260" y="492"/>
                      </a:lnTo>
                      <a:lnTo>
                        <a:pt x="264" y="498"/>
                      </a:lnTo>
                      <a:lnTo>
                        <a:pt x="268" y="500"/>
                      </a:lnTo>
                      <a:lnTo>
                        <a:pt x="272" y="502"/>
                      </a:lnTo>
                      <a:lnTo>
                        <a:pt x="272" y="502"/>
                      </a:lnTo>
                      <a:lnTo>
                        <a:pt x="276" y="504"/>
                      </a:lnTo>
                      <a:lnTo>
                        <a:pt x="278" y="506"/>
                      </a:lnTo>
                      <a:lnTo>
                        <a:pt x="282" y="514"/>
                      </a:lnTo>
                      <a:lnTo>
                        <a:pt x="282" y="524"/>
                      </a:lnTo>
                      <a:lnTo>
                        <a:pt x="286" y="540"/>
                      </a:lnTo>
                      <a:lnTo>
                        <a:pt x="286" y="540"/>
                      </a:lnTo>
                      <a:lnTo>
                        <a:pt x="288" y="542"/>
                      </a:lnTo>
                      <a:lnTo>
                        <a:pt x="292" y="546"/>
                      </a:lnTo>
                      <a:lnTo>
                        <a:pt x="300" y="550"/>
                      </a:lnTo>
                      <a:lnTo>
                        <a:pt x="306" y="550"/>
                      </a:lnTo>
                      <a:lnTo>
                        <a:pt x="312" y="550"/>
                      </a:lnTo>
                      <a:lnTo>
                        <a:pt x="312" y="550"/>
                      </a:lnTo>
                      <a:lnTo>
                        <a:pt x="318" y="550"/>
                      </a:lnTo>
                      <a:lnTo>
                        <a:pt x="322" y="552"/>
                      </a:lnTo>
                      <a:lnTo>
                        <a:pt x="326" y="554"/>
                      </a:lnTo>
                      <a:lnTo>
                        <a:pt x="328" y="558"/>
                      </a:lnTo>
                      <a:lnTo>
                        <a:pt x="330" y="566"/>
                      </a:lnTo>
                      <a:lnTo>
                        <a:pt x="330" y="570"/>
                      </a:lnTo>
                      <a:lnTo>
                        <a:pt x="330" y="570"/>
                      </a:lnTo>
                      <a:lnTo>
                        <a:pt x="332" y="580"/>
                      </a:lnTo>
                      <a:lnTo>
                        <a:pt x="334" y="588"/>
                      </a:lnTo>
                      <a:lnTo>
                        <a:pt x="336" y="594"/>
                      </a:lnTo>
                      <a:lnTo>
                        <a:pt x="336" y="594"/>
                      </a:lnTo>
                      <a:lnTo>
                        <a:pt x="340" y="598"/>
                      </a:lnTo>
                      <a:lnTo>
                        <a:pt x="344" y="598"/>
                      </a:lnTo>
                      <a:lnTo>
                        <a:pt x="350" y="598"/>
                      </a:lnTo>
                      <a:lnTo>
                        <a:pt x="350" y="598"/>
                      </a:lnTo>
                      <a:lnTo>
                        <a:pt x="358" y="598"/>
                      </a:lnTo>
                      <a:lnTo>
                        <a:pt x="364" y="598"/>
                      </a:lnTo>
                      <a:lnTo>
                        <a:pt x="370" y="600"/>
                      </a:lnTo>
                      <a:lnTo>
                        <a:pt x="372" y="604"/>
                      </a:lnTo>
                      <a:lnTo>
                        <a:pt x="372" y="604"/>
                      </a:lnTo>
                      <a:lnTo>
                        <a:pt x="374" y="608"/>
                      </a:lnTo>
                      <a:lnTo>
                        <a:pt x="378" y="612"/>
                      </a:lnTo>
                      <a:lnTo>
                        <a:pt x="378" y="616"/>
                      </a:lnTo>
                      <a:lnTo>
                        <a:pt x="380" y="622"/>
                      </a:lnTo>
                      <a:lnTo>
                        <a:pt x="378" y="628"/>
                      </a:lnTo>
                      <a:lnTo>
                        <a:pt x="376" y="636"/>
                      </a:lnTo>
                      <a:lnTo>
                        <a:pt x="376" y="636"/>
                      </a:lnTo>
                      <a:lnTo>
                        <a:pt x="364" y="668"/>
                      </a:lnTo>
                      <a:lnTo>
                        <a:pt x="360" y="680"/>
                      </a:lnTo>
                      <a:lnTo>
                        <a:pt x="354" y="684"/>
                      </a:lnTo>
                      <a:lnTo>
                        <a:pt x="354" y="684"/>
                      </a:lnTo>
                      <a:lnTo>
                        <a:pt x="348" y="692"/>
                      </a:lnTo>
                      <a:lnTo>
                        <a:pt x="344" y="702"/>
                      </a:lnTo>
                      <a:lnTo>
                        <a:pt x="338" y="716"/>
                      </a:lnTo>
                      <a:lnTo>
                        <a:pt x="338" y="716"/>
                      </a:lnTo>
                      <a:lnTo>
                        <a:pt x="336" y="720"/>
                      </a:lnTo>
                      <a:lnTo>
                        <a:pt x="334" y="734"/>
                      </a:lnTo>
                      <a:lnTo>
                        <a:pt x="336" y="748"/>
                      </a:lnTo>
                      <a:lnTo>
                        <a:pt x="338" y="754"/>
                      </a:lnTo>
                      <a:lnTo>
                        <a:pt x="342" y="760"/>
                      </a:lnTo>
                      <a:lnTo>
                        <a:pt x="342" y="760"/>
                      </a:lnTo>
                      <a:lnTo>
                        <a:pt x="348" y="764"/>
                      </a:lnTo>
                      <a:lnTo>
                        <a:pt x="356" y="768"/>
                      </a:lnTo>
                      <a:lnTo>
                        <a:pt x="364" y="768"/>
                      </a:lnTo>
                      <a:lnTo>
                        <a:pt x="364" y="768"/>
                      </a:lnTo>
                      <a:lnTo>
                        <a:pt x="372" y="764"/>
                      </a:lnTo>
                      <a:lnTo>
                        <a:pt x="378" y="758"/>
                      </a:lnTo>
                      <a:lnTo>
                        <a:pt x="386" y="746"/>
                      </a:lnTo>
                      <a:lnTo>
                        <a:pt x="390" y="730"/>
                      </a:lnTo>
                      <a:lnTo>
                        <a:pt x="390" y="730"/>
                      </a:lnTo>
                      <a:lnTo>
                        <a:pt x="398" y="700"/>
                      </a:lnTo>
                      <a:lnTo>
                        <a:pt x="406" y="678"/>
                      </a:lnTo>
                      <a:lnTo>
                        <a:pt x="412" y="662"/>
                      </a:lnTo>
                      <a:lnTo>
                        <a:pt x="412" y="662"/>
                      </a:lnTo>
                      <a:lnTo>
                        <a:pt x="414" y="660"/>
                      </a:lnTo>
                      <a:lnTo>
                        <a:pt x="418" y="658"/>
                      </a:lnTo>
                      <a:lnTo>
                        <a:pt x="428" y="654"/>
                      </a:lnTo>
                      <a:lnTo>
                        <a:pt x="434" y="654"/>
                      </a:lnTo>
                      <a:lnTo>
                        <a:pt x="444" y="656"/>
                      </a:lnTo>
                      <a:lnTo>
                        <a:pt x="444" y="656"/>
                      </a:lnTo>
                      <a:lnTo>
                        <a:pt x="454" y="660"/>
                      </a:lnTo>
                      <a:lnTo>
                        <a:pt x="456" y="660"/>
                      </a:lnTo>
                      <a:lnTo>
                        <a:pt x="456" y="662"/>
                      </a:lnTo>
                      <a:lnTo>
                        <a:pt x="454" y="662"/>
                      </a:lnTo>
                      <a:lnTo>
                        <a:pt x="456" y="662"/>
                      </a:lnTo>
                      <a:lnTo>
                        <a:pt x="456" y="662"/>
                      </a:lnTo>
                      <a:lnTo>
                        <a:pt x="462" y="660"/>
                      </a:lnTo>
                      <a:lnTo>
                        <a:pt x="466" y="658"/>
                      </a:lnTo>
                      <a:lnTo>
                        <a:pt x="470" y="654"/>
                      </a:lnTo>
                      <a:lnTo>
                        <a:pt x="470" y="654"/>
                      </a:lnTo>
                      <a:lnTo>
                        <a:pt x="474" y="652"/>
                      </a:lnTo>
                      <a:lnTo>
                        <a:pt x="478" y="648"/>
                      </a:lnTo>
                      <a:lnTo>
                        <a:pt x="482" y="648"/>
                      </a:lnTo>
                      <a:lnTo>
                        <a:pt x="482" y="648"/>
                      </a:lnTo>
                      <a:lnTo>
                        <a:pt x="492" y="648"/>
                      </a:lnTo>
                      <a:lnTo>
                        <a:pt x="498" y="650"/>
                      </a:lnTo>
                      <a:lnTo>
                        <a:pt x="498" y="650"/>
                      </a:lnTo>
                      <a:lnTo>
                        <a:pt x="500" y="650"/>
                      </a:lnTo>
                      <a:lnTo>
                        <a:pt x="504" y="652"/>
                      </a:lnTo>
                      <a:lnTo>
                        <a:pt x="510" y="650"/>
                      </a:lnTo>
                      <a:lnTo>
                        <a:pt x="514" y="648"/>
                      </a:lnTo>
                      <a:lnTo>
                        <a:pt x="516" y="644"/>
                      </a:lnTo>
                      <a:lnTo>
                        <a:pt x="516" y="644"/>
                      </a:lnTo>
                      <a:lnTo>
                        <a:pt x="520" y="632"/>
                      </a:lnTo>
                      <a:lnTo>
                        <a:pt x="522" y="620"/>
                      </a:lnTo>
                      <a:lnTo>
                        <a:pt x="522" y="606"/>
                      </a:lnTo>
                      <a:lnTo>
                        <a:pt x="530" y="582"/>
                      </a:lnTo>
                      <a:lnTo>
                        <a:pt x="530" y="572"/>
                      </a:lnTo>
                      <a:lnTo>
                        <a:pt x="544" y="570"/>
                      </a:lnTo>
                      <a:lnTo>
                        <a:pt x="550" y="534"/>
                      </a:lnTo>
                      <a:lnTo>
                        <a:pt x="556" y="474"/>
                      </a:lnTo>
                      <a:lnTo>
                        <a:pt x="558" y="398"/>
                      </a:lnTo>
                      <a:lnTo>
                        <a:pt x="558" y="340"/>
                      </a:lnTo>
                      <a:lnTo>
                        <a:pt x="558" y="340"/>
                      </a:lnTo>
                      <a:lnTo>
                        <a:pt x="560" y="332"/>
                      </a:lnTo>
                      <a:lnTo>
                        <a:pt x="562" y="322"/>
                      </a:lnTo>
                      <a:lnTo>
                        <a:pt x="562" y="308"/>
                      </a:lnTo>
                      <a:lnTo>
                        <a:pt x="562" y="308"/>
                      </a:lnTo>
                      <a:lnTo>
                        <a:pt x="560" y="300"/>
                      </a:lnTo>
                      <a:lnTo>
                        <a:pt x="562" y="296"/>
                      </a:lnTo>
                      <a:lnTo>
                        <a:pt x="564" y="294"/>
                      </a:lnTo>
                      <a:lnTo>
                        <a:pt x="568" y="294"/>
                      </a:lnTo>
                      <a:lnTo>
                        <a:pt x="568" y="306"/>
                      </a:lnTo>
                      <a:lnTo>
                        <a:pt x="570" y="338"/>
                      </a:lnTo>
                      <a:lnTo>
                        <a:pt x="574" y="348"/>
                      </a:lnTo>
                      <a:lnTo>
                        <a:pt x="570" y="362"/>
                      </a:lnTo>
                      <a:lnTo>
                        <a:pt x="574" y="384"/>
                      </a:lnTo>
                      <a:lnTo>
                        <a:pt x="576" y="390"/>
                      </a:lnTo>
                      <a:lnTo>
                        <a:pt x="580" y="422"/>
                      </a:lnTo>
                      <a:lnTo>
                        <a:pt x="586" y="422"/>
                      </a:lnTo>
                      <a:lnTo>
                        <a:pt x="586" y="428"/>
                      </a:lnTo>
                      <a:lnTo>
                        <a:pt x="582" y="432"/>
                      </a:lnTo>
                      <a:lnTo>
                        <a:pt x="586" y="448"/>
                      </a:lnTo>
                      <a:lnTo>
                        <a:pt x="590" y="472"/>
                      </a:lnTo>
                      <a:lnTo>
                        <a:pt x="602" y="490"/>
                      </a:lnTo>
                      <a:lnTo>
                        <a:pt x="620" y="500"/>
                      </a:lnTo>
                      <a:lnTo>
                        <a:pt x="620" y="486"/>
                      </a:lnTo>
                      <a:lnTo>
                        <a:pt x="624" y="498"/>
                      </a:lnTo>
                      <a:lnTo>
                        <a:pt x="636" y="484"/>
                      </a:lnTo>
                      <a:lnTo>
                        <a:pt x="642" y="462"/>
                      </a:lnTo>
                      <a:lnTo>
                        <a:pt x="638" y="438"/>
                      </a:lnTo>
                      <a:lnTo>
                        <a:pt x="636" y="424"/>
                      </a:lnTo>
                      <a:lnTo>
                        <a:pt x="632" y="420"/>
                      </a:lnTo>
                      <a:lnTo>
                        <a:pt x="630" y="416"/>
                      </a:lnTo>
                      <a:lnTo>
                        <a:pt x="636" y="412"/>
                      </a:lnTo>
                      <a:lnTo>
                        <a:pt x="630" y="382"/>
                      </a:lnTo>
                      <a:lnTo>
                        <a:pt x="628" y="376"/>
                      </a:lnTo>
                      <a:lnTo>
                        <a:pt x="626" y="354"/>
                      </a:lnTo>
                      <a:lnTo>
                        <a:pt x="618" y="340"/>
                      </a:lnTo>
                      <a:lnTo>
                        <a:pt x="618" y="330"/>
                      </a:lnTo>
                      <a:lnTo>
                        <a:pt x="610" y="300"/>
                      </a:lnTo>
                      <a:lnTo>
                        <a:pt x="606" y="288"/>
                      </a:lnTo>
                      <a:lnTo>
                        <a:pt x="606" y="288"/>
                      </a:lnTo>
                      <a:lnTo>
                        <a:pt x="610" y="286"/>
                      </a:lnTo>
                      <a:lnTo>
                        <a:pt x="612" y="288"/>
                      </a:lnTo>
                      <a:lnTo>
                        <a:pt x="616" y="292"/>
                      </a:lnTo>
                      <a:lnTo>
                        <a:pt x="618" y="298"/>
                      </a:lnTo>
                      <a:lnTo>
                        <a:pt x="618" y="298"/>
                      </a:lnTo>
                      <a:lnTo>
                        <a:pt x="622" y="312"/>
                      </a:lnTo>
                      <a:lnTo>
                        <a:pt x="626" y="322"/>
                      </a:lnTo>
                      <a:lnTo>
                        <a:pt x="632" y="328"/>
                      </a:lnTo>
                      <a:lnTo>
                        <a:pt x="652" y="384"/>
                      </a:lnTo>
                      <a:lnTo>
                        <a:pt x="678" y="454"/>
                      </a:lnTo>
                      <a:lnTo>
                        <a:pt x="702" y="508"/>
                      </a:lnTo>
                      <a:lnTo>
                        <a:pt x="720" y="540"/>
                      </a:lnTo>
                      <a:lnTo>
                        <a:pt x="732" y="540"/>
                      </a:lnTo>
                      <a:lnTo>
                        <a:pt x="736" y="548"/>
                      </a:lnTo>
                      <a:lnTo>
                        <a:pt x="752" y="568"/>
                      </a:lnTo>
                      <a:lnTo>
                        <a:pt x="752" y="568"/>
                      </a:lnTo>
                      <a:lnTo>
                        <a:pt x="756" y="582"/>
                      </a:lnTo>
                      <a:lnTo>
                        <a:pt x="762" y="592"/>
                      </a:lnTo>
                      <a:lnTo>
                        <a:pt x="768" y="602"/>
                      </a:lnTo>
                      <a:lnTo>
                        <a:pt x="768" y="602"/>
                      </a:lnTo>
                      <a:lnTo>
                        <a:pt x="774" y="604"/>
                      </a:lnTo>
                      <a:lnTo>
                        <a:pt x="776" y="606"/>
                      </a:lnTo>
                      <a:lnTo>
                        <a:pt x="784" y="604"/>
                      </a:lnTo>
                      <a:lnTo>
                        <a:pt x="788" y="602"/>
                      </a:lnTo>
                      <a:lnTo>
                        <a:pt x="790" y="602"/>
                      </a:lnTo>
                      <a:lnTo>
                        <a:pt x="790" y="602"/>
                      </a:lnTo>
                      <a:lnTo>
                        <a:pt x="794" y="598"/>
                      </a:lnTo>
                      <a:lnTo>
                        <a:pt x="804" y="594"/>
                      </a:lnTo>
                      <a:lnTo>
                        <a:pt x="804" y="594"/>
                      </a:lnTo>
                      <a:lnTo>
                        <a:pt x="808" y="594"/>
                      </a:lnTo>
                      <a:lnTo>
                        <a:pt x="812" y="594"/>
                      </a:lnTo>
                      <a:lnTo>
                        <a:pt x="816" y="596"/>
                      </a:lnTo>
                      <a:lnTo>
                        <a:pt x="816" y="596"/>
                      </a:lnTo>
                      <a:lnTo>
                        <a:pt x="820" y="598"/>
                      </a:lnTo>
                      <a:lnTo>
                        <a:pt x="826" y="600"/>
                      </a:lnTo>
                      <a:lnTo>
                        <a:pt x="832" y="600"/>
                      </a:lnTo>
                      <a:lnTo>
                        <a:pt x="832" y="600"/>
                      </a:lnTo>
                      <a:lnTo>
                        <a:pt x="836" y="600"/>
                      </a:lnTo>
                      <a:lnTo>
                        <a:pt x="834" y="598"/>
                      </a:lnTo>
                      <a:lnTo>
                        <a:pt x="832" y="598"/>
                      </a:lnTo>
                      <a:lnTo>
                        <a:pt x="834" y="596"/>
                      </a:lnTo>
                      <a:lnTo>
                        <a:pt x="842" y="590"/>
                      </a:lnTo>
                      <a:lnTo>
                        <a:pt x="842" y="590"/>
                      </a:lnTo>
                      <a:lnTo>
                        <a:pt x="850" y="586"/>
                      </a:lnTo>
                      <a:lnTo>
                        <a:pt x="856" y="582"/>
                      </a:lnTo>
                      <a:lnTo>
                        <a:pt x="866" y="582"/>
                      </a:lnTo>
                      <a:lnTo>
                        <a:pt x="872" y="584"/>
                      </a:lnTo>
                      <a:lnTo>
                        <a:pt x="874" y="586"/>
                      </a:lnTo>
                      <a:lnTo>
                        <a:pt x="874" y="586"/>
                      </a:lnTo>
                      <a:lnTo>
                        <a:pt x="886" y="598"/>
                      </a:lnTo>
                      <a:lnTo>
                        <a:pt x="898" y="616"/>
                      </a:lnTo>
                      <a:lnTo>
                        <a:pt x="916" y="642"/>
                      </a:lnTo>
                      <a:lnTo>
                        <a:pt x="916" y="642"/>
                      </a:lnTo>
                      <a:lnTo>
                        <a:pt x="926" y="656"/>
                      </a:lnTo>
                      <a:lnTo>
                        <a:pt x="934" y="664"/>
                      </a:lnTo>
                      <a:lnTo>
                        <a:pt x="944" y="668"/>
                      </a:lnTo>
                      <a:lnTo>
                        <a:pt x="952" y="670"/>
                      </a:lnTo>
                      <a:lnTo>
                        <a:pt x="958" y="668"/>
                      </a:lnTo>
                      <a:lnTo>
                        <a:pt x="964" y="666"/>
                      </a:lnTo>
                      <a:lnTo>
                        <a:pt x="968" y="660"/>
                      </a:lnTo>
                      <a:lnTo>
                        <a:pt x="972" y="654"/>
                      </a:lnTo>
                      <a:lnTo>
                        <a:pt x="972" y="654"/>
                      </a:lnTo>
                      <a:lnTo>
                        <a:pt x="974" y="648"/>
                      </a:lnTo>
                      <a:lnTo>
                        <a:pt x="974" y="642"/>
                      </a:lnTo>
                      <a:lnTo>
                        <a:pt x="970" y="628"/>
                      </a:lnTo>
                      <a:lnTo>
                        <a:pt x="964" y="616"/>
                      </a:lnTo>
                      <a:lnTo>
                        <a:pt x="962" y="612"/>
                      </a:lnTo>
                      <a:lnTo>
                        <a:pt x="962" y="612"/>
                      </a:lnTo>
                      <a:lnTo>
                        <a:pt x="952" y="600"/>
                      </a:lnTo>
                      <a:lnTo>
                        <a:pt x="944" y="592"/>
                      </a:lnTo>
                      <a:lnTo>
                        <a:pt x="936" y="588"/>
                      </a:lnTo>
                      <a:lnTo>
                        <a:pt x="936" y="588"/>
                      </a:lnTo>
                      <a:lnTo>
                        <a:pt x="928" y="584"/>
                      </a:lnTo>
                      <a:lnTo>
                        <a:pt x="920" y="576"/>
                      </a:lnTo>
                      <a:lnTo>
                        <a:pt x="900" y="550"/>
                      </a:lnTo>
                      <a:lnTo>
                        <a:pt x="900" y="550"/>
                      </a:lnTo>
                      <a:lnTo>
                        <a:pt x="894" y="542"/>
                      </a:lnTo>
                      <a:lnTo>
                        <a:pt x="892" y="536"/>
                      </a:lnTo>
                      <a:lnTo>
                        <a:pt x="890" y="530"/>
                      </a:lnTo>
                      <a:lnTo>
                        <a:pt x="890" y="526"/>
                      </a:lnTo>
                      <a:lnTo>
                        <a:pt x="892" y="520"/>
                      </a:lnTo>
                      <a:lnTo>
                        <a:pt x="894" y="516"/>
                      </a:lnTo>
                      <a:lnTo>
                        <a:pt x="894" y="516"/>
                      </a:lnTo>
                      <a:lnTo>
                        <a:pt x="894" y="514"/>
                      </a:lnTo>
                      <a:lnTo>
                        <a:pt x="898" y="510"/>
                      </a:lnTo>
                      <a:lnTo>
                        <a:pt x="904" y="508"/>
                      </a:lnTo>
                      <a:lnTo>
                        <a:pt x="912" y="506"/>
                      </a:lnTo>
                      <a:lnTo>
                        <a:pt x="912" y="506"/>
                      </a:lnTo>
                      <a:lnTo>
                        <a:pt x="918" y="504"/>
                      </a:lnTo>
                      <a:lnTo>
                        <a:pt x="920" y="500"/>
                      </a:lnTo>
                      <a:lnTo>
                        <a:pt x="924" y="496"/>
                      </a:lnTo>
                      <a:lnTo>
                        <a:pt x="924" y="496"/>
                      </a:lnTo>
                      <a:lnTo>
                        <a:pt x="924" y="490"/>
                      </a:lnTo>
                      <a:lnTo>
                        <a:pt x="924" y="482"/>
                      </a:lnTo>
                      <a:lnTo>
                        <a:pt x="920" y="472"/>
                      </a:lnTo>
                      <a:lnTo>
                        <a:pt x="920" y="472"/>
                      </a:lnTo>
                      <a:lnTo>
                        <a:pt x="920" y="468"/>
                      </a:lnTo>
                      <a:lnTo>
                        <a:pt x="920" y="460"/>
                      </a:lnTo>
                      <a:lnTo>
                        <a:pt x="920" y="456"/>
                      </a:lnTo>
                      <a:lnTo>
                        <a:pt x="924" y="452"/>
                      </a:lnTo>
                      <a:lnTo>
                        <a:pt x="926" y="448"/>
                      </a:lnTo>
                      <a:lnTo>
                        <a:pt x="932" y="446"/>
                      </a:lnTo>
                      <a:lnTo>
                        <a:pt x="932" y="446"/>
                      </a:lnTo>
                      <a:lnTo>
                        <a:pt x="938" y="446"/>
                      </a:lnTo>
                      <a:lnTo>
                        <a:pt x="942" y="442"/>
                      </a:lnTo>
                      <a:lnTo>
                        <a:pt x="950" y="436"/>
                      </a:lnTo>
                      <a:lnTo>
                        <a:pt x="952" y="432"/>
                      </a:lnTo>
                      <a:lnTo>
                        <a:pt x="952" y="428"/>
                      </a:lnTo>
                      <a:lnTo>
                        <a:pt x="952" y="412"/>
                      </a:lnTo>
                      <a:lnTo>
                        <a:pt x="952" y="412"/>
                      </a:lnTo>
                      <a:lnTo>
                        <a:pt x="948" y="402"/>
                      </a:lnTo>
                      <a:lnTo>
                        <a:pt x="950" y="394"/>
                      </a:lnTo>
                      <a:lnTo>
                        <a:pt x="952" y="392"/>
                      </a:lnTo>
                      <a:lnTo>
                        <a:pt x="956" y="388"/>
                      </a:lnTo>
                      <a:lnTo>
                        <a:pt x="956" y="388"/>
                      </a:lnTo>
                      <a:lnTo>
                        <a:pt x="958" y="386"/>
                      </a:lnTo>
                      <a:lnTo>
                        <a:pt x="962" y="382"/>
                      </a:lnTo>
                      <a:lnTo>
                        <a:pt x="964" y="374"/>
                      </a:lnTo>
                      <a:lnTo>
                        <a:pt x="962" y="366"/>
                      </a:lnTo>
                      <a:lnTo>
                        <a:pt x="954" y="344"/>
                      </a:lnTo>
                      <a:lnTo>
                        <a:pt x="944" y="332"/>
                      </a:lnTo>
                      <a:lnTo>
                        <a:pt x="934" y="318"/>
                      </a:lnTo>
                      <a:lnTo>
                        <a:pt x="930" y="310"/>
                      </a:lnTo>
                      <a:lnTo>
                        <a:pt x="930" y="302"/>
                      </a:lnTo>
                      <a:lnTo>
                        <a:pt x="884" y="252"/>
                      </a:lnTo>
                      <a:lnTo>
                        <a:pt x="884" y="252"/>
                      </a:lnTo>
                      <a:lnTo>
                        <a:pt x="884" y="250"/>
                      </a:lnTo>
                      <a:lnTo>
                        <a:pt x="882" y="248"/>
                      </a:lnTo>
                      <a:lnTo>
                        <a:pt x="876" y="244"/>
                      </a:lnTo>
                      <a:lnTo>
                        <a:pt x="866" y="238"/>
                      </a:lnTo>
                      <a:lnTo>
                        <a:pt x="850" y="228"/>
                      </a:lnTo>
                      <a:lnTo>
                        <a:pt x="792" y="204"/>
                      </a:lnTo>
                      <a:lnTo>
                        <a:pt x="800" y="202"/>
                      </a:lnTo>
                      <a:lnTo>
                        <a:pt x="834" y="194"/>
                      </a:lnTo>
                      <a:lnTo>
                        <a:pt x="860" y="190"/>
                      </a:lnTo>
                      <a:lnTo>
                        <a:pt x="888" y="186"/>
                      </a:lnTo>
                      <a:lnTo>
                        <a:pt x="914" y="178"/>
                      </a:lnTo>
                      <a:lnTo>
                        <a:pt x="914" y="178"/>
                      </a:lnTo>
                      <a:lnTo>
                        <a:pt x="924" y="172"/>
                      </a:lnTo>
                      <a:lnTo>
                        <a:pt x="932" y="166"/>
                      </a:lnTo>
                      <a:lnTo>
                        <a:pt x="936" y="160"/>
                      </a:lnTo>
                      <a:lnTo>
                        <a:pt x="936" y="160"/>
                      </a:lnTo>
                      <a:lnTo>
                        <a:pt x="942" y="148"/>
                      </a:lnTo>
                      <a:lnTo>
                        <a:pt x="952" y="130"/>
                      </a:lnTo>
                      <a:lnTo>
                        <a:pt x="952" y="130"/>
                      </a:lnTo>
                      <a:lnTo>
                        <a:pt x="958" y="118"/>
                      </a:lnTo>
                      <a:lnTo>
                        <a:pt x="960" y="110"/>
                      </a:lnTo>
                      <a:lnTo>
                        <a:pt x="962" y="104"/>
                      </a:lnTo>
                      <a:lnTo>
                        <a:pt x="962" y="104"/>
                      </a:lnTo>
                      <a:lnTo>
                        <a:pt x="962" y="94"/>
                      </a:lnTo>
                      <a:lnTo>
                        <a:pt x="964" y="88"/>
                      </a:lnTo>
                      <a:lnTo>
                        <a:pt x="966" y="84"/>
                      </a:lnTo>
                      <a:lnTo>
                        <a:pt x="966" y="84"/>
                      </a:lnTo>
                      <a:lnTo>
                        <a:pt x="970" y="78"/>
                      </a:lnTo>
                      <a:lnTo>
                        <a:pt x="974" y="68"/>
                      </a:lnTo>
                      <a:lnTo>
                        <a:pt x="974" y="58"/>
                      </a:lnTo>
                      <a:lnTo>
                        <a:pt x="974" y="54"/>
                      </a:lnTo>
                      <a:lnTo>
                        <a:pt x="972" y="50"/>
                      </a:lnTo>
                      <a:lnTo>
                        <a:pt x="972" y="50"/>
                      </a:lnTo>
                      <a:lnTo>
                        <a:pt x="970" y="48"/>
                      </a:lnTo>
                      <a:lnTo>
                        <a:pt x="970" y="44"/>
                      </a:lnTo>
                      <a:lnTo>
                        <a:pt x="970" y="38"/>
                      </a:lnTo>
                      <a:lnTo>
                        <a:pt x="974" y="30"/>
                      </a:lnTo>
                      <a:lnTo>
                        <a:pt x="974" y="30"/>
                      </a:lnTo>
                      <a:lnTo>
                        <a:pt x="978" y="24"/>
                      </a:lnTo>
                      <a:lnTo>
                        <a:pt x="980" y="20"/>
                      </a:lnTo>
                      <a:lnTo>
                        <a:pt x="982" y="18"/>
                      </a:lnTo>
                      <a:lnTo>
                        <a:pt x="980" y="16"/>
                      </a:lnTo>
                      <a:lnTo>
                        <a:pt x="980" y="16"/>
                      </a:lnTo>
                      <a:lnTo>
                        <a:pt x="978" y="14"/>
                      </a:lnTo>
                      <a:lnTo>
                        <a:pt x="978" y="10"/>
                      </a:lnTo>
                      <a:lnTo>
                        <a:pt x="976" y="0"/>
                      </a:lnTo>
                      <a:lnTo>
                        <a:pt x="676" y="0"/>
                      </a:lnTo>
                      <a:close/>
                      <a:moveTo>
                        <a:pt x="562" y="150"/>
                      </a:moveTo>
                      <a:lnTo>
                        <a:pt x="562" y="150"/>
                      </a:lnTo>
                      <a:lnTo>
                        <a:pt x="562" y="150"/>
                      </a:lnTo>
                      <a:lnTo>
                        <a:pt x="562" y="150"/>
                      </a:lnTo>
                      <a:lnTo>
                        <a:pt x="562" y="150"/>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nvGrpSpPr>
              <p:cNvPr id="146" name="Group 63"/>
              <p:cNvGrpSpPr>
                <a:grpSpLocks noChangeAspect="1"/>
              </p:cNvGrpSpPr>
              <p:nvPr/>
            </p:nvGrpSpPr>
            <p:grpSpPr>
              <a:xfrm>
                <a:off x="8324137" y="990588"/>
                <a:ext cx="819855" cy="1066798"/>
                <a:chOff x="7315200" y="5334000"/>
                <a:chExt cx="1054100" cy="1371600"/>
              </a:xfrm>
              <a:solidFill>
                <a:schemeClr val="bg2">
                  <a:lumMod val="50000"/>
                  <a:lumOff val="50000"/>
                  <a:alpha val="18000"/>
                </a:schemeClr>
              </a:solidFill>
            </p:grpSpPr>
            <p:sp>
              <p:nvSpPr>
                <p:cNvPr id="147"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8"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9"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0"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grpSp>
        </p:grpSp>
      </p:gr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lumMod val="75000"/>
                    <a:lumOff val="25000"/>
                  </a:schemeClr>
                </a:solidFill>
              </a:defRPr>
            </a:lvl1pPr>
          </a:lstStyle>
          <a:p>
            <a:pPr>
              <a:defRPr/>
            </a:pPr>
            <a:fld id="{C7A5BA4F-059F-4094-B883-5688B229C984}" type="datetimeFigureOut">
              <a:rPr lang="en-US" smtClean="0">
                <a:solidFill>
                  <a:prstClr val="black">
                    <a:lumMod val="75000"/>
                    <a:lumOff val="25000"/>
                  </a:prstClr>
                </a:solidFill>
              </a:rPr>
              <a:pPr>
                <a:defRPr/>
              </a:pPr>
              <a:t>1/6/2014</a:t>
            </a:fld>
            <a:endParaRPr lang="en-US">
              <a:solidFill>
                <a:prstClr val="black">
                  <a:lumMod val="75000"/>
                  <a:lumOff val="25000"/>
                </a:prstClr>
              </a:solidFill>
            </a:endParaRPr>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lumMod val="75000"/>
                    <a:lumOff val="25000"/>
                  </a:schemeClr>
                </a:solidFill>
              </a:defRPr>
            </a:lvl1pPr>
          </a:lstStyle>
          <a:p>
            <a:pPr>
              <a:defRPr/>
            </a:pPr>
            <a:endParaRPr lang="en-US">
              <a:solidFill>
                <a:prstClr val="black">
                  <a:lumMod val="75000"/>
                  <a:lumOff val="25000"/>
                </a:prstClr>
              </a:solidFill>
            </a:endParaRPr>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lumMod val="75000"/>
                    <a:lumOff val="25000"/>
                  </a:schemeClr>
                </a:solidFill>
              </a:defRPr>
            </a:lvl1pPr>
          </a:lstStyle>
          <a:p>
            <a:pPr>
              <a:defRPr/>
            </a:pPr>
            <a:fld id="{7C747927-C06F-4B98-A334-D434984F42D1}" type="slidenum">
              <a:rPr lang="en-US" smtClean="0">
                <a:solidFill>
                  <a:prstClr val="black">
                    <a:lumMod val="75000"/>
                    <a:lumOff val="25000"/>
                  </a:prstClr>
                </a:solidFill>
              </a:rPr>
              <a:pPr>
                <a:def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3596235567"/>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457200" rtl="0" eaLnBrk="1" latinLnBrk="0" hangingPunct="1">
        <a:spcBef>
          <a:spcPct val="0"/>
        </a:spcBef>
        <a:buNone/>
        <a:defRPr sz="3200" kern="1200">
          <a:solidFill>
            <a:schemeClr val="tx1">
              <a:lumMod val="75000"/>
              <a:lumOff val="25000"/>
            </a:schemeClr>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2057400" y="533400"/>
            <a:ext cx="693420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1219200" y="1600200"/>
            <a:ext cx="7772400" cy="495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246528843"/>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000000"/>
          </a:solidFill>
        </p:spPr>
        <p:txBody>
          <a:bodyPr wrap="square" lIns="0" tIns="0" rIns="0" bIns="0" rtlCol="0">
            <a:spAutoFit/>
          </a:bodyPr>
          <a:lstStyle/>
          <a:p>
            <a:endParaRPr smtClean="0">
              <a:solidFill>
                <a:prstClr val="black"/>
              </a:solidFill>
            </a:endParaRPr>
          </a:p>
        </p:txBody>
      </p:sp>
      <p:sp>
        <p:nvSpPr>
          <p:cNvPr id="2" name="Holder 2"/>
          <p:cNvSpPr>
            <a:spLocks noGrp="1"/>
          </p:cNvSpPr>
          <p:nvPr>
            <p:ph type="title"/>
          </p:nvPr>
        </p:nvSpPr>
        <p:spPr>
          <a:xfrm>
            <a:off x="479309" y="23028"/>
            <a:ext cx="8185381" cy="1386205"/>
          </a:xfrm>
          <a:prstGeom prst="rect">
            <a:avLst/>
          </a:prstGeom>
        </p:spPr>
        <p:txBody>
          <a:bodyPr wrap="square" lIns="0" tIns="0" rIns="0" bIns="0">
            <a:spAutoFit/>
          </a:bodyPr>
          <a:lstStyle>
            <a:lvl1pPr>
              <a:defRPr sz="4400">
                <a:solidFill>
                  <a:srgbClr val="FFFF00"/>
                </a:solidFill>
                <a:latin typeface="Calibri"/>
                <a:cs typeface="Calibri"/>
              </a:defRPr>
            </a:lvl1pPr>
          </a:lstStyle>
          <a:p>
            <a:endParaRPr/>
          </a:p>
        </p:txBody>
      </p:sp>
      <p:sp>
        <p:nvSpPr>
          <p:cNvPr id="3" name="Holder 3"/>
          <p:cNvSpPr>
            <a:spLocks noGrp="1"/>
          </p:cNvSpPr>
          <p:nvPr>
            <p:ph type="body" idx="1"/>
          </p:nvPr>
        </p:nvSpPr>
        <p:spPr>
          <a:xfrm>
            <a:off x="900922" y="1620520"/>
            <a:ext cx="7342155" cy="3251200"/>
          </a:xfrm>
          <a:prstGeom prst="rect">
            <a:avLst/>
          </a:prstGeom>
        </p:spPr>
        <p:txBody>
          <a:bodyPr wrap="square" lIns="0" tIns="0" rIns="0" bIns="0">
            <a:spAutoFit/>
          </a:bodyPr>
          <a:lstStyle>
            <a:lvl1pPr>
              <a:defRPr sz="3200">
                <a:solidFill>
                  <a:schemeClr val="bg1"/>
                </a:solidFill>
                <a:latin typeface="Calibri"/>
                <a:cs typeface="Calibri"/>
              </a:defRPr>
            </a:lvl1pPr>
          </a:lstStyle>
          <a:p>
            <a:endParaRPr/>
          </a:p>
        </p:txBody>
      </p:sp>
      <p:sp>
        <p:nvSpPr>
          <p:cNvPr id="4" name="Holder 4"/>
          <p:cNvSpPr>
            <a:spLocks noGrp="1"/>
          </p:cNvSpPr>
          <p:nvPr>
            <p:ph type="ftr" sz="quarter" idx="5"/>
          </p:nvPr>
        </p:nvSpPr>
        <p:spPr>
          <a:xfrm>
            <a:off x="3108960" y="6377940"/>
            <a:ext cx="2926079"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1/6/2014</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30558442"/>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76.xml"/><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9.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6.xml"/></Relationships>
</file>

<file path=ppt/slides/_rels/slide2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5.xml"/><Relationship Id="rId1" Type="http://schemas.openxmlformats.org/officeDocument/2006/relationships/tags" Target="../tags/tag2.xml"/><Relationship Id="rId5" Type="http://schemas.openxmlformats.org/officeDocument/2006/relationships/image" Target="../media/image56.jpe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5.xml"/><Relationship Id="rId1" Type="http://schemas.openxmlformats.org/officeDocument/2006/relationships/tags" Target="../tags/tag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6.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WMF"/><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xml"/><Relationship Id="rId1" Type="http://schemas.openxmlformats.org/officeDocument/2006/relationships/slideLayout" Target="../slideLayouts/slideLayout64.xml"/><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4.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3.xml"/></Relationships>
</file>

<file path=ppt/slides/_rels/slide5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37.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tags" Target="../tags/tag5.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5.xml"/><Relationship Id="rId1" Type="http://schemas.openxmlformats.org/officeDocument/2006/relationships/tags" Target="../tags/tag6.xml"/></Relationships>
</file>

<file path=ppt/slides/_rels/slide5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37.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93.jpeg"/><Relationship Id="rId4" Type="http://schemas.openxmlformats.org/officeDocument/2006/relationships/image" Target="../media/image92.jpeg"/></Relationships>
</file>

<file path=ppt/slides/_rels/slide5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9.xml"/></Relationships>
</file>

<file path=ppt/slides/_rels/slide59.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jp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74.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www.beeccdcap.uga.edu/" TargetMode="External"/><Relationship Id="rId2" Type="http://schemas.openxmlformats.org/officeDocument/2006/relationships/hyperlink" Target="http://www.usda.gov/documents/ReportHoneyBeeHealth.pdf" TargetMode="External"/><Relationship Id="rId1" Type="http://schemas.openxmlformats.org/officeDocument/2006/relationships/slideLayout" Target="../slideLayouts/slideLayout2.xml"/><Relationship Id="rId5" Type="http://schemas.openxmlformats.org/officeDocument/2006/relationships/hyperlink" Target="http://www.epa.gov/opp00001/ecosystem/pollinator/" TargetMode="External"/><Relationship Id="rId4" Type="http://schemas.openxmlformats.org/officeDocument/2006/relationships/hyperlink" Target="http://pesticidestewardship.org/PollinatorProtection/Pages/default.aspx"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notesSlide" Target="../notesSlides/notesSlide2.xml"/><Relationship Id="rId7" Type="http://schemas.openxmlformats.org/officeDocument/2006/relationships/image" Target="../media/image33.jpg"/><Relationship Id="rId12" Type="http://schemas.openxmlformats.org/officeDocument/2006/relationships/image" Target="../media/image38.png"/><Relationship Id="rId2" Type="http://schemas.openxmlformats.org/officeDocument/2006/relationships/slideLayout" Target="../slideLayouts/slideLayout51.xml"/><Relationship Id="rId1" Type="http://schemas.openxmlformats.org/officeDocument/2006/relationships/tags" Target="../tags/tag1.xml"/><Relationship Id="rId6" Type="http://schemas.openxmlformats.org/officeDocument/2006/relationships/image" Target="../media/image32.jpg"/><Relationship Id="rId11" Type="http://schemas.openxmlformats.org/officeDocument/2006/relationships/image" Target="../media/image37.jpeg"/><Relationship Id="rId5" Type="http://schemas.openxmlformats.org/officeDocument/2006/relationships/image" Target="../media/image31.jp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G"/></Relationships>
</file>

<file path=ppt/slides/_rels/slide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Pollinator Protection for Pesticide Applicators</a:t>
            </a:r>
            <a:endParaRPr lang="en-US" dirty="0"/>
          </a:p>
        </p:txBody>
      </p:sp>
      <p:sp>
        <p:nvSpPr>
          <p:cNvPr id="3" name="Subtitle 2"/>
          <p:cNvSpPr>
            <a:spLocks noGrp="1"/>
          </p:cNvSpPr>
          <p:nvPr>
            <p:ph type="subTitle" idx="1"/>
          </p:nvPr>
        </p:nvSpPr>
        <p:spPr>
          <a:xfrm>
            <a:off x="1371600" y="3556001"/>
            <a:ext cx="6400800" cy="1778000"/>
          </a:xfrm>
        </p:spPr>
        <p:txBody>
          <a:bodyPr>
            <a:normAutofit fontScale="92500" lnSpcReduction="20000"/>
          </a:bodyPr>
          <a:lstStyle/>
          <a:p>
            <a:pPr algn="l"/>
            <a:r>
              <a:rPr lang="en-US" dirty="0" smtClean="0"/>
              <a:t>Gary Fish</a:t>
            </a:r>
          </a:p>
          <a:p>
            <a:pPr algn="l"/>
            <a:r>
              <a:rPr lang="en-US" dirty="0" smtClean="0"/>
              <a:t>Maine Board of Pesticide Control</a:t>
            </a:r>
          </a:p>
          <a:p>
            <a:pPr algn="l"/>
            <a:r>
              <a:rPr lang="en-US" dirty="0" smtClean="0"/>
              <a:t>28 SHS</a:t>
            </a:r>
          </a:p>
          <a:p>
            <a:pPr algn="l"/>
            <a:r>
              <a:rPr lang="en-US" dirty="0" smtClean="0"/>
              <a:t>Augusta, ME 04333-0028</a:t>
            </a:r>
          </a:p>
          <a:p>
            <a:pPr algn="l"/>
            <a:r>
              <a:rPr lang="en-US" dirty="0" smtClean="0"/>
              <a:t>207-287-7545</a:t>
            </a:r>
          </a:p>
          <a:p>
            <a:pPr algn="l"/>
            <a:r>
              <a:rPr lang="en-US" dirty="0" smtClean="0"/>
              <a:t>gary.fish@maine.gov</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19488" y="3505200"/>
            <a:ext cx="3167312" cy="2407718"/>
          </a:xfrm>
          <a:prstGeom prst="rect">
            <a:avLst/>
          </a:prstGeom>
        </p:spPr>
      </p:pic>
    </p:spTree>
    <p:extLst>
      <p:ext uri="{BB962C8B-B14F-4D97-AF65-F5344CB8AC3E}">
        <p14:creationId xmlns:p14="http://schemas.microsoft.com/office/powerpoint/2010/main" val="21141820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Bee Decline from the beekeeper point of view - 2011-2012 winter losses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672504424"/>
              </p:ext>
            </p:extLst>
          </p:nvPr>
        </p:nvGraphicFramePr>
        <p:xfrm>
          <a:off x="990597" y="2514600"/>
          <a:ext cx="6400803" cy="4119995"/>
        </p:xfrm>
        <a:graphic>
          <a:graphicData uri="http://schemas.openxmlformats.org/drawingml/2006/table">
            <a:tbl>
              <a:tblPr/>
              <a:tblGrid>
                <a:gridCol w="3352803"/>
                <a:gridCol w="3048000"/>
              </a:tblGrid>
              <a:tr h="367145">
                <a:tc>
                  <a:txBody>
                    <a:bodyPr/>
                    <a:lstStyle/>
                    <a:p>
                      <a:pPr algn="l" fontAlgn="b"/>
                      <a:r>
                        <a:rPr lang="en-US" sz="2330" b="1" i="0" u="none" strike="noStrike" baseline="0" dirty="0">
                          <a:solidFill>
                            <a:srgbClr val="000000"/>
                          </a:solidFill>
                          <a:effectLst/>
                          <a:latin typeface="Calibri"/>
                        </a:rPr>
                        <a:t>Factor </a:t>
                      </a:r>
                    </a:p>
                  </a:txBody>
                  <a:tcPr marL="9525" marR="9525" marT="9525" marB="0" anchor="b">
                    <a:lnL>
                      <a:noFill/>
                    </a:lnL>
                    <a:lnR>
                      <a:noFill/>
                    </a:lnR>
                    <a:lnT>
                      <a:noFill/>
                    </a:lnT>
                    <a:lnB>
                      <a:noFill/>
                    </a:lnB>
                  </a:tcPr>
                </a:tc>
                <a:tc>
                  <a:txBody>
                    <a:bodyPr/>
                    <a:lstStyle/>
                    <a:p>
                      <a:pPr algn="r" fontAlgn="b"/>
                      <a:r>
                        <a:rPr lang="en-US" sz="2330" b="1" i="0" u="none" strike="noStrike" baseline="0" dirty="0">
                          <a:solidFill>
                            <a:srgbClr val="000000"/>
                          </a:solidFill>
                          <a:effectLst/>
                          <a:latin typeface="Calibri"/>
                        </a:rPr>
                        <a:t>% Selecting That Factor</a:t>
                      </a:r>
                    </a:p>
                  </a:txBody>
                  <a:tcPr marL="9525" marR="9525" marT="9525" marB="0" anchor="b">
                    <a:lnL>
                      <a:noFill/>
                    </a:lnL>
                    <a:lnR>
                      <a:noFill/>
                    </a:lnR>
                    <a:lnT>
                      <a:noFill/>
                    </a:lnT>
                    <a:lnB>
                      <a:noFill/>
                    </a:lnB>
                  </a:tcPr>
                </a:tc>
              </a:tr>
              <a:tr h="367145">
                <a:tc>
                  <a:txBody>
                    <a:bodyPr/>
                    <a:lstStyle/>
                    <a:p>
                      <a:pPr algn="l" fontAlgn="b"/>
                      <a:r>
                        <a:rPr lang="en-US" sz="2400" b="0" i="0" u="none" strike="noStrike" dirty="0">
                          <a:solidFill>
                            <a:srgbClr val="000000"/>
                          </a:solidFill>
                          <a:effectLst/>
                          <a:latin typeface="Calibri"/>
                        </a:rPr>
                        <a:t>Poor Wintering Conditions </a:t>
                      </a:r>
                    </a:p>
                  </a:txBody>
                  <a:tcPr marL="9525" marR="9525" marT="9525" marB="0" anchor="b">
                    <a:lnL>
                      <a:noFill/>
                    </a:lnL>
                    <a:lnR>
                      <a:noFill/>
                    </a:lnR>
                    <a:lnT>
                      <a:noFill/>
                    </a:lnT>
                    <a:lnB>
                      <a:noFill/>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b"/>
                      <a:r>
                        <a:rPr lang="en-US" sz="2400" b="0" i="0" u="none" strike="noStrike" dirty="0">
                          <a:solidFill>
                            <a:srgbClr val="000000"/>
                          </a:solidFill>
                          <a:effectLst/>
                          <a:latin typeface="Calibri"/>
                        </a:rPr>
                        <a:t>36.71</a:t>
                      </a:r>
                    </a:p>
                  </a:txBody>
                  <a:tcPr marL="9525" marR="9525" marT="9525" marB="0" anchor="b">
                    <a:lnL>
                      <a:noFill/>
                    </a:lnL>
                    <a:lnR>
                      <a:noFill/>
                    </a:lnR>
                    <a:lnT>
                      <a:noFill/>
                    </a:lnT>
                    <a:lnB>
                      <a:noFill/>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r>
              <a:tr h="367145">
                <a:tc>
                  <a:txBody>
                    <a:bodyPr/>
                    <a:lstStyle/>
                    <a:p>
                      <a:pPr algn="l" fontAlgn="b"/>
                      <a:r>
                        <a:rPr lang="en-US" sz="2400" b="0" i="0" u="none" strike="noStrike" dirty="0">
                          <a:solidFill>
                            <a:srgbClr val="000000"/>
                          </a:solidFill>
                          <a:effectLst/>
                          <a:latin typeface="Calibri"/>
                        </a:rPr>
                        <a:t>CCD </a:t>
                      </a:r>
                    </a:p>
                  </a:txBody>
                  <a:tcPr marL="9525" marR="9525" marT="9525" marB="0" anchor="b">
                    <a:lnL>
                      <a:noFill/>
                    </a:lnL>
                    <a:lnR>
                      <a:noFill/>
                    </a:lnR>
                    <a:lnT>
                      <a:noFill/>
                    </a:lnT>
                    <a:lnB>
                      <a:noFill/>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b"/>
                      <a:r>
                        <a:rPr lang="en-US" sz="2400" b="0" i="0" u="none" strike="noStrike" dirty="0">
                          <a:solidFill>
                            <a:srgbClr val="000000"/>
                          </a:solidFill>
                          <a:effectLst/>
                          <a:latin typeface="Calibri"/>
                        </a:rPr>
                        <a:t>35.99</a:t>
                      </a:r>
                    </a:p>
                  </a:txBody>
                  <a:tcPr marL="9525" marR="9525" marT="9525" marB="0" anchor="b">
                    <a:lnL>
                      <a:noFill/>
                    </a:lnL>
                    <a:lnR>
                      <a:noFill/>
                    </a:lnR>
                    <a:lnT>
                      <a:noFill/>
                    </a:lnT>
                    <a:lnB>
                      <a:noFill/>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r>
              <a:tr h="367145">
                <a:tc>
                  <a:txBody>
                    <a:bodyPr/>
                    <a:lstStyle/>
                    <a:p>
                      <a:pPr algn="l" fontAlgn="b"/>
                      <a:r>
                        <a:rPr lang="en-US" sz="2400" b="0" i="0" u="none" strike="noStrike">
                          <a:solidFill>
                            <a:srgbClr val="000000"/>
                          </a:solidFill>
                          <a:effectLst/>
                          <a:latin typeface="Calibri"/>
                        </a:rPr>
                        <a:t>Pesticides </a:t>
                      </a:r>
                    </a:p>
                  </a:txBody>
                  <a:tcPr marL="9525" marR="9525" marT="9525" marB="0" anchor="b">
                    <a:lnL>
                      <a:noFill/>
                    </a:lnL>
                    <a:lnR>
                      <a:noFill/>
                    </a:lnR>
                    <a:lnT>
                      <a:noFill/>
                    </a:lnT>
                    <a:lnB>
                      <a:noFill/>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b"/>
                      <a:r>
                        <a:rPr lang="en-US" sz="2400" b="0" i="0" u="none" strike="noStrike" dirty="0">
                          <a:solidFill>
                            <a:srgbClr val="000000"/>
                          </a:solidFill>
                          <a:effectLst/>
                          <a:latin typeface="Calibri"/>
                        </a:rPr>
                        <a:t>33.72</a:t>
                      </a:r>
                    </a:p>
                  </a:txBody>
                  <a:tcPr marL="9525" marR="9525" marT="9525" marB="0" anchor="b">
                    <a:lnL>
                      <a:noFill/>
                    </a:lnL>
                    <a:lnR>
                      <a:noFill/>
                    </a:lnR>
                    <a:lnT>
                      <a:noFill/>
                    </a:lnT>
                    <a:lnB>
                      <a:noFill/>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r>
              <a:tr h="367145">
                <a:tc>
                  <a:txBody>
                    <a:bodyPr/>
                    <a:lstStyle/>
                    <a:p>
                      <a:pPr algn="l" fontAlgn="b"/>
                      <a:r>
                        <a:rPr lang="en-US" sz="2400" b="0" i="0" u="none" strike="noStrike">
                          <a:solidFill>
                            <a:srgbClr val="000000"/>
                          </a:solidFill>
                          <a:effectLst/>
                          <a:latin typeface="Calibri"/>
                        </a:rPr>
                        <a:t>Varroa </a:t>
                      </a:r>
                    </a:p>
                  </a:txBody>
                  <a:tcPr marL="9525" marR="9525" marT="9525" marB="0" anchor="b">
                    <a:lnL>
                      <a:noFill/>
                    </a:lnL>
                    <a:lnR>
                      <a:noFill/>
                    </a:lnR>
                    <a:lnT>
                      <a:noFill/>
                    </a:lnT>
                    <a:lnB>
                      <a:noFill/>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b"/>
                      <a:r>
                        <a:rPr lang="en-US" sz="2400" b="0" i="0" u="none" strike="noStrike" dirty="0">
                          <a:solidFill>
                            <a:srgbClr val="000000"/>
                          </a:solidFill>
                          <a:effectLst/>
                          <a:latin typeface="Calibri"/>
                        </a:rPr>
                        <a:t>25.64</a:t>
                      </a:r>
                    </a:p>
                  </a:txBody>
                  <a:tcPr marL="9525" marR="9525" marT="9525" marB="0" anchor="b">
                    <a:lnL>
                      <a:noFill/>
                    </a:lnL>
                    <a:lnR>
                      <a:noFill/>
                    </a:lnR>
                    <a:lnT>
                      <a:noFill/>
                    </a:lnT>
                    <a:lnB>
                      <a:noFill/>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r>
              <a:tr h="367145">
                <a:tc>
                  <a:txBody>
                    <a:bodyPr/>
                    <a:lstStyle/>
                    <a:p>
                      <a:pPr algn="l" fontAlgn="b"/>
                      <a:r>
                        <a:rPr lang="en-US" sz="2400" b="0" i="0" u="none" strike="noStrike">
                          <a:solidFill>
                            <a:srgbClr val="000000"/>
                          </a:solidFill>
                          <a:effectLst/>
                          <a:latin typeface="Calibri"/>
                        </a:rPr>
                        <a:t>Nosema </a:t>
                      </a:r>
                    </a:p>
                  </a:txBody>
                  <a:tcPr marL="9525" marR="9525" marT="9525" marB="0" anchor="b">
                    <a:lnL>
                      <a:noFill/>
                    </a:lnL>
                    <a:lnR>
                      <a:noFill/>
                    </a:lnR>
                    <a:lnT>
                      <a:noFill/>
                    </a:lnT>
                    <a:lnB>
                      <a:noFill/>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b"/>
                      <a:r>
                        <a:rPr lang="en-US" sz="2400" b="0" i="0" u="none" strike="noStrike" dirty="0">
                          <a:solidFill>
                            <a:srgbClr val="000000"/>
                          </a:solidFill>
                          <a:effectLst/>
                          <a:latin typeface="Calibri"/>
                        </a:rPr>
                        <a:t>25.13</a:t>
                      </a:r>
                    </a:p>
                  </a:txBody>
                  <a:tcPr marL="9525" marR="9525" marT="9525" marB="0" anchor="b">
                    <a:lnL>
                      <a:noFill/>
                    </a:lnL>
                    <a:lnR>
                      <a:noFill/>
                    </a:lnR>
                    <a:lnT>
                      <a:noFill/>
                    </a:lnT>
                    <a:lnB>
                      <a:noFill/>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r>
              <a:tr h="367145">
                <a:tc>
                  <a:txBody>
                    <a:bodyPr/>
                    <a:lstStyle/>
                    <a:p>
                      <a:pPr algn="l" fontAlgn="b"/>
                      <a:r>
                        <a:rPr lang="en-US" sz="2400" b="0" i="0" u="none" strike="noStrike">
                          <a:solidFill>
                            <a:srgbClr val="000000"/>
                          </a:solidFill>
                          <a:effectLst/>
                          <a:latin typeface="Calibri"/>
                        </a:rPr>
                        <a:t>Weak in the Fall </a:t>
                      </a:r>
                    </a:p>
                  </a:txBody>
                  <a:tcPr marL="9525" marR="9525" marT="9525" marB="0" anchor="b">
                    <a:lnL>
                      <a:noFill/>
                    </a:lnL>
                    <a:lnR>
                      <a:noFill/>
                    </a:lnR>
                    <a:lnT>
                      <a:noFill/>
                    </a:lnT>
                    <a:lnB>
                      <a:noFill/>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b"/>
                      <a:r>
                        <a:rPr lang="en-US" sz="2400" b="0" i="0" u="none" strike="noStrike" dirty="0">
                          <a:solidFill>
                            <a:srgbClr val="000000"/>
                          </a:solidFill>
                          <a:effectLst/>
                          <a:latin typeface="Calibri"/>
                        </a:rPr>
                        <a:t>24.10</a:t>
                      </a:r>
                    </a:p>
                  </a:txBody>
                  <a:tcPr marL="9525" marR="9525" marT="9525" marB="0" anchor="b">
                    <a:lnL>
                      <a:noFill/>
                    </a:lnL>
                    <a:lnR>
                      <a:noFill/>
                    </a:lnR>
                    <a:lnT>
                      <a:noFill/>
                    </a:lnT>
                    <a:lnB>
                      <a:noFill/>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r>
              <a:tr h="367145">
                <a:tc>
                  <a:txBody>
                    <a:bodyPr/>
                    <a:lstStyle/>
                    <a:p>
                      <a:pPr algn="l" fontAlgn="b"/>
                      <a:r>
                        <a:rPr lang="en-US" sz="2400" b="0" i="0" u="none" strike="noStrike">
                          <a:solidFill>
                            <a:srgbClr val="000000"/>
                          </a:solidFill>
                          <a:effectLst/>
                          <a:latin typeface="Calibri"/>
                        </a:rPr>
                        <a:t>Queen Failure </a:t>
                      </a:r>
                    </a:p>
                  </a:txBody>
                  <a:tcPr marL="9525" marR="9525" marT="9525" marB="0" anchor="b">
                    <a:lnL>
                      <a:noFill/>
                    </a:lnL>
                    <a:lnR>
                      <a:noFill/>
                    </a:lnR>
                    <a:lnT>
                      <a:noFill/>
                    </a:lnT>
                    <a:lnB>
                      <a:noFill/>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b"/>
                      <a:r>
                        <a:rPr lang="en-US" sz="2400" b="0" i="0" u="none" strike="noStrike" dirty="0">
                          <a:solidFill>
                            <a:srgbClr val="000000"/>
                          </a:solidFill>
                          <a:effectLst/>
                          <a:latin typeface="Calibri"/>
                        </a:rPr>
                        <a:t>21.81</a:t>
                      </a:r>
                    </a:p>
                  </a:txBody>
                  <a:tcPr marL="9525" marR="9525" marT="9525" marB="0" anchor="b">
                    <a:lnL>
                      <a:noFill/>
                    </a:lnL>
                    <a:lnR>
                      <a:noFill/>
                    </a:lnR>
                    <a:lnT>
                      <a:noFill/>
                    </a:lnT>
                    <a:lnB>
                      <a:noFill/>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r>
              <a:tr h="367145">
                <a:tc>
                  <a:txBody>
                    <a:bodyPr/>
                    <a:lstStyle/>
                    <a:p>
                      <a:pPr algn="l" fontAlgn="b"/>
                      <a:r>
                        <a:rPr lang="en-US" sz="2400" b="0" i="0" u="none" strike="noStrike">
                          <a:solidFill>
                            <a:srgbClr val="000000"/>
                          </a:solidFill>
                          <a:effectLst/>
                          <a:latin typeface="Calibri"/>
                        </a:rPr>
                        <a:t>Don't Know </a:t>
                      </a:r>
                    </a:p>
                  </a:txBody>
                  <a:tcPr marL="9525" marR="9525" marT="9525" marB="0" anchor="b">
                    <a:lnL>
                      <a:noFill/>
                    </a:lnL>
                    <a:lnR>
                      <a:noFill/>
                    </a:lnR>
                    <a:lnT>
                      <a:noFill/>
                    </a:lnT>
                    <a:lnB>
                      <a:noFill/>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b"/>
                      <a:r>
                        <a:rPr lang="en-US" sz="2400" b="0" i="0" u="none" strike="noStrike" dirty="0">
                          <a:solidFill>
                            <a:srgbClr val="000000"/>
                          </a:solidFill>
                          <a:effectLst/>
                          <a:latin typeface="Calibri"/>
                        </a:rPr>
                        <a:t>21.58</a:t>
                      </a:r>
                    </a:p>
                  </a:txBody>
                  <a:tcPr marL="9525" marR="9525" marT="9525" marB="0" anchor="b">
                    <a:lnL>
                      <a:noFill/>
                    </a:lnL>
                    <a:lnR>
                      <a:noFill/>
                    </a:lnR>
                    <a:lnT>
                      <a:noFill/>
                    </a:lnT>
                    <a:lnB>
                      <a:noFill/>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r>
              <a:tr h="367145">
                <a:tc>
                  <a:txBody>
                    <a:bodyPr/>
                    <a:lstStyle/>
                    <a:p>
                      <a:pPr algn="l" fontAlgn="b"/>
                      <a:r>
                        <a:rPr lang="en-US" sz="2400" b="0" i="0" u="none" strike="noStrike">
                          <a:solidFill>
                            <a:srgbClr val="000000"/>
                          </a:solidFill>
                          <a:effectLst/>
                          <a:latin typeface="Calibri"/>
                        </a:rPr>
                        <a:t>Starvation </a:t>
                      </a:r>
                    </a:p>
                  </a:txBody>
                  <a:tcPr marL="9525" marR="9525" marT="9525" marB="0" anchor="b">
                    <a:lnL>
                      <a:noFill/>
                    </a:lnL>
                    <a:lnR>
                      <a:noFill/>
                    </a:lnR>
                    <a:lnT>
                      <a:noFill/>
                    </a:lnT>
                    <a:lnB>
                      <a:noFill/>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b"/>
                      <a:r>
                        <a:rPr lang="en-US" sz="2400" b="0" i="0" u="none" strike="noStrike" dirty="0">
                          <a:solidFill>
                            <a:srgbClr val="000000"/>
                          </a:solidFill>
                          <a:effectLst/>
                          <a:latin typeface="Calibri"/>
                        </a:rPr>
                        <a:t>20.89</a:t>
                      </a:r>
                    </a:p>
                  </a:txBody>
                  <a:tcPr marL="9525" marR="9525" marT="9525" marB="0" anchor="b">
                    <a:lnL>
                      <a:noFill/>
                    </a:lnL>
                    <a:lnR>
                      <a:noFill/>
                    </a:lnR>
                    <a:lnT>
                      <a:noFill/>
                    </a:lnT>
                    <a:lnB>
                      <a:noFill/>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r>
              <a:tr h="367145">
                <a:tc>
                  <a:txBody>
                    <a:bodyPr/>
                    <a:lstStyle/>
                    <a:p>
                      <a:pPr algn="l" fontAlgn="b"/>
                      <a:r>
                        <a:rPr lang="en-US" sz="2400" b="0" i="0" u="none" strike="noStrike">
                          <a:solidFill>
                            <a:srgbClr val="000000"/>
                          </a:solidFill>
                          <a:effectLst/>
                          <a:latin typeface="Calibri"/>
                        </a:rPr>
                        <a:t>Small Hive Beetle </a:t>
                      </a:r>
                    </a:p>
                  </a:txBody>
                  <a:tcPr marL="9525" marR="9525" marT="9525" marB="0" anchor="b">
                    <a:lnL>
                      <a:noFill/>
                    </a:lnL>
                    <a:lnR>
                      <a:noFill/>
                    </a:lnR>
                    <a:lnT>
                      <a:noFill/>
                    </a:lnT>
                    <a:lnB>
                      <a:noFill/>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algn="r" fontAlgn="b"/>
                      <a:r>
                        <a:rPr lang="en-US" sz="2400" b="0" i="0" u="none" strike="noStrike" dirty="0">
                          <a:solidFill>
                            <a:srgbClr val="000000"/>
                          </a:solidFill>
                          <a:effectLst/>
                          <a:latin typeface="Calibri"/>
                        </a:rPr>
                        <a:t>19.78</a:t>
                      </a:r>
                    </a:p>
                  </a:txBody>
                  <a:tcPr marL="9525" marR="9525" marT="9525" marB="0" anchor="b">
                    <a:lnL>
                      <a:noFill/>
                    </a:lnL>
                    <a:lnR>
                      <a:noFill/>
                    </a:lnR>
                    <a:lnT>
                      <a:noFill/>
                    </a:lnT>
                    <a:lnB>
                      <a:noFill/>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r>
            </a:tbl>
          </a:graphicData>
        </a:graphic>
      </p:graphicFrame>
    </p:spTree>
    <p:extLst>
      <p:ext uri="{BB962C8B-B14F-4D97-AF65-F5344CB8AC3E}">
        <p14:creationId xmlns:p14="http://schemas.microsoft.com/office/powerpoint/2010/main" val="8114893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Winter Loss Survey Results </a:t>
            </a:r>
            <a:br>
              <a:rPr lang="en-US" dirty="0" smtClean="0"/>
            </a:br>
            <a:r>
              <a:rPr lang="en-US" dirty="0" smtClean="0"/>
              <a:t>Over 7 Years</a:t>
            </a:r>
            <a:endParaRPr lang="en-US" dirty="0"/>
          </a:p>
        </p:txBody>
      </p:sp>
      <p:pic>
        <p:nvPicPr>
          <p:cNvPr id="3" name="Picture 2" descr="winter_loss__2013-Fig-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743200"/>
            <a:ext cx="4219575" cy="3648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9334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1" y="1981200"/>
            <a:ext cx="5334000" cy="4648200"/>
          </a:xfrm>
        </p:spPr>
        <p:txBody>
          <a:bodyPr>
            <a:normAutofit/>
          </a:bodyPr>
          <a:lstStyle/>
          <a:p>
            <a:r>
              <a:rPr lang="en-US" dirty="0" smtClean="0"/>
              <a:t>Parasites and disease are major factors</a:t>
            </a:r>
          </a:p>
          <a:p>
            <a:r>
              <a:rPr lang="en-US" dirty="0" smtClean="0"/>
              <a:t>Increased genetic diversity is needed</a:t>
            </a:r>
          </a:p>
          <a:p>
            <a:r>
              <a:rPr lang="en-US" dirty="0" smtClean="0"/>
              <a:t>Poor nutrition has a major impact on bee and colony longevity</a:t>
            </a:r>
          </a:p>
          <a:p>
            <a:pPr lvl="1"/>
            <a:r>
              <a:rPr lang="en-US" dirty="0" smtClean="0"/>
              <a:t>Mono-cropping may contribute to dietary deficiencies</a:t>
            </a:r>
          </a:p>
          <a:p>
            <a:r>
              <a:rPr lang="en-US" dirty="0" smtClean="0"/>
              <a:t>Need to improve collaboration and information sharing</a:t>
            </a:r>
          </a:p>
          <a:p>
            <a:r>
              <a:rPr lang="en-US" dirty="0" smtClean="0"/>
              <a:t>Additional research is needed to determine the pesticide risks</a:t>
            </a:r>
            <a:endParaRPr lang="en-US" dirty="0"/>
          </a:p>
        </p:txBody>
      </p:sp>
      <p:sp>
        <p:nvSpPr>
          <p:cNvPr id="2" name="Title 1"/>
          <p:cNvSpPr>
            <a:spLocks noGrp="1"/>
          </p:cNvSpPr>
          <p:nvPr>
            <p:ph type="title"/>
          </p:nvPr>
        </p:nvSpPr>
        <p:spPr/>
        <p:txBody>
          <a:bodyPr>
            <a:normAutofit fontScale="90000"/>
          </a:bodyPr>
          <a:lstStyle/>
          <a:p>
            <a:r>
              <a:rPr lang="en-US" dirty="0" smtClean="0"/>
              <a:t>National Stakeholders Conference Key Findings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8154" y="3429000"/>
            <a:ext cx="3237246" cy="2209800"/>
          </a:xfrm>
          <a:prstGeom prst="rect">
            <a:avLst/>
          </a:prstGeom>
        </p:spPr>
      </p:pic>
    </p:spTree>
    <p:extLst>
      <p:ext uri="{BB962C8B-B14F-4D97-AF65-F5344CB8AC3E}">
        <p14:creationId xmlns:p14="http://schemas.microsoft.com/office/powerpoint/2010/main" val="23004043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2438400"/>
            <a:ext cx="7543800" cy="4038599"/>
          </a:xfrm>
        </p:spPr>
        <p:txBody>
          <a:bodyPr>
            <a:normAutofit lnSpcReduction="10000"/>
          </a:bodyPr>
          <a:lstStyle/>
          <a:p>
            <a:r>
              <a:rPr lang="en-US" dirty="0" smtClean="0"/>
              <a:t>Undernourished </a:t>
            </a:r>
            <a:r>
              <a:rPr lang="en-US" dirty="0"/>
              <a:t>or malnourished bees appear to be more susceptible to pathogens, parasites, and other stressors, including pesticides and other environmental contaminants. </a:t>
            </a:r>
            <a:endParaRPr lang="en-US" dirty="0" smtClean="0"/>
          </a:p>
          <a:p>
            <a:pPr lvl="2"/>
            <a:r>
              <a:rPr lang="en-US" dirty="0" smtClean="0"/>
              <a:t>Research </a:t>
            </a:r>
            <a:r>
              <a:rPr lang="en-US" dirty="0"/>
              <a:t>is needed on forage, pollen quality, artificial and natural food sources, and food processing and storage in the hive.</a:t>
            </a:r>
          </a:p>
          <a:p>
            <a:r>
              <a:rPr lang="en-US" dirty="0" smtClean="0"/>
              <a:t>Federal </a:t>
            </a:r>
            <a:r>
              <a:rPr lang="en-US" dirty="0"/>
              <a:t>and state partners should consider actions affecting land management to maximize available nutritional forage to promote and enhance good bee health and to protect bees by keeping them away from pesticide-treated crop acreage</a:t>
            </a:r>
            <a:r>
              <a:rPr lang="en-US" dirty="0" smtClean="0"/>
              <a:t>.</a:t>
            </a:r>
            <a:endParaRPr lang="en-US" dirty="0"/>
          </a:p>
        </p:txBody>
      </p:sp>
      <p:sp>
        <p:nvSpPr>
          <p:cNvPr id="3" name="Title 2"/>
          <p:cNvSpPr>
            <a:spLocks noGrp="1"/>
          </p:cNvSpPr>
          <p:nvPr>
            <p:ph type="title"/>
          </p:nvPr>
        </p:nvSpPr>
        <p:spPr/>
        <p:txBody>
          <a:bodyPr>
            <a:normAutofit fontScale="90000"/>
          </a:bodyPr>
          <a:lstStyle/>
          <a:p>
            <a:r>
              <a:rPr lang="en-US" dirty="0"/>
              <a:t>National Stakeholders Conference Key Findings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6968751" y="3546850"/>
            <a:ext cx="2682834" cy="1227933"/>
          </a:xfrm>
          <a:prstGeom prst="rect">
            <a:avLst/>
          </a:prstGeom>
        </p:spPr>
      </p:pic>
    </p:spTree>
    <p:extLst>
      <p:ext uri="{BB962C8B-B14F-4D97-AF65-F5344CB8AC3E}">
        <p14:creationId xmlns:p14="http://schemas.microsoft.com/office/powerpoint/2010/main" val="18755898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1" y="2590800"/>
            <a:ext cx="5791200" cy="4114800"/>
          </a:xfrm>
        </p:spPr>
        <p:txBody>
          <a:bodyPr>
            <a:normAutofit/>
          </a:bodyPr>
          <a:lstStyle/>
          <a:p>
            <a:r>
              <a:rPr lang="en-US" dirty="0"/>
              <a:t>Pathogens and parasites have major negative impacts on colonies. The management of the parasitic </a:t>
            </a:r>
            <a:r>
              <a:rPr lang="en-US" dirty="0" err="1" smtClean="0"/>
              <a:t>Varroa</a:t>
            </a:r>
            <a:r>
              <a:rPr lang="en-US" dirty="0" smtClean="0"/>
              <a:t> mite </a:t>
            </a:r>
            <a:r>
              <a:rPr lang="en-US" dirty="0"/>
              <a:t>and viruses needs special attention.</a:t>
            </a:r>
          </a:p>
          <a:p>
            <a:r>
              <a:rPr lang="en-US" dirty="0"/>
              <a:t>More outreach to farmers on managing potential exposure of honey bees to pesticides is needed. </a:t>
            </a:r>
            <a:endParaRPr lang="en-US" dirty="0" smtClean="0"/>
          </a:p>
          <a:p>
            <a:pPr lvl="2"/>
            <a:r>
              <a:rPr lang="en-US" dirty="0" smtClean="0"/>
              <a:t>Efforts </a:t>
            </a:r>
            <a:r>
              <a:rPr lang="en-US" dirty="0"/>
              <a:t>would benefit from involvement of beekeepers, crop consultants, pesticide manufacturers, pesticide applicators, state lead agencies and extension agents</a:t>
            </a:r>
            <a:r>
              <a:rPr lang="en-US" dirty="0" smtClean="0"/>
              <a:t>.</a:t>
            </a:r>
            <a:endParaRPr lang="en-US" dirty="0"/>
          </a:p>
        </p:txBody>
      </p:sp>
      <p:sp>
        <p:nvSpPr>
          <p:cNvPr id="3" name="Title 2"/>
          <p:cNvSpPr>
            <a:spLocks noGrp="1"/>
          </p:cNvSpPr>
          <p:nvPr>
            <p:ph type="title"/>
          </p:nvPr>
        </p:nvSpPr>
        <p:spPr/>
        <p:txBody>
          <a:bodyPr>
            <a:normAutofit fontScale="90000"/>
          </a:bodyPr>
          <a:lstStyle/>
          <a:p>
            <a:r>
              <a:rPr lang="en-US" dirty="0"/>
              <a:t>National Stakeholders Conference Key Findings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3600" y="3657600"/>
            <a:ext cx="3048000" cy="1720453"/>
          </a:xfrm>
          <a:prstGeom prst="rect">
            <a:avLst/>
          </a:prstGeom>
        </p:spPr>
      </p:pic>
    </p:spTree>
    <p:extLst>
      <p:ext uri="{BB962C8B-B14F-4D97-AF65-F5344CB8AC3E}">
        <p14:creationId xmlns:p14="http://schemas.microsoft.com/office/powerpoint/2010/main" val="31219038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1413594"/>
            <a:ext cx="8229599" cy="5376671"/>
          </a:xfrm>
          <a:prstGeom prst="rect">
            <a:avLst/>
          </a:prstGeom>
          <a:blipFill>
            <a:blip r:embed="rId2" cstate="print"/>
            <a:stretch>
              <a:fillRect/>
            </a:stretch>
          </a:blipFill>
        </p:spPr>
        <p:txBody>
          <a:bodyPr wrap="square" lIns="0" tIns="0" rIns="0" bIns="0" rtlCol="0">
            <a:spAutoFit/>
          </a:bodyPr>
          <a:lstStyle/>
          <a:p>
            <a:endParaRPr smtClean="0">
              <a:solidFill>
                <a:prstClr val="black"/>
              </a:solidFill>
            </a:endParaRPr>
          </a:p>
        </p:txBody>
      </p:sp>
      <p:sp>
        <p:nvSpPr>
          <p:cNvPr id="3" name="object 3"/>
          <p:cNvSpPr txBox="1">
            <a:spLocks noGrp="1"/>
          </p:cNvSpPr>
          <p:nvPr>
            <p:ph type="title"/>
          </p:nvPr>
        </p:nvSpPr>
        <p:spPr>
          <a:prstGeom prst="rect">
            <a:avLst/>
          </a:prstGeom>
        </p:spPr>
        <p:txBody>
          <a:bodyPr vert="horz" wrap="square" lIns="0" tIns="0" rIns="0" bIns="0" rtlCol="0">
            <a:spAutoFit/>
          </a:bodyPr>
          <a:lstStyle/>
          <a:p>
            <a:pPr marL="194310" algn="ctr">
              <a:lnSpc>
                <a:spcPct val="100000"/>
              </a:lnSpc>
            </a:pPr>
            <a:r>
              <a:rPr sz="4800" b="1" i="1" spc="-240" dirty="0">
                <a:solidFill>
                  <a:srgbClr val="FFD501"/>
                </a:solidFill>
                <a:latin typeface="Calibri"/>
                <a:cs typeface="Calibri"/>
              </a:rPr>
              <a:t>V</a:t>
            </a:r>
            <a:r>
              <a:rPr sz="4800" b="1" i="1" spc="-35" dirty="0">
                <a:solidFill>
                  <a:srgbClr val="FFD501"/>
                </a:solidFill>
                <a:latin typeface="Calibri"/>
                <a:cs typeface="Calibri"/>
              </a:rPr>
              <a:t>a</a:t>
            </a:r>
            <a:r>
              <a:rPr sz="4800" b="1" i="1" spc="-5" dirty="0">
                <a:solidFill>
                  <a:srgbClr val="FFD501"/>
                </a:solidFill>
                <a:latin typeface="Calibri"/>
                <a:cs typeface="Calibri"/>
              </a:rPr>
              <a:t>rro</a:t>
            </a:r>
            <a:r>
              <a:rPr sz="4800" b="1" i="1" dirty="0">
                <a:solidFill>
                  <a:srgbClr val="FFD501"/>
                </a:solidFill>
                <a:latin typeface="Calibri"/>
                <a:cs typeface="Calibri"/>
              </a:rPr>
              <a:t>a </a:t>
            </a:r>
            <a:r>
              <a:rPr sz="4800" b="1" i="1" spc="-35" dirty="0">
                <a:solidFill>
                  <a:srgbClr val="FFD501"/>
                </a:solidFill>
                <a:latin typeface="Calibri"/>
                <a:cs typeface="Calibri"/>
              </a:rPr>
              <a:t>d</a:t>
            </a:r>
            <a:r>
              <a:rPr sz="4800" b="1" i="1" spc="-10" dirty="0">
                <a:solidFill>
                  <a:srgbClr val="FFD501"/>
                </a:solidFill>
                <a:latin typeface="Calibri"/>
                <a:cs typeface="Calibri"/>
              </a:rPr>
              <a:t>e</a:t>
            </a:r>
            <a:r>
              <a:rPr sz="4800" b="1" i="1" spc="-60" dirty="0">
                <a:solidFill>
                  <a:srgbClr val="FFD501"/>
                </a:solidFill>
                <a:latin typeface="Calibri"/>
                <a:cs typeface="Calibri"/>
              </a:rPr>
              <a:t>s</a:t>
            </a:r>
            <a:r>
              <a:rPr sz="4800" b="1" i="1" spc="-20" dirty="0">
                <a:solidFill>
                  <a:srgbClr val="FFD501"/>
                </a:solidFill>
                <a:latin typeface="Calibri"/>
                <a:cs typeface="Calibri"/>
              </a:rPr>
              <a:t>truc</a:t>
            </a:r>
            <a:r>
              <a:rPr sz="4800" b="1" i="1" spc="-75" dirty="0">
                <a:solidFill>
                  <a:srgbClr val="FFD501"/>
                </a:solidFill>
                <a:latin typeface="Calibri"/>
                <a:cs typeface="Calibri"/>
              </a:rPr>
              <a:t>t</a:t>
            </a:r>
            <a:r>
              <a:rPr sz="4800" b="1" i="1" spc="-5" dirty="0">
                <a:solidFill>
                  <a:srgbClr val="FFD501"/>
                </a:solidFill>
                <a:latin typeface="Calibri"/>
                <a:cs typeface="Calibri"/>
              </a:rPr>
              <a:t>o</a:t>
            </a:r>
            <a:r>
              <a:rPr sz="4800" b="1" i="1" dirty="0">
                <a:solidFill>
                  <a:srgbClr val="FFD501"/>
                </a:solidFill>
                <a:latin typeface="Calibri"/>
                <a:cs typeface="Calibri"/>
              </a:rPr>
              <a:t>r</a:t>
            </a:r>
            <a:r>
              <a:rPr sz="4800" b="1" i="1" spc="10" dirty="0">
                <a:solidFill>
                  <a:srgbClr val="FFD501"/>
                </a:solidFill>
                <a:latin typeface="Calibri"/>
                <a:cs typeface="Calibri"/>
              </a:rPr>
              <a:t> </a:t>
            </a:r>
            <a:r>
              <a:rPr sz="4800" b="1" spc="-40" dirty="0">
                <a:solidFill>
                  <a:srgbClr val="FFD501"/>
                </a:solidFill>
                <a:latin typeface="Calibri"/>
                <a:cs typeface="Calibri"/>
              </a:rPr>
              <a:t>mi</a:t>
            </a:r>
            <a:r>
              <a:rPr sz="4800" b="1" spc="-75" dirty="0">
                <a:solidFill>
                  <a:srgbClr val="FFD501"/>
                </a:solidFill>
                <a:latin typeface="Calibri"/>
                <a:cs typeface="Calibri"/>
              </a:rPr>
              <a:t>t</a:t>
            </a:r>
            <a:r>
              <a:rPr sz="4800" b="1" dirty="0">
                <a:solidFill>
                  <a:srgbClr val="FFD501"/>
                </a:solidFill>
                <a:latin typeface="Calibri"/>
                <a:cs typeface="Calibri"/>
              </a:rPr>
              <a:t>e</a:t>
            </a:r>
            <a:endParaRPr sz="4800">
              <a:latin typeface="Calibri"/>
              <a:cs typeface="Calibri"/>
            </a:endParaRPr>
          </a:p>
          <a:p>
            <a:pPr marL="186690" algn="ctr">
              <a:lnSpc>
                <a:spcPct val="100000"/>
              </a:lnSpc>
              <a:spcBef>
                <a:spcPts val="55"/>
              </a:spcBef>
            </a:pPr>
            <a:r>
              <a:rPr sz="4000" b="1" spc="-20" dirty="0">
                <a:solidFill>
                  <a:srgbClr val="FFFFFF"/>
                </a:solidFill>
                <a:latin typeface="Calibri"/>
                <a:cs typeface="Calibri"/>
              </a:rPr>
              <a:t>su</a:t>
            </a:r>
            <a:r>
              <a:rPr sz="4000" b="1" spc="-10" dirty="0">
                <a:solidFill>
                  <a:srgbClr val="FFFFFF"/>
                </a:solidFill>
                <a:latin typeface="Calibri"/>
                <a:cs typeface="Calibri"/>
              </a:rPr>
              <a:t>c</a:t>
            </a:r>
            <a:r>
              <a:rPr sz="4000" b="1" spc="-60" dirty="0">
                <a:solidFill>
                  <a:srgbClr val="FFFFFF"/>
                </a:solidFill>
                <a:latin typeface="Calibri"/>
                <a:cs typeface="Calibri"/>
              </a:rPr>
              <a:t>k</a:t>
            </a:r>
            <a:r>
              <a:rPr sz="4000" b="1" spc="-20" dirty="0">
                <a:solidFill>
                  <a:srgbClr val="FFFFFF"/>
                </a:solidFill>
                <a:latin typeface="Calibri"/>
                <a:cs typeface="Calibri"/>
              </a:rPr>
              <a:t>s</a:t>
            </a:r>
            <a:r>
              <a:rPr sz="4000" b="1" spc="5" dirty="0">
                <a:solidFill>
                  <a:srgbClr val="FFFFFF"/>
                </a:solidFill>
                <a:latin typeface="Calibri"/>
                <a:cs typeface="Calibri"/>
              </a:rPr>
              <a:t> </a:t>
            </a:r>
            <a:r>
              <a:rPr sz="4000" b="1" spc="-25" dirty="0">
                <a:solidFill>
                  <a:srgbClr val="FFFFFF"/>
                </a:solidFill>
                <a:latin typeface="Calibri"/>
                <a:cs typeface="Calibri"/>
              </a:rPr>
              <a:t>bee</a:t>
            </a:r>
            <a:r>
              <a:rPr sz="4000" b="1" spc="-5" dirty="0">
                <a:solidFill>
                  <a:srgbClr val="FFFFFF"/>
                </a:solidFill>
                <a:latin typeface="Calibri"/>
                <a:cs typeface="Calibri"/>
              </a:rPr>
              <a:t> </a:t>
            </a:r>
            <a:r>
              <a:rPr sz="4000" b="1" spc="-20" dirty="0">
                <a:solidFill>
                  <a:srgbClr val="FFFFFF"/>
                </a:solidFill>
                <a:latin typeface="Calibri"/>
                <a:cs typeface="Calibri"/>
              </a:rPr>
              <a:t>bl</a:t>
            </a:r>
            <a:r>
              <a:rPr sz="4000" b="1" spc="-30" dirty="0">
                <a:solidFill>
                  <a:srgbClr val="FFFFFF"/>
                </a:solidFill>
                <a:latin typeface="Calibri"/>
                <a:cs typeface="Calibri"/>
              </a:rPr>
              <a:t>o</a:t>
            </a:r>
            <a:r>
              <a:rPr sz="4000" b="1" spc="-25" dirty="0">
                <a:solidFill>
                  <a:srgbClr val="FFFFFF"/>
                </a:solidFill>
                <a:latin typeface="Calibri"/>
                <a:cs typeface="Calibri"/>
              </a:rPr>
              <a:t>od</a:t>
            </a:r>
            <a:r>
              <a:rPr sz="4000" b="1" spc="5" dirty="0">
                <a:solidFill>
                  <a:srgbClr val="FFFFFF"/>
                </a:solidFill>
                <a:latin typeface="Calibri"/>
                <a:cs typeface="Calibri"/>
              </a:rPr>
              <a:t> </a:t>
            </a:r>
            <a:r>
              <a:rPr sz="4000" b="1" spc="-30" dirty="0">
                <a:solidFill>
                  <a:srgbClr val="FFFFFF"/>
                </a:solidFill>
                <a:latin typeface="Calibri"/>
                <a:cs typeface="Calibri"/>
              </a:rPr>
              <a:t>a</a:t>
            </a:r>
            <a:r>
              <a:rPr sz="4000" b="1" spc="-25" dirty="0">
                <a:solidFill>
                  <a:srgbClr val="FFFFFF"/>
                </a:solidFill>
                <a:latin typeface="Calibri"/>
                <a:cs typeface="Calibri"/>
              </a:rPr>
              <a:t>nd</a:t>
            </a:r>
            <a:r>
              <a:rPr sz="4000" b="1" spc="10" dirty="0">
                <a:solidFill>
                  <a:srgbClr val="FFFFFF"/>
                </a:solidFill>
                <a:latin typeface="Calibri"/>
                <a:cs typeface="Calibri"/>
              </a:rPr>
              <a:t> </a:t>
            </a:r>
            <a:r>
              <a:rPr sz="4000" b="1" spc="-10" dirty="0">
                <a:solidFill>
                  <a:srgbClr val="FFFFFF"/>
                </a:solidFill>
                <a:latin typeface="Calibri"/>
                <a:cs typeface="Calibri"/>
              </a:rPr>
              <a:t>ci</a:t>
            </a:r>
            <a:r>
              <a:rPr sz="4000" b="1" spc="-70" dirty="0">
                <a:solidFill>
                  <a:srgbClr val="FFFFFF"/>
                </a:solidFill>
                <a:latin typeface="Calibri"/>
                <a:cs typeface="Calibri"/>
              </a:rPr>
              <a:t>r</a:t>
            </a:r>
            <a:r>
              <a:rPr sz="4000" b="1" spc="-10" dirty="0">
                <a:solidFill>
                  <a:srgbClr val="FFFFFF"/>
                </a:solidFill>
                <a:latin typeface="Calibri"/>
                <a:cs typeface="Calibri"/>
              </a:rPr>
              <a:t>c</a:t>
            </a:r>
            <a:r>
              <a:rPr sz="4000" b="1" spc="-20" dirty="0">
                <a:solidFill>
                  <a:srgbClr val="FFFFFF"/>
                </a:solidFill>
                <a:latin typeface="Calibri"/>
                <a:cs typeface="Calibri"/>
              </a:rPr>
              <a:t>ul</a:t>
            </a:r>
            <a:r>
              <a:rPr sz="4000" b="1" spc="-65" dirty="0">
                <a:solidFill>
                  <a:srgbClr val="FFFFFF"/>
                </a:solidFill>
                <a:latin typeface="Calibri"/>
                <a:cs typeface="Calibri"/>
              </a:rPr>
              <a:t>a</a:t>
            </a:r>
            <a:r>
              <a:rPr sz="4000" b="1" spc="-70" dirty="0">
                <a:solidFill>
                  <a:srgbClr val="FFFFFF"/>
                </a:solidFill>
                <a:latin typeface="Calibri"/>
                <a:cs typeface="Calibri"/>
              </a:rPr>
              <a:t>t</a:t>
            </a:r>
            <a:r>
              <a:rPr sz="4000" b="1" spc="-20" dirty="0">
                <a:solidFill>
                  <a:srgbClr val="FFFFFF"/>
                </a:solidFill>
                <a:latin typeface="Calibri"/>
                <a:cs typeface="Calibri"/>
              </a:rPr>
              <a:t>es</a:t>
            </a:r>
            <a:r>
              <a:rPr sz="4000" b="1" spc="40" dirty="0">
                <a:solidFill>
                  <a:srgbClr val="FFFFFF"/>
                </a:solidFill>
                <a:latin typeface="Calibri"/>
                <a:cs typeface="Calibri"/>
              </a:rPr>
              <a:t> </a:t>
            </a:r>
            <a:r>
              <a:rPr sz="4000" b="1" spc="-15" dirty="0">
                <a:solidFill>
                  <a:srgbClr val="FFFFFF"/>
                </a:solidFill>
                <a:latin typeface="Calibri"/>
                <a:cs typeface="Calibri"/>
              </a:rPr>
              <a:t>vi</a:t>
            </a:r>
            <a:r>
              <a:rPr sz="4000" b="1" spc="-10" dirty="0">
                <a:solidFill>
                  <a:srgbClr val="FFFFFF"/>
                </a:solidFill>
                <a:latin typeface="Calibri"/>
                <a:cs typeface="Calibri"/>
              </a:rPr>
              <a:t>r</a:t>
            </a:r>
            <a:r>
              <a:rPr sz="4000" b="1" spc="-20" dirty="0">
                <a:solidFill>
                  <a:srgbClr val="FFFFFF"/>
                </a:solidFill>
                <a:latin typeface="Calibri"/>
                <a:cs typeface="Calibri"/>
              </a:rPr>
              <a:t>uses</a:t>
            </a:r>
            <a:endParaRPr sz="4000">
              <a:latin typeface="Calibri"/>
              <a:cs typeface="Calibri"/>
            </a:endParaRPr>
          </a:p>
        </p:txBody>
      </p:sp>
      <p:sp>
        <p:nvSpPr>
          <p:cNvPr id="4" name="object 4"/>
          <p:cNvSpPr/>
          <p:nvPr/>
        </p:nvSpPr>
        <p:spPr>
          <a:xfrm>
            <a:off x="6317411" y="1502310"/>
            <a:ext cx="2276257" cy="1698089"/>
          </a:xfrm>
          <a:prstGeom prst="rect">
            <a:avLst/>
          </a:prstGeom>
          <a:blipFill>
            <a:blip r:embed="rId3" cstate="print"/>
            <a:stretch>
              <a:fillRect/>
            </a:stretch>
          </a:blipFill>
        </p:spPr>
        <p:txBody>
          <a:bodyPr wrap="square" lIns="0" tIns="0" rIns="0" bIns="0" rtlCol="0">
            <a:spAutoFit/>
          </a:bodyPr>
          <a:lstStyle/>
          <a:p>
            <a:endParaRPr smtClean="0">
              <a:solidFill>
                <a:prstClr val="black"/>
              </a:solidFill>
            </a:endParaRPr>
          </a:p>
        </p:txBody>
      </p:sp>
      <p:sp>
        <p:nvSpPr>
          <p:cNvPr id="5" name="object 5"/>
          <p:cNvSpPr/>
          <p:nvPr/>
        </p:nvSpPr>
        <p:spPr>
          <a:xfrm>
            <a:off x="5007864" y="1466100"/>
            <a:ext cx="1365503" cy="1219187"/>
          </a:xfrm>
          <a:prstGeom prst="rect">
            <a:avLst/>
          </a:prstGeom>
          <a:blipFill>
            <a:blip r:embed="rId4" cstate="print"/>
            <a:stretch>
              <a:fillRect/>
            </a:stretch>
          </a:blipFill>
        </p:spPr>
        <p:txBody>
          <a:bodyPr wrap="square" lIns="0" tIns="0" rIns="0" bIns="0" rtlCol="0">
            <a:spAutoFit/>
          </a:bodyPr>
          <a:lstStyle/>
          <a:p>
            <a:endParaRPr smtClean="0">
              <a:solidFill>
                <a:prstClr val="black"/>
              </a:solidFill>
            </a:endParaRPr>
          </a:p>
        </p:txBody>
      </p:sp>
      <p:sp>
        <p:nvSpPr>
          <p:cNvPr id="6" name="object 6"/>
          <p:cNvSpPr/>
          <p:nvPr/>
        </p:nvSpPr>
        <p:spPr>
          <a:xfrm>
            <a:off x="5063066" y="1502312"/>
            <a:ext cx="1254760" cy="1105535"/>
          </a:xfrm>
          <a:custGeom>
            <a:avLst/>
            <a:gdLst/>
            <a:ahLst/>
            <a:cxnLst/>
            <a:rect l="l" t="t" r="r" b="b"/>
            <a:pathLst>
              <a:path w="1254760" h="1105535">
                <a:moveTo>
                  <a:pt x="0" y="1105420"/>
                </a:moveTo>
                <a:lnTo>
                  <a:pt x="1254340" y="0"/>
                </a:lnTo>
              </a:path>
            </a:pathLst>
          </a:custGeom>
          <a:ln w="38100">
            <a:solidFill>
              <a:srgbClr val="FF0000"/>
            </a:solidFill>
          </a:ln>
        </p:spPr>
        <p:txBody>
          <a:bodyPr wrap="square" lIns="0" tIns="0" rIns="0" bIns="0" rtlCol="0">
            <a:spAutoFit/>
          </a:bodyPr>
          <a:lstStyle/>
          <a:p>
            <a:endParaRPr smtClean="0">
              <a:solidFill>
                <a:prstClr val="black"/>
              </a:solidFill>
            </a:endParaRPr>
          </a:p>
        </p:txBody>
      </p:sp>
      <p:sp>
        <p:nvSpPr>
          <p:cNvPr id="7" name="object 7"/>
          <p:cNvSpPr/>
          <p:nvPr/>
        </p:nvSpPr>
        <p:spPr>
          <a:xfrm>
            <a:off x="5151120" y="2840735"/>
            <a:ext cx="1214615" cy="440435"/>
          </a:xfrm>
          <a:prstGeom prst="rect">
            <a:avLst/>
          </a:prstGeom>
          <a:blipFill>
            <a:blip r:embed="rId5" cstate="print"/>
            <a:stretch>
              <a:fillRect/>
            </a:stretch>
          </a:blipFill>
        </p:spPr>
        <p:txBody>
          <a:bodyPr wrap="square" lIns="0" tIns="0" rIns="0" bIns="0" rtlCol="0">
            <a:spAutoFit/>
          </a:bodyPr>
          <a:lstStyle/>
          <a:p>
            <a:endParaRPr smtClean="0">
              <a:solidFill>
                <a:prstClr val="black"/>
              </a:solidFill>
            </a:endParaRPr>
          </a:p>
        </p:txBody>
      </p:sp>
      <p:sp>
        <p:nvSpPr>
          <p:cNvPr id="8" name="object 8"/>
          <p:cNvSpPr/>
          <p:nvPr/>
        </p:nvSpPr>
        <p:spPr>
          <a:xfrm>
            <a:off x="5198533" y="2881306"/>
            <a:ext cx="1118870" cy="319405"/>
          </a:xfrm>
          <a:custGeom>
            <a:avLst/>
            <a:gdLst/>
            <a:ahLst/>
            <a:cxnLst/>
            <a:rect l="l" t="t" r="r" b="b"/>
            <a:pathLst>
              <a:path w="1118870" h="319405">
                <a:moveTo>
                  <a:pt x="0" y="0"/>
                </a:moveTo>
                <a:lnTo>
                  <a:pt x="1118882" y="319100"/>
                </a:lnTo>
              </a:path>
            </a:pathLst>
          </a:custGeom>
          <a:ln w="38100">
            <a:solidFill>
              <a:srgbClr val="FF0000"/>
            </a:solidFill>
          </a:ln>
        </p:spPr>
        <p:txBody>
          <a:bodyPr wrap="square" lIns="0" tIns="0" rIns="0" bIns="0" rtlCol="0">
            <a:spAutoFit/>
          </a:bodyPr>
          <a:lstStyle/>
          <a:p>
            <a:endParaRPr smtClean="0">
              <a:solidFill>
                <a:prstClr val="black"/>
              </a:solidFill>
            </a:endParaRPr>
          </a:p>
        </p:txBody>
      </p:sp>
      <p:sp>
        <p:nvSpPr>
          <p:cNvPr id="9" name="Rectangle 8"/>
          <p:cNvSpPr/>
          <p:nvPr/>
        </p:nvSpPr>
        <p:spPr>
          <a:xfrm>
            <a:off x="0" y="6478516"/>
            <a:ext cx="3791807" cy="369332"/>
          </a:xfrm>
          <a:prstGeom prst="rect">
            <a:avLst/>
          </a:prstGeom>
          <a:solidFill>
            <a:schemeClr val="bg1"/>
          </a:solidFill>
        </p:spPr>
        <p:txBody>
          <a:bodyPr wrap="none">
            <a:spAutoFit/>
          </a:bodyPr>
          <a:lstStyle/>
          <a:p>
            <a:r>
              <a:rPr lang="en-US" dirty="0"/>
              <a:t>Marla </a:t>
            </a:r>
            <a:r>
              <a:rPr lang="en-US" dirty="0" err="1"/>
              <a:t>Spivak</a:t>
            </a:r>
            <a:r>
              <a:rPr lang="en-US" dirty="0"/>
              <a:t>, University of Minnesota </a:t>
            </a:r>
          </a:p>
        </p:txBody>
      </p:sp>
    </p:spTree>
    <p:extLst>
      <p:ext uri="{BB962C8B-B14F-4D97-AF65-F5344CB8AC3E}">
        <p14:creationId xmlns:p14="http://schemas.microsoft.com/office/powerpoint/2010/main" val="28538946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1" y="1981200"/>
            <a:ext cx="5867400" cy="4876800"/>
          </a:xfrm>
        </p:spPr>
        <p:txBody>
          <a:bodyPr>
            <a:normAutofit fontScale="92500" lnSpcReduction="10000"/>
          </a:bodyPr>
          <a:lstStyle/>
          <a:p>
            <a:r>
              <a:rPr lang="en-US" dirty="0" smtClean="0"/>
              <a:t>Best </a:t>
            </a:r>
            <a:r>
              <a:rPr lang="en-US" dirty="0"/>
              <a:t>management practices associated with bees and pesticide use exist, but are not widely or systematically followed by members of the crop producing industry. </a:t>
            </a:r>
            <a:endParaRPr lang="en-US" dirty="0" smtClean="0"/>
          </a:p>
          <a:p>
            <a:pPr lvl="2"/>
            <a:r>
              <a:rPr lang="en-US" dirty="0" smtClean="0"/>
              <a:t>We </a:t>
            </a:r>
            <a:r>
              <a:rPr lang="en-US" dirty="0"/>
              <a:t>need informed and coordinated communication between growers and beekeepers and effective collaboration between stakeholders.</a:t>
            </a:r>
          </a:p>
          <a:p>
            <a:r>
              <a:rPr lang="en-US" dirty="0" smtClean="0"/>
              <a:t>Beekeepers </a:t>
            </a:r>
            <a:r>
              <a:rPr lang="en-US" dirty="0"/>
              <a:t>accentuated the need for accurate and timely </a:t>
            </a:r>
            <a:r>
              <a:rPr lang="en-US" dirty="0" smtClean="0"/>
              <a:t>bee kill </a:t>
            </a:r>
            <a:r>
              <a:rPr lang="en-US" dirty="0"/>
              <a:t>incident reporting, monitoring, and enforcement.</a:t>
            </a:r>
          </a:p>
          <a:p>
            <a:r>
              <a:rPr lang="en-US" dirty="0" smtClean="0"/>
              <a:t>Breeding </a:t>
            </a:r>
            <a:r>
              <a:rPr lang="en-US" dirty="0"/>
              <a:t>should emphasize traits such as hygienic behavior that confer improved resistance to </a:t>
            </a:r>
            <a:r>
              <a:rPr lang="en-US" dirty="0" err="1"/>
              <a:t>Varroa</a:t>
            </a:r>
            <a:r>
              <a:rPr lang="en-US" dirty="0"/>
              <a:t> mites and diseases (such as American Foulbrood).</a:t>
            </a:r>
          </a:p>
        </p:txBody>
      </p:sp>
      <p:sp>
        <p:nvSpPr>
          <p:cNvPr id="3" name="Title 2"/>
          <p:cNvSpPr>
            <a:spLocks noGrp="1"/>
          </p:cNvSpPr>
          <p:nvPr>
            <p:ph type="title"/>
          </p:nvPr>
        </p:nvSpPr>
        <p:spPr/>
        <p:txBody>
          <a:bodyPr>
            <a:normAutofit fontScale="90000"/>
          </a:bodyPr>
          <a:lstStyle/>
          <a:p>
            <a:r>
              <a:rPr lang="en-US" dirty="0"/>
              <a:t>National Stakeholders Conference Key Findings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2667000"/>
            <a:ext cx="3137234" cy="2514600"/>
          </a:xfrm>
          <a:prstGeom prst="rect">
            <a:avLst/>
          </a:prstGeom>
        </p:spPr>
      </p:pic>
    </p:spTree>
    <p:extLst>
      <p:ext uri="{BB962C8B-B14F-4D97-AF65-F5344CB8AC3E}">
        <p14:creationId xmlns:p14="http://schemas.microsoft.com/office/powerpoint/2010/main" val="42872883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1" y="2057400"/>
            <a:ext cx="5562600" cy="4648200"/>
          </a:xfrm>
        </p:spPr>
        <p:txBody>
          <a:bodyPr>
            <a:normAutofit fontScale="92500"/>
          </a:bodyPr>
          <a:lstStyle/>
          <a:p>
            <a:r>
              <a:rPr lang="en-US" dirty="0" err="1" smtClean="0"/>
              <a:t>Varroa</a:t>
            </a:r>
            <a:r>
              <a:rPr lang="en-US" dirty="0" smtClean="0"/>
              <a:t> mite is vector of Israeli Acute Paralysis Virus (IAPV) which is a potentially serious problem</a:t>
            </a:r>
            <a:br>
              <a:rPr lang="en-US" dirty="0" smtClean="0"/>
            </a:br>
            <a:endParaRPr lang="en-US" dirty="0" smtClean="0"/>
          </a:p>
          <a:p>
            <a:r>
              <a:rPr lang="en-US" dirty="0" smtClean="0"/>
              <a:t>Sentinel apiary study – </a:t>
            </a:r>
          </a:p>
          <a:p>
            <a:pPr lvl="1"/>
            <a:r>
              <a:rPr lang="en-US" dirty="0" smtClean="0"/>
              <a:t>Bee mortality increases as Ag land % increases</a:t>
            </a:r>
          </a:p>
          <a:p>
            <a:pPr lvl="1"/>
            <a:r>
              <a:rPr lang="en-US" dirty="0" smtClean="0"/>
              <a:t>6.2 pesticides on average found in bee pollen</a:t>
            </a:r>
          </a:p>
          <a:p>
            <a:pPr lvl="1"/>
            <a:r>
              <a:rPr lang="en-US" dirty="0" smtClean="0"/>
              <a:t>130 different pesticide residues found but no trend associated with bee mortality</a:t>
            </a:r>
          </a:p>
          <a:p>
            <a:pPr lvl="1"/>
            <a:r>
              <a:rPr lang="en-US" dirty="0" smtClean="0"/>
              <a:t>High levels of </a:t>
            </a:r>
            <a:r>
              <a:rPr lang="en-US" dirty="0" err="1" smtClean="0"/>
              <a:t>varroa</a:t>
            </a:r>
            <a:r>
              <a:rPr lang="en-US" dirty="0" smtClean="0"/>
              <a:t> = high levels of IAPV = low populations of adult bees and brood</a:t>
            </a:r>
            <a:endParaRPr lang="en-US" dirty="0"/>
          </a:p>
        </p:txBody>
      </p:sp>
      <p:sp>
        <p:nvSpPr>
          <p:cNvPr id="3" name="Title 2"/>
          <p:cNvSpPr>
            <a:spLocks noGrp="1"/>
          </p:cNvSpPr>
          <p:nvPr>
            <p:ph type="title"/>
          </p:nvPr>
        </p:nvSpPr>
        <p:spPr/>
        <p:txBody>
          <a:bodyPr>
            <a:normAutofit/>
          </a:bodyPr>
          <a:lstStyle/>
          <a:p>
            <a:r>
              <a:rPr lang="en-US" sz="3600" dirty="0" smtClean="0"/>
              <a:t>Managed Pollinator Coordinated Agriculture Program Update Highlights</a:t>
            </a:r>
            <a:endParaRPr lang="en-US" sz="36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7400" y="2819400"/>
            <a:ext cx="3048000" cy="2432404"/>
          </a:xfrm>
          <a:prstGeom prst="rect">
            <a:avLst/>
          </a:prstGeom>
        </p:spPr>
      </p:pic>
    </p:spTree>
    <p:extLst>
      <p:ext uri="{BB962C8B-B14F-4D97-AF65-F5344CB8AC3E}">
        <p14:creationId xmlns:p14="http://schemas.microsoft.com/office/powerpoint/2010/main" val="38845901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1" y="2675466"/>
            <a:ext cx="5562599" cy="3877733"/>
          </a:xfrm>
        </p:spPr>
        <p:txBody>
          <a:bodyPr>
            <a:normAutofit fontScale="85000" lnSpcReduction="20000"/>
          </a:bodyPr>
          <a:lstStyle/>
          <a:p>
            <a:r>
              <a:rPr lang="en-US" dirty="0" smtClean="0"/>
              <a:t>High degree of cross-infection of viruses between honey bees and native bumble bees</a:t>
            </a:r>
            <a:br>
              <a:rPr lang="en-US" dirty="0" smtClean="0"/>
            </a:br>
            <a:endParaRPr lang="en-US" dirty="0" smtClean="0"/>
          </a:p>
          <a:p>
            <a:r>
              <a:rPr lang="en-US" dirty="0" smtClean="0"/>
              <a:t>Possible bee susceptibility to interactions (synergism) between agricultural insecticides and fungicides </a:t>
            </a:r>
            <a:br>
              <a:rPr lang="en-US" dirty="0" smtClean="0"/>
            </a:br>
            <a:endParaRPr lang="en-US" dirty="0" smtClean="0"/>
          </a:p>
          <a:p>
            <a:r>
              <a:rPr lang="en-US" dirty="0" smtClean="0"/>
              <a:t>Some of those fungicides include, chlorothalonil, </a:t>
            </a:r>
            <a:r>
              <a:rPr lang="en-US" dirty="0" err="1" smtClean="0"/>
              <a:t>boscalid</a:t>
            </a:r>
            <a:r>
              <a:rPr lang="en-US" dirty="0" smtClean="0"/>
              <a:t>, </a:t>
            </a:r>
            <a:r>
              <a:rPr lang="en-US" dirty="0" err="1" smtClean="0"/>
              <a:t>captan</a:t>
            </a:r>
            <a:r>
              <a:rPr lang="en-US" dirty="0" smtClean="0"/>
              <a:t>, </a:t>
            </a:r>
            <a:r>
              <a:rPr lang="en-US" dirty="0" err="1" smtClean="0"/>
              <a:t>propiconazole</a:t>
            </a:r>
            <a:r>
              <a:rPr lang="en-US" dirty="0" smtClean="0"/>
              <a:t> and </a:t>
            </a:r>
            <a:r>
              <a:rPr lang="en-US" dirty="0" err="1" smtClean="0"/>
              <a:t>myclobutanil</a:t>
            </a:r>
            <a:r>
              <a:rPr lang="en-US" dirty="0"/>
              <a:t/>
            </a:r>
            <a:br>
              <a:rPr lang="en-US" dirty="0"/>
            </a:br>
            <a:endParaRPr lang="en-US" dirty="0" smtClean="0"/>
          </a:p>
          <a:p>
            <a:r>
              <a:rPr lang="en-US" dirty="0" err="1" smtClean="0"/>
              <a:t>Acetamiprid</a:t>
            </a:r>
            <a:r>
              <a:rPr lang="en-US" dirty="0" smtClean="0"/>
              <a:t> is not very toxic to bees on its own, but when combined with </a:t>
            </a:r>
            <a:r>
              <a:rPr lang="en-US" dirty="0" err="1" smtClean="0"/>
              <a:t>propiconazole</a:t>
            </a:r>
            <a:r>
              <a:rPr lang="en-US" dirty="0" smtClean="0"/>
              <a:t> it becomes 900times more toxic</a:t>
            </a:r>
          </a:p>
        </p:txBody>
      </p:sp>
      <p:sp>
        <p:nvSpPr>
          <p:cNvPr id="3" name="Title 2"/>
          <p:cNvSpPr>
            <a:spLocks noGrp="1"/>
          </p:cNvSpPr>
          <p:nvPr>
            <p:ph type="title"/>
          </p:nvPr>
        </p:nvSpPr>
        <p:spPr/>
        <p:txBody>
          <a:bodyPr/>
          <a:lstStyle/>
          <a:p>
            <a:r>
              <a:rPr lang="en-US" sz="3600" dirty="0"/>
              <a:t>Managed Pollinator Coordinated Agriculture Program Update Highlights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600" y="3048000"/>
            <a:ext cx="2516895" cy="1905000"/>
          </a:xfrm>
          <a:prstGeom prst="rect">
            <a:avLst/>
          </a:prstGeom>
        </p:spPr>
      </p:pic>
    </p:spTree>
    <p:extLst>
      <p:ext uri="{BB962C8B-B14F-4D97-AF65-F5344CB8AC3E}">
        <p14:creationId xmlns:p14="http://schemas.microsoft.com/office/powerpoint/2010/main" val="41691758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2"/>
          <p:cNvSpPr>
            <a:spLocks noGrp="1"/>
          </p:cNvSpPr>
          <p:nvPr>
            <p:ph type="title"/>
          </p:nvPr>
        </p:nvSpPr>
        <p:spPr>
          <a:xfrm>
            <a:off x="685800" y="762000"/>
            <a:ext cx="5105400" cy="701675"/>
          </a:xfrm>
        </p:spPr>
        <p:txBody>
          <a:bodyPr/>
          <a:lstStyle/>
          <a:p>
            <a:r>
              <a:rPr lang="en-US" altLang="en-US" sz="4400" b="0" smtClean="0">
                <a:solidFill>
                  <a:srgbClr val="2A3D7A"/>
                </a:solidFill>
              </a:rPr>
              <a:t>Pollinator Protection</a:t>
            </a:r>
            <a:endParaRPr lang="en-US" altLang="en-US" sz="3600" smtClean="0"/>
          </a:p>
        </p:txBody>
      </p:sp>
      <p:sp>
        <p:nvSpPr>
          <p:cNvPr id="5" name="Text Placeholder 4"/>
          <p:cNvSpPr>
            <a:spLocks noGrp="1"/>
          </p:cNvSpPr>
          <p:nvPr>
            <p:ph type="body" sz="half" idx="2"/>
          </p:nvPr>
        </p:nvSpPr>
        <p:spPr>
          <a:xfrm>
            <a:off x="381000" y="2103438"/>
            <a:ext cx="3279775" cy="4525962"/>
          </a:xfrm>
        </p:spPr>
        <p:txBody>
          <a:bodyPr>
            <a:normAutofit fontScale="92500" lnSpcReduction="20000"/>
          </a:bodyPr>
          <a:lstStyle/>
          <a:p>
            <a:pPr marL="457200" indent="-457200">
              <a:buFont typeface="Arial" panose="020B0604020202020204" pitchFamily="34" charset="0"/>
              <a:buChar char="•"/>
              <a:defRPr/>
            </a:pPr>
            <a:r>
              <a:rPr lang="en-US" sz="2800" dirty="0" smtClean="0"/>
              <a:t>Bee kills are in the news! Legislators are asking for bans or moratoriums all over the country</a:t>
            </a:r>
            <a:br>
              <a:rPr lang="en-US" sz="2800" dirty="0" smtClean="0"/>
            </a:br>
            <a:endParaRPr lang="en-US" sz="2800" dirty="0" smtClean="0"/>
          </a:p>
          <a:p>
            <a:pPr marL="457200" indent="-457200">
              <a:buFont typeface="Arial" panose="020B0604020202020204" pitchFamily="34" charset="0"/>
              <a:buChar char="•"/>
              <a:defRPr/>
            </a:pPr>
            <a:r>
              <a:rPr lang="en-US" sz="2800" dirty="0" smtClean="0"/>
              <a:t>Growers must be extremely careful</a:t>
            </a:r>
            <a:br>
              <a:rPr lang="en-US" sz="2800" dirty="0" smtClean="0"/>
            </a:br>
            <a:endParaRPr lang="en-US" sz="2800" dirty="0" smtClean="0"/>
          </a:p>
          <a:p>
            <a:pPr marL="457200" indent="-457200">
              <a:buFont typeface="Arial" panose="020B0604020202020204" pitchFamily="34" charset="0"/>
              <a:buChar char="•"/>
              <a:defRPr/>
            </a:pPr>
            <a:r>
              <a:rPr lang="en-US" sz="2800" dirty="0" smtClean="0"/>
              <a:t>This case involved “Safari” which is </a:t>
            </a:r>
            <a:r>
              <a:rPr lang="en-US" sz="2800" dirty="0" err="1" smtClean="0"/>
              <a:t>dinotefuran</a:t>
            </a:r>
            <a:endParaRPr lang="en-US" sz="2800" dirty="0"/>
          </a:p>
        </p:txBody>
      </p:sp>
      <p:grpSp>
        <p:nvGrpSpPr>
          <p:cNvPr id="99332" name="Group 5"/>
          <p:cNvGrpSpPr>
            <a:grpSpLocks/>
          </p:cNvGrpSpPr>
          <p:nvPr/>
        </p:nvGrpSpPr>
        <p:grpSpPr bwMode="auto">
          <a:xfrm>
            <a:off x="3660775" y="2117725"/>
            <a:ext cx="5365750" cy="4206875"/>
            <a:chOff x="3660574" y="746137"/>
            <a:chExt cx="5365439" cy="4206863"/>
          </a:xfrm>
        </p:grpSpPr>
        <p:pic>
          <p:nvPicPr>
            <p:cNvPr id="99333" name="Picture 2"/>
            <p:cNvPicPr>
              <a:picLocks noChangeAspect="1" noChangeArrowheads="1"/>
            </p:cNvPicPr>
            <p:nvPr/>
          </p:nvPicPr>
          <p:blipFill>
            <a:blip r:embed="rId2">
              <a:extLst>
                <a:ext uri="{28A0092B-C50C-407E-A947-70E740481C1C}">
                  <a14:useLocalDpi xmlns:a14="http://schemas.microsoft.com/office/drawing/2010/main" val="0"/>
                </a:ext>
              </a:extLst>
            </a:blip>
            <a:srcRect l="34909" t="21049" r="25227"/>
            <a:stretch>
              <a:fillRect/>
            </a:stretch>
          </p:blipFill>
          <p:spPr bwMode="auto">
            <a:xfrm>
              <a:off x="3660574" y="1484257"/>
              <a:ext cx="2246166" cy="3468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9334" name="Picture 3"/>
            <p:cNvPicPr>
              <a:picLocks noChangeAspect="1" noChangeArrowheads="1"/>
            </p:cNvPicPr>
            <p:nvPr/>
          </p:nvPicPr>
          <p:blipFill>
            <a:blip r:embed="rId3">
              <a:extLst>
                <a:ext uri="{28A0092B-C50C-407E-A947-70E740481C1C}">
                  <a14:useLocalDpi xmlns:a14="http://schemas.microsoft.com/office/drawing/2010/main" val="0"/>
                </a:ext>
              </a:extLst>
            </a:blip>
            <a:srcRect l="35432" t="26018" r="24229" b="61290"/>
            <a:stretch>
              <a:fillRect/>
            </a:stretch>
          </p:blipFill>
          <p:spPr bwMode="auto">
            <a:xfrm>
              <a:off x="4495800" y="746137"/>
              <a:ext cx="2986957" cy="732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9335" name="Picture 4"/>
            <p:cNvPicPr>
              <a:picLocks noChangeAspect="1" noChangeArrowheads="1"/>
            </p:cNvPicPr>
            <p:nvPr/>
          </p:nvPicPr>
          <p:blipFill>
            <a:blip r:embed="rId4">
              <a:extLst>
                <a:ext uri="{28A0092B-C50C-407E-A947-70E740481C1C}">
                  <a14:useLocalDpi xmlns:a14="http://schemas.microsoft.com/office/drawing/2010/main" val="0"/>
                </a:ext>
              </a:extLst>
            </a:blip>
            <a:srcRect l="34711" t="21867" r="25235" b="18318"/>
            <a:stretch>
              <a:fillRect/>
            </a:stretch>
          </p:blipFill>
          <p:spPr bwMode="auto">
            <a:xfrm>
              <a:off x="6096000" y="1465007"/>
              <a:ext cx="2930013" cy="3411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1454728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728133"/>
            <a:ext cx="9143999" cy="6095999"/>
          </a:xfrm>
          <a:prstGeom prst="rect">
            <a:avLst/>
          </a:prstGeom>
          <a:blipFill>
            <a:blip r:embed="rId2" cstate="print"/>
            <a:stretch>
              <a:fillRect/>
            </a:stretch>
          </a:blipFill>
        </p:spPr>
        <p:txBody>
          <a:bodyPr wrap="square" lIns="0" tIns="0" rIns="0" bIns="0" rtlCol="0">
            <a:spAutoFit/>
          </a:bodyPr>
          <a:lstStyle/>
          <a:p>
            <a:endParaRPr dirty="0" smtClean="0">
              <a:solidFill>
                <a:prstClr val="black"/>
              </a:solidFill>
            </a:endParaRPr>
          </a:p>
        </p:txBody>
      </p:sp>
      <p:sp>
        <p:nvSpPr>
          <p:cNvPr id="3" name="object 3"/>
          <p:cNvSpPr txBox="1"/>
          <p:nvPr/>
        </p:nvSpPr>
        <p:spPr>
          <a:xfrm>
            <a:off x="245408" y="6485281"/>
            <a:ext cx="2015489" cy="298450"/>
          </a:xfrm>
          <a:prstGeom prst="rect">
            <a:avLst/>
          </a:prstGeom>
        </p:spPr>
        <p:txBody>
          <a:bodyPr vert="horz" wrap="square" lIns="0" tIns="0" rIns="0" bIns="0" rtlCol="0">
            <a:spAutoFit/>
          </a:bodyPr>
          <a:lstStyle/>
          <a:p>
            <a:pPr marL="12700"/>
            <a:r>
              <a:rPr spc="-25" dirty="0">
                <a:solidFill>
                  <a:srgbClr val="C0C0C0"/>
                </a:solidFill>
                <a:cs typeface="Calibri"/>
              </a:rPr>
              <a:t>W</a:t>
            </a:r>
            <a:r>
              <a:rPr dirty="0">
                <a:solidFill>
                  <a:srgbClr val="C0C0C0"/>
                </a:solidFill>
                <a:cs typeface="Calibri"/>
              </a:rPr>
              <a:t>h</a:t>
            </a:r>
            <a:r>
              <a:rPr spc="-5" dirty="0">
                <a:solidFill>
                  <a:srgbClr val="C0C0C0"/>
                </a:solidFill>
                <a:cs typeface="Calibri"/>
              </a:rPr>
              <a:t>ol</a:t>
            </a:r>
            <a:r>
              <a:rPr spc="-10" dirty="0">
                <a:solidFill>
                  <a:srgbClr val="C0C0C0"/>
                </a:solidFill>
                <a:cs typeface="Calibri"/>
              </a:rPr>
              <a:t>e</a:t>
            </a:r>
            <a:r>
              <a:rPr spc="5" dirty="0">
                <a:solidFill>
                  <a:srgbClr val="C0C0C0"/>
                </a:solidFill>
                <a:cs typeface="Calibri"/>
              </a:rPr>
              <a:t> </a:t>
            </a:r>
            <a:r>
              <a:rPr spc="-25" dirty="0">
                <a:solidFill>
                  <a:srgbClr val="C0C0C0"/>
                </a:solidFill>
                <a:cs typeface="Calibri"/>
              </a:rPr>
              <a:t>F</a:t>
            </a:r>
            <a:r>
              <a:rPr spc="-5" dirty="0">
                <a:solidFill>
                  <a:srgbClr val="C0C0C0"/>
                </a:solidFill>
                <a:cs typeface="Calibri"/>
              </a:rPr>
              <a:t>oo</a:t>
            </a:r>
            <a:r>
              <a:rPr dirty="0">
                <a:solidFill>
                  <a:srgbClr val="C0C0C0"/>
                </a:solidFill>
                <a:cs typeface="Calibri"/>
              </a:rPr>
              <a:t>ds </a:t>
            </a:r>
            <a:r>
              <a:rPr spc="15" dirty="0">
                <a:solidFill>
                  <a:srgbClr val="C0C0C0"/>
                </a:solidFill>
                <a:cs typeface="Calibri"/>
              </a:rPr>
              <a:t> </a:t>
            </a:r>
            <a:r>
              <a:rPr spc="-25" dirty="0">
                <a:solidFill>
                  <a:srgbClr val="C0C0C0"/>
                </a:solidFill>
                <a:cs typeface="Calibri"/>
              </a:rPr>
              <a:t>M</a:t>
            </a:r>
            <a:r>
              <a:rPr dirty="0">
                <a:solidFill>
                  <a:srgbClr val="C0C0C0"/>
                </a:solidFill>
                <a:cs typeface="Calibri"/>
              </a:rPr>
              <a:t>a</a:t>
            </a:r>
            <a:r>
              <a:rPr spc="-15" dirty="0">
                <a:solidFill>
                  <a:srgbClr val="C0C0C0"/>
                </a:solidFill>
                <a:cs typeface="Calibri"/>
              </a:rPr>
              <a:t>r</a:t>
            </a:r>
            <a:r>
              <a:rPr spc="-75" dirty="0">
                <a:solidFill>
                  <a:srgbClr val="C0C0C0"/>
                </a:solidFill>
                <a:cs typeface="Calibri"/>
              </a:rPr>
              <a:t>k</a:t>
            </a:r>
            <a:r>
              <a:rPr spc="-20" dirty="0">
                <a:solidFill>
                  <a:srgbClr val="C0C0C0"/>
                </a:solidFill>
                <a:cs typeface="Calibri"/>
              </a:rPr>
              <a:t>e</a:t>
            </a:r>
            <a:r>
              <a:rPr spc="-10" dirty="0">
                <a:solidFill>
                  <a:srgbClr val="C0C0C0"/>
                </a:solidFill>
                <a:cs typeface="Calibri"/>
              </a:rPr>
              <a:t>t</a:t>
            </a:r>
            <a:endParaRPr>
              <a:solidFill>
                <a:prstClr val="black"/>
              </a:solidFill>
              <a:cs typeface="Calibri"/>
            </a:endParaRPr>
          </a:p>
        </p:txBody>
      </p:sp>
      <p:sp>
        <p:nvSpPr>
          <p:cNvPr id="4" name="object 4"/>
          <p:cNvSpPr/>
          <p:nvPr/>
        </p:nvSpPr>
        <p:spPr>
          <a:xfrm>
            <a:off x="2523058" y="16929"/>
            <a:ext cx="3888740" cy="769620"/>
          </a:xfrm>
          <a:custGeom>
            <a:avLst/>
            <a:gdLst/>
            <a:ahLst/>
            <a:cxnLst/>
            <a:rect l="l" t="t" r="r" b="b"/>
            <a:pathLst>
              <a:path w="3888740" h="769620">
                <a:moveTo>
                  <a:pt x="0" y="0"/>
                </a:moveTo>
                <a:lnTo>
                  <a:pt x="3888435" y="0"/>
                </a:lnTo>
                <a:lnTo>
                  <a:pt x="3888435" y="769442"/>
                </a:lnTo>
                <a:lnTo>
                  <a:pt x="0" y="769442"/>
                </a:lnTo>
                <a:lnTo>
                  <a:pt x="0" y="0"/>
                </a:lnTo>
                <a:close/>
              </a:path>
            </a:pathLst>
          </a:custGeom>
          <a:solidFill>
            <a:srgbClr val="000000"/>
          </a:solidFill>
        </p:spPr>
        <p:txBody>
          <a:bodyPr wrap="square" lIns="0" tIns="0" rIns="0" bIns="0" rtlCol="0">
            <a:spAutoFit/>
          </a:bodyPr>
          <a:lstStyle/>
          <a:p>
            <a:endParaRPr smtClean="0">
              <a:solidFill>
                <a:prstClr val="black"/>
              </a:solidFill>
            </a:endParaRPr>
          </a:p>
        </p:txBody>
      </p:sp>
      <p:sp>
        <p:nvSpPr>
          <p:cNvPr id="5" name="object 5"/>
          <p:cNvSpPr txBox="1">
            <a:spLocks noGrp="1"/>
          </p:cNvSpPr>
          <p:nvPr>
            <p:ph type="title"/>
          </p:nvPr>
        </p:nvSpPr>
        <p:spPr>
          <a:prstGeom prst="rect">
            <a:avLst/>
          </a:prstGeom>
        </p:spPr>
        <p:txBody>
          <a:bodyPr vert="horz" wrap="square" lIns="0" tIns="0" rIns="0" bIns="0" rtlCol="0">
            <a:spAutoFit/>
          </a:bodyPr>
          <a:lstStyle/>
          <a:p>
            <a:pPr marL="2134870">
              <a:lnSpc>
                <a:spcPct val="100000"/>
              </a:lnSpc>
            </a:pPr>
            <a:r>
              <a:rPr spc="-5" dirty="0"/>
              <a:t>Li</a:t>
            </a:r>
            <a:r>
              <a:rPr spc="-110" dirty="0"/>
              <a:t>f</a:t>
            </a:r>
            <a:r>
              <a:rPr dirty="0"/>
              <a:t>e</a:t>
            </a:r>
            <a:r>
              <a:rPr spc="-15" dirty="0"/>
              <a:t> </a:t>
            </a:r>
            <a:r>
              <a:rPr spc="-5" dirty="0"/>
              <a:t>wi</a:t>
            </a:r>
            <a:r>
              <a:rPr dirty="0"/>
              <a:t>th</a:t>
            </a:r>
            <a:r>
              <a:rPr spc="15" dirty="0"/>
              <a:t> </a:t>
            </a:r>
            <a:r>
              <a:rPr dirty="0"/>
              <a:t>bees….</a:t>
            </a:r>
          </a:p>
        </p:txBody>
      </p:sp>
      <p:sp>
        <p:nvSpPr>
          <p:cNvPr id="6" name="Rectangle 5"/>
          <p:cNvSpPr/>
          <p:nvPr/>
        </p:nvSpPr>
        <p:spPr>
          <a:xfrm>
            <a:off x="5316566" y="6414399"/>
            <a:ext cx="3791807" cy="369332"/>
          </a:xfrm>
          <a:prstGeom prst="rect">
            <a:avLst/>
          </a:prstGeom>
          <a:solidFill>
            <a:schemeClr val="bg1"/>
          </a:solidFill>
        </p:spPr>
        <p:txBody>
          <a:bodyPr wrap="none">
            <a:spAutoFit/>
          </a:bodyPr>
          <a:lstStyle/>
          <a:p>
            <a:r>
              <a:rPr lang="en-US" dirty="0"/>
              <a:t>Marla </a:t>
            </a:r>
            <a:r>
              <a:rPr lang="en-US" dirty="0" err="1"/>
              <a:t>Spivak</a:t>
            </a:r>
            <a:r>
              <a:rPr lang="en-US" dirty="0"/>
              <a:t>, University of Minnesota </a:t>
            </a:r>
          </a:p>
        </p:txBody>
      </p:sp>
    </p:spTree>
    <p:extLst>
      <p:ext uri="{BB962C8B-B14F-4D97-AF65-F5344CB8AC3E}">
        <p14:creationId xmlns:p14="http://schemas.microsoft.com/office/powerpoint/2010/main" val="5584958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Pesticide applicators must reduce risks to honey bees and other pollinators.</a:t>
            </a:r>
            <a:endParaRPr lang="en-US" dirty="0"/>
          </a:p>
        </p:txBody>
      </p:sp>
      <p:sp>
        <p:nvSpPr>
          <p:cNvPr id="3" name="Content Placeholder 2"/>
          <p:cNvSpPr>
            <a:spLocks noGrp="1"/>
          </p:cNvSpPr>
          <p:nvPr>
            <p:ph idx="1"/>
          </p:nvPr>
        </p:nvSpPr>
        <p:spPr/>
        <p:txBody>
          <a:bodyPr/>
          <a:lstStyle/>
          <a:p>
            <a:r>
              <a:rPr lang="en-US" sz="3600" dirty="0" smtClean="0"/>
              <a:t>Read the label</a:t>
            </a:r>
          </a:p>
          <a:p>
            <a:r>
              <a:rPr lang="en-US" sz="3600" dirty="0" smtClean="0"/>
              <a:t>Use IPM</a:t>
            </a:r>
          </a:p>
          <a:p>
            <a:r>
              <a:rPr lang="en-US" sz="3600" dirty="0" smtClean="0"/>
              <a:t>Follow Best </a:t>
            </a:r>
            <a:br>
              <a:rPr lang="en-US" sz="3600" dirty="0" smtClean="0"/>
            </a:br>
            <a:r>
              <a:rPr lang="en-US" sz="3600" dirty="0" smtClean="0"/>
              <a:t>Management </a:t>
            </a:r>
            <a:br>
              <a:rPr lang="en-US" sz="3600" dirty="0" smtClean="0"/>
            </a:br>
            <a:r>
              <a:rPr lang="en-US" sz="3600" dirty="0" smtClean="0"/>
              <a:t>Practices</a:t>
            </a:r>
          </a:p>
          <a:p>
            <a:endParaRPr lang="en-US" dirty="0"/>
          </a:p>
        </p:txBody>
      </p:sp>
      <p:sp>
        <p:nvSpPr>
          <p:cNvPr id="4" name="Rectangle 3"/>
          <p:cNvSpPr/>
          <p:nvPr/>
        </p:nvSpPr>
        <p:spPr>
          <a:xfrm>
            <a:off x="2286000" y="3105835"/>
            <a:ext cx="4572000" cy="646331"/>
          </a:xfrm>
          <a:prstGeom prst="rect">
            <a:avLst/>
          </a:prstGeom>
        </p:spPr>
        <p:txBody>
          <a:bodyPr>
            <a:spAutoFit/>
          </a:bodyPr>
          <a:lstStyle/>
          <a:p>
            <a:endParaRPr lang="en-US" dirty="0">
              <a:solidFill>
                <a:prstClr val="black"/>
              </a:solidFill>
            </a:endParaRPr>
          </a:p>
          <a:p>
            <a:endParaRPr lang="en-US" dirty="0">
              <a:solidFill>
                <a:prstClr val="black"/>
              </a:solidFill>
            </a:endParaRPr>
          </a:p>
        </p:txBody>
      </p:sp>
      <p:grpSp>
        <p:nvGrpSpPr>
          <p:cNvPr id="7" name="Group 6"/>
          <p:cNvGrpSpPr/>
          <p:nvPr/>
        </p:nvGrpSpPr>
        <p:grpSpPr>
          <a:xfrm>
            <a:off x="4800600" y="1905000"/>
            <a:ext cx="3356608" cy="3346615"/>
            <a:chOff x="5101592" y="1942989"/>
            <a:chExt cx="3356608" cy="3346615"/>
          </a:xfrm>
        </p:grpSpPr>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162550" y="1942989"/>
              <a:ext cx="3295650" cy="3314811"/>
            </a:xfrm>
            <a:prstGeom prst="rect">
              <a:avLst/>
            </a:prstGeom>
            <a:ln w="25400">
              <a:solidFill>
                <a:schemeClr val="accent1">
                  <a:lumMod val="50000"/>
                </a:schemeClr>
              </a:solidFill>
            </a:ln>
            <a:scene3d>
              <a:camera prst="orthographicFront"/>
              <a:lightRig rig="threePt" dir="t"/>
            </a:scene3d>
            <a:sp3d>
              <a:bevelT/>
            </a:sp3d>
          </p:spPr>
        </p:pic>
        <p:sp>
          <p:nvSpPr>
            <p:cNvPr id="6" name="TextBox 5"/>
            <p:cNvSpPr txBox="1"/>
            <p:nvPr/>
          </p:nvSpPr>
          <p:spPr>
            <a:xfrm>
              <a:off x="5101592" y="5074160"/>
              <a:ext cx="1981200" cy="215444"/>
            </a:xfrm>
            <a:prstGeom prst="rect">
              <a:avLst/>
            </a:prstGeom>
            <a:noFill/>
            <a:scene3d>
              <a:camera prst="orthographicFront"/>
              <a:lightRig rig="threePt" dir="t"/>
            </a:scene3d>
            <a:sp3d>
              <a:bevelT/>
            </a:sp3d>
          </p:spPr>
          <p:txBody>
            <a:bodyPr wrap="square" rtlCol="0">
              <a:spAutoFit/>
            </a:bodyPr>
            <a:lstStyle/>
            <a:p>
              <a:r>
                <a:rPr lang="en-US" sz="800" dirty="0" smtClean="0">
                  <a:solidFill>
                    <a:srgbClr val="4F81BD">
                      <a:lumMod val="75000"/>
                    </a:srgbClr>
                  </a:solidFill>
                </a:rPr>
                <a:t>Penn State Pesticide Education Program</a:t>
              </a:r>
              <a:endParaRPr lang="en-US" sz="800" dirty="0">
                <a:solidFill>
                  <a:srgbClr val="4F81BD">
                    <a:lumMod val="75000"/>
                  </a:srgbClr>
                </a:solidFill>
              </a:endParaRPr>
            </a:p>
          </p:txBody>
        </p:sp>
      </p:grpSp>
    </p:spTree>
    <p:extLst>
      <p:ext uri="{BB962C8B-B14F-4D97-AF65-F5344CB8AC3E}">
        <p14:creationId xmlns:p14="http://schemas.microsoft.com/office/powerpoint/2010/main" val="24855228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
            <a:ext cx="8458200" cy="1600200"/>
          </a:xfrm>
        </p:spPr>
        <p:txBody>
          <a:bodyPr/>
          <a:lstStyle/>
          <a:p>
            <a:r>
              <a:rPr lang="en-US" sz="4800" dirty="0" smtClean="0"/>
              <a:t>         </a:t>
            </a:r>
            <a:r>
              <a:rPr lang="en-US" sz="4400" dirty="0" smtClean="0"/>
              <a:t>What Can You Do…?</a:t>
            </a:r>
            <a:endParaRPr lang="en-US" sz="3600" dirty="0"/>
          </a:p>
        </p:txBody>
      </p:sp>
      <p:sp>
        <p:nvSpPr>
          <p:cNvPr id="3" name="Content Placeholder 2"/>
          <p:cNvSpPr>
            <a:spLocks noGrp="1"/>
          </p:cNvSpPr>
          <p:nvPr>
            <p:ph idx="1"/>
          </p:nvPr>
        </p:nvSpPr>
        <p:spPr>
          <a:xfrm>
            <a:off x="304800" y="1828800"/>
            <a:ext cx="8229600" cy="4525963"/>
          </a:xfrm>
        </p:spPr>
        <p:txBody>
          <a:bodyPr>
            <a:noAutofit/>
          </a:bodyPr>
          <a:lstStyle/>
          <a:p>
            <a:r>
              <a:rPr lang="en-US" sz="2800" b="1" dirty="0" smtClean="0">
                <a:solidFill>
                  <a:schemeClr val="bg1"/>
                </a:solidFill>
              </a:rPr>
              <a:t>As an applicator…</a:t>
            </a:r>
          </a:p>
          <a:p>
            <a:pPr lvl="1"/>
            <a:r>
              <a:rPr lang="en-US" sz="2400" b="1" dirty="0" smtClean="0">
                <a:solidFill>
                  <a:schemeClr val="bg1"/>
                </a:solidFill>
              </a:rPr>
              <a:t>Choose an insecticide with low          hazard to bees</a:t>
            </a:r>
          </a:p>
          <a:p>
            <a:pPr lvl="1"/>
            <a:r>
              <a:rPr lang="en-US" sz="2400" b="1" u="sng" dirty="0" smtClean="0">
                <a:solidFill>
                  <a:schemeClr val="bg1"/>
                </a:solidFill>
              </a:rPr>
              <a:t>Communicate</a:t>
            </a:r>
            <a:r>
              <a:rPr lang="en-US" sz="2400" b="1" dirty="0" smtClean="0">
                <a:solidFill>
                  <a:schemeClr val="bg1"/>
                </a:solidFill>
              </a:rPr>
              <a:t> with beekeeper</a:t>
            </a:r>
          </a:p>
          <a:p>
            <a:pPr lvl="1"/>
            <a:r>
              <a:rPr lang="en-US" sz="2400" b="1" dirty="0" smtClean="0">
                <a:solidFill>
                  <a:schemeClr val="bg1"/>
                </a:solidFill>
              </a:rPr>
              <a:t>Timing of application</a:t>
            </a:r>
          </a:p>
          <a:p>
            <a:pPr lvl="1"/>
            <a:r>
              <a:rPr lang="en-US" sz="2400" b="1" dirty="0" smtClean="0">
                <a:solidFill>
                  <a:schemeClr val="bg1"/>
                </a:solidFill>
              </a:rPr>
              <a:t>Avoid drift</a:t>
            </a:r>
          </a:p>
          <a:p>
            <a:pPr lvl="1"/>
            <a:r>
              <a:rPr lang="en-US" sz="2400" b="1" dirty="0">
                <a:solidFill>
                  <a:schemeClr val="bg1"/>
                </a:solidFill>
              </a:rPr>
              <a:t>Be aware of blooming plants in the area when applying </a:t>
            </a:r>
            <a:r>
              <a:rPr lang="en-US" sz="2400" b="1" dirty="0" smtClean="0">
                <a:solidFill>
                  <a:schemeClr val="bg1"/>
                </a:solidFill>
              </a:rPr>
              <a:t>pesticides</a:t>
            </a:r>
          </a:p>
          <a:p>
            <a:pPr lvl="1"/>
            <a:r>
              <a:rPr lang="en-US" sz="2400" b="1" dirty="0" smtClean="0">
                <a:solidFill>
                  <a:schemeClr val="bg1"/>
                </a:solidFill>
              </a:rPr>
              <a:t>Mow blooming weeds around application sites before application, when possible</a:t>
            </a:r>
          </a:p>
          <a:p>
            <a:pPr marL="457200" lvl="1" indent="0">
              <a:buNone/>
            </a:pPr>
            <a:endParaRPr lang="en-US" sz="2400" b="1" dirty="0" smtClean="0">
              <a:solidFill>
                <a:schemeClr val="tx2"/>
              </a:solidFill>
            </a:endParaRPr>
          </a:p>
        </p:txBody>
      </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6844971" y="457201"/>
            <a:ext cx="2108125" cy="2819399"/>
          </a:xfrm>
          <a:prstGeom prst="rect">
            <a:avLst/>
          </a:prstGeom>
          <a:blipFill dpi="0" rotWithShape="1">
            <a:blip r:embed="rId5">
              <a:alphaModFix amt="24000"/>
            </a:blip>
            <a:srcRect/>
            <a:tile tx="0" ty="0" sx="100000" sy="100000" flip="none" algn="tl"/>
          </a:blipFill>
          <a:ln>
            <a:noFill/>
          </a:ln>
          <a:effectLst/>
        </p:spPr>
      </p:pic>
    </p:spTree>
    <p:custDataLst>
      <p:tags r:id="rId1"/>
    </p:custDataLst>
    <p:extLst>
      <p:ext uri="{BB962C8B-B14F-4D97-AF65-F5344CB8AC3E}">
        <p14:creationId xmlns:p14="http://schemas.microsoft.com/office/powerpoint/2010/main" val="3116251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Did You Know?</a:t>
            </a:r>
            <a:endParaRPr lang="en-US" dirty="0"/>
          </a:p>
        </p:txBody>
      </p:sp>
      <p:sp>
        <p:nvSpPr>
          <p:cNvPr id="4" name="Content Placeholder 2"/>
          <p:cNvSpPr txBox="1">
            <a:spLocks/>
          </p:cNvSpPr>
          <p:nvPr/>
        </p:nvSpPr>
        <p:spPr>
          <a:xfrm>
            <a:off x="228600" y="1143000"/>
            <a:ext cx="8763000" cy="4625898"/>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lumMod val="95000"/>
                    <a:lumOff val="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95000"/>
                    <a:lumOff val="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95000"/>
                    <a:lumOff val="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95000"/>
                    <a:lumOff val="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95000"/>
                    <a:lumOff val="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2568"/>
              </a:spcBef>
            </a:pPr>
            <a:r>
              <a:rPr lang="en-US" dirty="0" smtClean="0">
                <a:solidFill>
                  <a:prstClr val="black">
                    <a:lumMod val="95000"/>
                    <a:lumOff val="5000"/>
                  </a:prstClr>
                </a:solidFill>
              </a:rPr>
              <a:t>Most </a:t>
            </a:r>
            <a:r>
              <a:rPr lang="en-US" dirty="0" smtClean="0">
                <a:solidFill>
                  <a:srgbClr val="008000"/>
                </a:solidFill>
              </a:rPr>
              <a:t>pesticides</a:t>
            </a:r>
            <a:r>
              <a:rPr lang="en-US" dirty="0" smtClean="0">
                <a:solidFill>
                  <a:prstClr val="black">
                    <a:lumMod val="95000"/>
                    <a:lumOff val="5000"/>
                  </a:prstClr>
                </a:solidFill>
              </a:rPr>
              <a:t> are not acutely toxic to honey bees and other pollinators.</a:t>
            </a:r>
          </a:p>
          <a:p>
            <a:pPr>
              <a:spcBef>
                <a:spcPts val="2568"/>
              </a:spcBef>
            </a:pPr>
            <a:r>
              <a:rPr lang="en-US" dirty="0" smtClean="0">
                <a:solidFill>
                  <a:prstClr val="black">
                    <a:lumMod val="95000"/>
                    <a:lumOff val="5000"/>
                  </a:prstClr>
                </a:solidFill>
              </a:rPr>
              <a:t>As a general rule: </a:t>
            </a:r>
            <a:r>
              <a:rPr lang="en-US" dirty="0" smtClean="0">
                <a:solidFill>
                  <a:srgbClr val="800000"/>
                </a:solidFill>
              </a:rPr>
              <a:t>insecticides </a:t>
            </a:r>
            <a:r>
              <a:rPr lang="en-US" dirty="0" smtClean="0">
                <a:solidFill>
                  <a:prstClr val="black">
                    <a:lumMod val="95000"/>
                    <a:lumOff val="5000"/>
                  </a:prstClr>
                </a:solidFill>
              </a:rPr>
              <a:t>pose greater concerns to pollinators than fungicides and herbicides.</a:t>
            </a:r>
          </a:p>
          <a:p>
            <a:pPr lvl="1">
              <a:spcBef>
                <a:spcPts val="2568"/>
              </a:spcBef>
            </a:pPr>
            <a:r>
              <a:rPr lang="en-US" dirty="0">
                <a:solidFill>
                  <a:prstClr val="black">
                    <a:lumMod val="95000"/>
                    <a:lumOff val="5000"/>
                  </a:prstClr>
                </a:solidFill>
              </a:rPr>
              <a:t>However, </a:t>
            </a:r>
            <a:r>
              <a:rPr lang="en-US" dirty="0">
                <a:solidFill>
                  <a:srgbClr val="0000FF"/>
                </a:solidFill>
              </a:rPr>
              <a:t>not all insecticides are toxic to pollinators</a:t>
            </a:r>
            <a:r>
              <a:rPr lang="en-US" dirty="0">
                <a:solidFill>
                  <a:prstClr val="black">
                    <a:lumMod val="95000"/>
                    <a:lumOff val="5000"/>
                  </a:prstClr>
                </a:solidFill>
              </a:rPr>
              <a:t>.</a:t>
            </a:r>
            <a:endParaRPr lang="en-US" dirty="0" smtClean="0">
              <a:solidFill>
                <a:prstClr val="black">
                  <a:lumMod val="95000"/>
                  <a:lumOff val="5000"/>
                </a:prstClr>
              </a:solidFill>
            </a:endParaRPr>
          </a:p>
          <a:p>
            <a:pPr>
              <a:spcBef>
                <a:spcPts val="2568"/>
              </a:spcBef>
            </a:pPr>
            <a:r>
              <a:rPr lang="en-US" dirty="0" smtClean="0">
                <a:solidFill>
                  <a:prstClr val="black">
                    <a:lumMod val="95000"/>
                    <a:lumOff val="5000"/>
                  </a:prstClr>
                </a:solidFill>
              </a:rPr>
              <a:t>New research shows that some combinations of insecticides and fungicides can be very toxic to bees.</a:t>
            </a:r>
          </a:p>
          <a:p>
            <a:pPr>
              <a:spcBef>
                <a:spcPts val="2568"/>
              </a:spcBef>
            </a:pPr>
            <a:r>
              <a:rPr lang="en-US" dirty="0" smtClean="0">
                <a:solidFill>
                  <a:prstClr val="black">
                    <a:lumMod val="95000"/>
                    <a:lumOff val="5000"/>
                  </a:prstClr>
                </a:solidFill>
              </a:rPr>
              <a:t>Any pesticide that is toxic to insect pollinators will have warnings on its label.</a:t>
            </a:r>
            <a:endParaRPr lang="en-US" dirty="0">
              <a:solidFill>
                <a:prstClr val="black">
                  <a:lumMod val="95000"/>
                  <a:lumOff val="5000"/>
                </a:prstClr>
              </a:solidFill>
            </a:endParaRPr>
          </a:p>
          <a:p>
            <a:pPr lvl="1"/>
            <a:endParaRPr lang="en-US" dirty="0" smtClean="0">
              <a:solidFill>
                <a:prstClr val="black">
                  <a:lumMod val="95000"/>
                  <a:lumOff val="5000"/>
                </a:prstClr>
              </a:solidFill>
            </a:endParaRPr>
          </a:p>
        </p:txBody>
      </p:sp>
    </p:spTree>
    <p:extLst>
      <p:ext uri="{BB962C8B-B14F-4D97-AF65-F5344CB8AC3E}">
        <p14:creationId xmlns:p14="http://schemas.microsoft.com/office/powerpoint/2010/main" val="36172998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70925"/>
            <a:ext cx="7125113" cy="924475"/>
          </a:xfrm>
        </p:spPr>
        <p:txBody>
          <a:bodyPr/>
          <a:lstStyle/>
          <a:p>
            <a:r>
              <a:rPr lang="en-US" dirty="0" smtClean="0"/>
              <a:t>Different Formulations may affect pollinators…</a:t>
            </a:r>
            <a:endParaRPr lang="en-US" dirty="0"/>
          </a:p>
        </p:txBody>
      </p:sp>
      <p:sp>
        <p:nvSpPr>
          <p:cNvPr id="3" name="Content Placeholder 2"/>
          <p:cNvSpPr>
            <a:spLocks noGrp="1"/>
          </p:cNvSpPr>
          <p:nvPr>
            <p:ph idx="1"/>
          </p:nvPr>
        </p:nvSpPr>
        <p:spPr>
          <a:xfrm>
            <a:off x="577438" y="2001520"/>
            <a:ext cx="7125112" cy="4051437"/>
          </a:xfrm>
        </p:spPr>
        <p:txBody>
          <a:bodyPr>
            <a:normAutofit/>
          </a:bodyPr>
          <a:lstStyle/>
          <a:p>
            <a:r>
              <a:rPr lang="en-US" sz="2800" dirty="0" smtClean="0"/>
              <a:t>Granules</a:t>
            </a:r>
          </a:p>
          <a:p>
            <a:r>
              <a:rPr lang="en-US" sz="2800" dirty="0" err="1" smtClean="0"/>
              <a:t>Emulsifiable</a:t>
            </a:r>
            <a:r>
              <a:rPr lang="en-US" sz="2800" dirty="0" smtClean="0"/>
              <a:t> concentrates </a:t>
            </a:r>
            <a:r>
              <a:rPr lang="en-US" sz="2800" dirty="0" err="1" smtClean="0"/>
              <a:t>vs</a:t>
            </a:r>
            <a:r>
              <a:rPr lang="en-US" sz="2800" dirty="0" smtClean="0"/>
              <a:t> </a:t>
            </a:r>
            <a:r>
              <a:rPr lang="en-US" sz="2800" dirty="0" err="1" smtClean="0"/>
              <a:t>Wettable</a:t>
            </a:r>
            <a:r>
              <a:rPr lang="en-US" sz="2800" dirty="0" smtClean="0"/>
              <a:t> powder</a:t>
            </a:r>
          </a:p>
          <a:p>
            <a:r>
              <a:rPr lang="en-US" sz="2800" dirty="0" smtClean="0"/>
              <a:t>Dusts &amp; Microencapsulated</a:t>
            </a:r>
          </a:p>
          <a:p>
            <a:r>
              <a:rPr lang="en-US" sz="2800" dirty="0" smtClean="0"/>
              <a:t>Oil sprays </a:t>
            </a:r>
          </a:p>
          <a:p>
            <a:r>
              <a:rPr lang="en-US" sz="2800" dirty="0" smtClean="0"/>
              <a:t>Mixing </a:t>
            </a:r>
            <a:r>
              <a:rPr lang="en-US" sz="2800" dirty="0" err="1" smtClean="0"/>
              <a:t>miticides</a:t>
            </a:r>
            <a:r>
              <a:rPr lang="en-US" sz="2800" dirty="0" smtClean="0"/>
              <a:t> with insecticides</a:t>
            </a:r>
          </a:p>
          <a:p>
            <a:r>
              <a:rPr lang="en-US" sz="2800" dirty="0" smtClean="0"/>
              <a:t>Some fungicides with insecticides</a:t>
            </a:r>
            <a:endParaRPr lang="en-US" sz="2800" dirty="0"/>
          </a:p>
        </p:txBody>
      </p:sp>
      <p:pic>
        <p:nvPicPr>
          <p:cNvPr id="4"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018" t="24944" r="31980" b="31324"/>
          <a:stretch/>
        </p:blipFill>
        <p:spPr bwMode="auto">
          <a:xfrm>
            <a:off x="7162800" y="1295400"/>
            <a:ext cx="1806498"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2514600"/>
            <a:ext cx="1993900"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 b="45554"/>
          <a:stretch/>
        </p:blipFill>
        <p:spPr bwMode="auto">
          <a:xfrm>
            <a:off x="4450080" y="904536"/>
            <a:ext cx="2743200" cy="1610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059039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Pollinator Protection Checklist</a:t>
            </a:r>
            <a:endParaRPr lang="en-US" dirty="0"/>
          </a:p>
        </p:txBody>
      </p:sp>
      <p:sp>
        <p:nvSpPr>
          <p:cNvPr id="3" name="Content Placeholder 2"/>
          <p:cNvSpPr>
            <a:spLocks noGrp="1"/>
          </p:cNvSpPr>
          <p:nvPr>
            <p:ph idx="1"/>
          </p:nvPr>
        </p:nvSpPr>
        <p:spPr>
          <a:xfrm>
            <a:off x="402770" y="1447800"/>
            <a:ext cx="8360229" cy="4343400"/>
          </a:xfrm>
        </p:spPr>
        <p:txBody>
          <a:bodyPr>
            <a:normAutofit fontScale="92500" lnSpcReduction="20000"/>
          </a:bodyPr>
          <a:lstStyle/>
          <a:p>
            <a:pPr marL="396875" indent="-396875">
              <a:spcBef>
                <a:spcPts val="1200"/>
              </a:spcBef>
              <a:buAutoNum type="arabicPeriod"/>
            </a:pPr>
            <a:r>
              <a:rPr lang="en-US" dirty="0" smtClean="0"/>
              <a:t>Read and follow the label.</a:t>
            </a:r>
          </a:p>
          <a:p>
            <a:pPr marL="396875" indent="-396875">
              <a:spcBef>
                <a:spcPts val="1200"/>
              </a:spcBef>
              <a:buAutoNum type="arabicPeriod"/>
            </a:pPr>
            <a:r>
              <a:rPr lang="en-US" dirty="0" smtClean="0">
                <a:solidFill>
                  <a:srgbClr val="008000"/>
                </a:solidFill>
              </a:rPr>
              <a:t>Determine if the pesticide is toxic to pollinators.</a:t>
            </a:r>
          </a:p>
          <a:p>
            <a:pPr marL="396875" indent="-396875">
              <a:spcBef>
                <a:spcPts val="1200"/>
              </a:spcBef>
              <a:buAutoNum type="arabicPeriod"/>
            </a:pPr>
            <a:r>
              <a:rPr lang="en-US" dirty="0" smtClean="0"/>
              <a:t>Understand local pollinator visitation habits.</a:t>
            </a:r>
          </a:p>
          <a:p>
            <a:pPr marL="396875" indent="-396875">
              <a:spcBef>
                <a:spcPts val="1200"/>
              </a:spcBef>
              <a:buAutoNum type="arabicPeriod"/>
            </a:pPr>
            <a:r>
              <a:rPr lang="en-US" dirty="0" smtClean="0">
                <a:solidFill>
                  <a:srgbClr val="008000"/>
                </a:solidFill>
              </a:rPr>
              <a:t>Use Integrated Pest Management.</a:t>
            </a:r>
          </a:p>
          <a:p>
            <a:pPr marL="396875" indent="-396875">
              <a:spcBef>
                <a:spcPts val="1200"/>
              </a:spcBef>
              <a:buAutoNum type="arabicPeriod"/>
            </a:pPr>
            <a:r>
              <a:rPr lang="en-US" dirty="0" smtClean="0"/>
              <a:t>Follow pesticide stewardship practices.</a:t>
            </a:r>
          </a:p>
          <a:p>
            <a:pPr marL="396875" indent="-396875">
              <a:spcBef>
                <a:spcPts val="1200"/>
              </a:spcBef>
              <a:buAutoNum type="arabicPeriod"/>
            </a:pPr>
            <a:r>
              <a:rPr lang="en-US" dirty="0" smtClean="0">
                <a:solidFill>
                  <a:srgbClr val="008000"/>
                </a:solidFill>
              </a:rPr>
              <a:t>Cooperate and communicate with others.</a:t>
            </a:r>
          </a:p>
          <a:p>
            <a:pPr marL="396875" indent="-396875">
              <a:spcBef>
                <a:spcPts val="1200"/>
              </a:spcBef>
              <a:buAutoNum type="arabicPeriod"/>
            </a:pPr>
            <a:r>
              <a:rPr lang="en-US" dirty="0" smtClean="0"/>
              <a:t>Know symptoms of pesticide exposure to bees.</a:t>
            </a:r>
          </a:p>
          <a:p>
            <a:pPr marL="396875" indent="-396875">
              <a:spcBef>
                <a:spcPts val="1200"/>
              </a:spcBef>
              <a:buAutoNum type="arabicPeriod"/>
            </a:pPr>
            <a:r>
              <a:rPr lang="en-US" dirty="0" smtClean="0">
                <a:solidFill>
                  <a:srgbClr val="008000"/>
                </a:solidFill>
              </a:rPr>
              <a:t>Check local ordinances pertaining to pollinators.</a:t>
            </a:r>
          </a:p>
        </p:txBody>
      </p:sp>
    </p:spTree>
    <p:extLst>
      <p:ext uri="{BB962C8B-B14F-4D97-AF65-F5344CB8AC3E}">
        <p14:creationId xmlns:p14="http://schemas.microsoft.com/office/powerpoint/2010/main" val="24118343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Pollinator Protection Checklist</a:t>
            </a:r>
            <a:endParaRPr lang="en-US" dirty="0"/>
          </a:p>
        </p:txBody>
      </p:sp>
      <p:sp>
        <p:nvSpPr>
          <p:cNvPr id="3" name="Content Placeholder 2"/>
          <p:cNvSpPr>
            <a:spLocks noGrp="1"/>
          </p:cNvSpPr>
          <p:nvPr>
            <p:ph idx="1"/>
          </p:nvPr>
        </p:nvSpPr>
        <p:spPr>
          <a:xfrm>
            <a:off x="402771" y="1325562"/>
            <a:ext cx="8229600" cy="3535363"/>
          </a:xfrm>
        </p:spPr>
        <p:txBody>
          <a:bodyPr/>
          <a:lstStyle/>
          <a:p>
            <a:pPr marL="341313" indent="-341313">
              <a:buNone/>
            </a:pPr>
            <a:r>
              <a:rPr lang="en-US" dirty="0" smtClean="0">
                <a:solidFill>
                  <a:srgbClr val="008000"/>
                </a:solidFill>
              </a:rPr>
              <a:t>1.	Read and follow ALL pesticide label directions and precautions.</a:t>
            </a:r>
            <a:r>
              <a:rPr lang="en-US" dirty="0" smtClean="0">
                <a:solidFill>
                  <a:schemeClr val="accent1">
                    <a:lumMod val="50000"/>
                  </a:schemeClr>
                </a:solidFill>
              </a:rPr>
              <a:t/>
            </a:r>
            <a:br>
              <a:rPr lang="en-US" dirty="0" smtClean="0">
                <a:solidFill>
                  <a:schemeClr val="accent1">
                    <a:lumMod val="50000"/>
                  </a:schemeClr>
                </a:solidFill>
              </a:rPr>
            </a:br>
            <a:endParaRPr lang="en-US" dirty="0" smtClean="0">
              <a:solidFill>
                <a:schemeClr val="accent1">
                  <a:lumMod val="50000"/>
                </a:schemeClr>
              </a:solidFill>
            </a:endParaRPr>
          </a:p>
          <a:p>
            <a:pPr lvl="1">
              <a:buFont typeface="Wingdings" charset="2"/>
              <a:buChar char="ü"/>
            </a:pPr>
            <a:r>
              <a:rPr lang="en-US" dirty="0" smtClean="0"/>
              <a:t>Must reduce risk of </a:t>
            </a:r>
            <a:br>
              <a:rPr lang="en-US" dirty="0" smtClean="0"/>
            </a:br>
            <a:r>
              <a:rPr lang="en-US" dirty="0" smtClean="0"/>
              <a:t>pesticide exposure to</a:t>
            </a:r>
            <a:br>
              <a:rPr lang="en-US" dirty="0" smtClean="0"/>
            </a:br>
            <a:r>
              <a:rPr lang="en-US" dirty="0" smtClean="0"/>
              <a:t>honey bees and other</a:t>
            </a:r>
            <a:br>
              <a:rPr lang="en-US" dirty="0" smtClean="0"/>
            </a:br>
            <a:r>
              <a:rPr lang="en-US" dirty="0" smtClean="0"/>
              <a:t>pollinators.</a:t>
            </a:r>
            <a:endParaRPr lang="en-US" dirty="0"/>
          </a:p>
        </p:txBody>
      </p:sp>
      <p:grpSp>
        <p:nvGrpSpPr>
          <p:cNvPr id="5" name="Group 4"/>
          <p:cNvGrpSpPr/>
          <p:nvPr/>
        </p:nvGrpSpPr>
        <p:grpSpPr>
          <a:xfrm>
            <a:off x="4758856" y="2133600"/>
            <a:ext cx="4385144" cy="3534313"/>
            <a:chOff x="4758856" y="2133600"/>
            <a:chExt cx="4385144" cy="3534313"/>
          </a:xfrm>
        </p:grpSpPr>
        <p:pic>
          <p:nvPicPr>
            <p:cNvPr id="1026" name="Picture 2" descr="C:\Users\sic100\Downloads\9661589987_90250290fe_c.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758856" y="2133600"/>
              <a:ext cx="4223403" cy="3505200"/>
            </a:xfrm>
            <a:prstGeom prst="rect">
              <a:avLst/>
            </a:prstGeom>
            <a:noFill/>
            <a:ln w="25400">
              <a:solidFill>
                <a:schemeClr val="accent1">
                  <a:lumMod val="50000"/>
                </a:schemeClr>
              </a:solid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162800" y="5452469"/>
              <a:ext cx="1981200" cy="215444"/>
            </a:xfrm>
            <a:prstGeom prst="rect">
              <a:avLst/>
            </a:prstGeom>
            <a:noFill/>
            <a:scene3d>
              <a:camera prst="orthographicFront"/>
              <a:lightRig rig="threePt" dir="t"/>
            </a:scene3d>
            <a:sp3d>
              <a:bevelT/>
            </a:sp3d>
          </p:spPr>
          <p:txBody>
            <a:bodyPr wrap="square" rtlCol="0">
              <a:spAutoFit/>
            </a:bodyPr>
            <a:lstStyle/>
            <a:p>
              <a:r>
                <a:rPr lang="en-US" sz="800" dirty="0" smtClean="0">
                  <a:solidFill>
                    <a:srgbClr val="EEECE1">
                      <a:lumMod val="90000"/>
                    </a:srgbClr>
                  </a:solidFill>
                </a:rPr>
                <a:t>Penn State Pesticide Education Program</a:t>
              </a:r>
              <a:endParaRPr lang="en-US" sz="800" dirty="0">
                <a:solidFill>
                  <a:srgbClr val="EEECE1">
                    <a:lumMod val="90000"/>
                  </a:srgbClr>
                </a:solidFill>
              </a:endParaRPr>
            </a:p>
          </p:txBody>
        </p:sp>
      </p:grpSp>
    </p:spTree>
    <p:extLst>
      <p:ext uri="{BB962C8B-B14F-4D97-AF65-F5344CB8AC3E}">
        <p14:creationId xmlns:p14="http://schemas.microsoft.com/office/powerpoint/2010/main" val="40212703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Many insecticides have specific label warnings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963489"/>
            <a:ext cx="6300788" cy="3818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363"/>
          <a:stretch/>
        </p:blipFill>
        <p:spPr bwMode="auto">
          <a:xfrm>
            <a:off x="931068" y="1323832"/>
            <a:ext cx="2574132" cy="157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49135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Look for the bee icon on new labels</a:t>
            </a:r>
            <a:endParaRPr lang="en-US" dirty="0"/>
          </a:p>
        </p:txBody>
      </p:sp>
      <p:sp>
        <p:nvSpPr>
          <p:cNvPr id="3" name="Content Placeholder 2"/>
          <p:cNvSpPr>
            <a:spLocks noGrp="1"/>
          </p:cNvSpPr>
          <p:nvPr>
            <p:ph sz="quarter" idx="13"/>
          </p:nvPr>
        </p:nvSpPr>
        <p:spPr/>
        <p:txBody>
          <a:bodyPr/>
          <a:lstStyle/>
          <a:p>
            <a:r>
              <a:rPr lang="en-US" dirty="0" smtClean="0"/>
              <a:t>Products with acute or residual toxicity to pollinators will have the bee icon on their labels</a:t>
            </a:r>
            <a:br>
              <a:rPr lang="en-US" dirty="0" smtClean="0"/>
            </a:br>
            <a:endParaRPr lang="en-US" dirty="0" smtClean="0"/>
          </a:p>
          <a:p>
            <a:r>
              <a:rPr lang="en-US" dirty="0" smtClean="0"/>
              <a:t>The new warnings will be next to that icon</a:t>
            </a:r>
            <a:endParaRPr lang="en-US"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971800"/>
            <a:ext cx="3584575" cy="305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19159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a:xfrm>
            <a:off x="1066800" y="838200"/>
            <a:ext cx="7772400" cy="560388"/>
          </a:xfrm>
        </p:spPr>
        <p:txBody>
          <a:bodyPr/>
          <a:lstStyle/>
          <a:p>
            <a:r>
              <a:rPr lang="en-US" altLang="en-US" smtClean="0"/>
              <a:t>Pollinator Protection</a:t>
            </a:r>
          </a:p>
        </p:txBody>
      </p:sp>
      <p:pic>
        <p:nvPicPr>
          <p:cNvPr id="10035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050" y="1398588"/>
            <a:ext cx="7073900" cy="5459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20585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Pollinator Protection Checklist</a:t>
            </a:r>
            <a:endParaRPr lang="en-US" dirty="0"/>
          </a:p>
        </p:txBody>
      </p:sp>
      <p:sp>
        <p:nvSpPr>
          <p:cNvPr id="3" name="Content Placeholder 2"/>
          <p:cNvSpPr>
            <a:spLocks noGrp="1"/>
          </p:cNvSpPr>
          <p:nvPr>
            <p:ph idx="1"/>
          </p:nvPr>
        </p:nvSpPr>
        <p:spPr/>
        <p:txBody>
          <a:bodyPr>
            <a:normAutofit fontScale="92500" lnSpcReduction="20000"/>
          </a:bodyPr>
          <a:lstStyle/>
          <a:p>
            <a:pPr marL="396875" indent="-396875">
              <a:spcBef>
                <a:spcPts val="4368"/>
              </a:spcBef>
              <a:buNone/>
            </a:pPr>
            <a:r>
              <a:rPr lang="en-US" dirty="0">
                <a:solidFill>
                  <a:srgbClr val="008000"/>
                </a:solidFill>
              </a:rPr>
              <a:t>2</a:t>
            </a:r>
            <a:r>
              <a:rPr lang="en-US" dirty="0" smtClean="0">
                <a:solidFill>
                  <a:srgbClr val="008000"/>
                </a:solidFill>
              </a:rPr>
              <a:t>.	Determine if the pesticide may be toxic to pollinators.</a:t>
            </a:r>
          </a:p>
          <a:p>
            <a:pPr lvl="1">
              <a:spcBef>
                <a:spcPts val="4368"/>
              </a:spcBef>
            </a:pPr>
            <a:r>
              <a:rPr lang="en-US" dirty="0" smtClean="0"/>
              <a:t>The Environmental Hazard section of a label will indicate if a pesticide is </a:t>
            </a:r>
            <a:r>
              <a:rPr lang="en-US" dirty="0" smtClean="0">
                <a:solidFill>
                  <a:srgbClr val="FF6600"/>
                </a:solidFill>
              </a:rPr>
              <a:t>moderately</a:t>
            </a:r>
            <a:r>
              <a:rPr lang="en-US" dirty="0" smtClean="0">
                <a:solidFill>
                  <a:schemeClr val="accent6">
                    <a:lumMod val="50000"/>
                  </a:schemeClr>
                </a:solidFill>
              </a:rPr>
              <a:t> </a:t>
            </a:r>
            <a:r>
              <a:rPr lang="en-US" dirty="0" smtClean="0">
                <a:solidFill>
                  <a:schemeClr val="tx1"/>
                </a:solidFill>
              </a:rPr>
              <a:t>or</a:t>
            </a:r>
            <a:r>
              <a:rPr lang="en-US" dirty="0" smtClean="0">
                <a:solidFill>
                  <a:schemeClr val="accent6">
                    <a:lumMod val="50000"/>
                  </a:schemeClr>
                </a:solidFill>
              </a:rPr>
              <a:t> </a:t>
            </a:r>
            <a:r>
              <a:rPr lang="en-US" dirty="0" smtClean="0">
                <a:solidFill>
                  <a:srgbClr val="FF0000"/>
                </a:solidFill>
              </a:rPr>
              <a:t>highly toxic </a:t>
            </a:r>
            <a:r>
              <a:rPr lang="en-US" dirty="0" smtClean="0"/>
              <a:t>to bees that contact the pesticide.</a:t>
            </a:r>
          </a:p>
          <a:p>
            <a:pPr lvl="1">
              <a:spcBef>
                <a:spcPts val="4368"/>
              </a:spcBef>
            </a:pPr>
            <a:r>
              <a:rPr lang="en-US" dirty="0" smtClean="0"/>
              <a:t>There is also a </a:t>
            </a:r>
            <a:r>
              <a:rPr lang="en-US" dirty="0" smtClean="0">
                <a:solidFill>
                  <a:schemeClr val="accent3">
                    <a:lumMod val="75000"/>
                  </a:schemeClr>
                </a:solidFill>
              </a:rPr>
              <a:t>“practically non-toxic to pollinators</a:t>
            </a:r>
            <a:r>
              <a:rPr lang="en-US" dirty="0" smtClean="0"/>
              <a:t>” category of pesticides.</a:t>
            </a:r>
          </a:p>
          <a:p>
            <a:pPr marL="457200" lvl="1" indent="0">
              <a:spcBef>
                <a:spcPts val="4368"/>
              </a:spcBef>
              <a:buNone/>
            </a:pPr>
            <a:endParaRPr lang="en-US" dirty="0"/>
          </a:p>
        </p:txBody>
      </p:sp>
    </p:spTree>
    <p:extLst>
      <p:ext uri="{BB962C8B-B14F-4D97-AF65-F5344CB8AC3E}">
        <p14:creationId xmlns:p14="http://schemas.microsoft.com/office/powerpoint/2010/main" val="19840197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041400"/>
            <a:ext cx="9143999" cy="5277555"/>
          </a:xfrm>
          <a:prstGeom prst="rect">
            <a:avLst/>
          </a:prstGeom>
          <a:blipFill>
            <a:blip r:embed="rId2" cstate="print"/>
            <a:stretch>
              <a:fillRect/>
            </a:stretch>
          </a:blipFill>
        </p:spPr>
        <p:txBody>
          <a:bodyPr wrap="square" lIns="0" tIns="0" rIns="0" bIns="0" rtlCol="0">
            <a:spAutoFit/>
          </a:bodyPr>
          <a:lstStyle/>
          <a:p>
            <a:endParaRPr smtClean="0">
              <a:solidFill>
                <a:prstClr val="black"/>
              </a:solidFill>
            </a:endParaRPr>
          </a:p>
        </p:txBody>
      </p:sp>
      <p:sp>
        <p:nvSpPr>
          <p:cNvPr id="3" name="object 3"/>
          <p:cNvSpPr txBox="1"/>
          <p:nvPr/>
        </p:nvSpPr>
        <p:spPr>
          <a:xfrm>
            <a:off x="7018741" y="6519147"/>
            <a:ext cx="2015489" cy="298450"/>
          </a:xfrm>
          <a:prstGeom prst="rect">
            <a:avLst/>
          </a:prstGeom>
        </p:spPr>
        <p:txBody>
          <a:bodyPr vert="horz" wrap="square" lIns="0" tIns="0" rIns="0" bIns="0" rtlCol="0">
            <a:spAutoFit/>
          </a:bodyPr>
          <a:lstStyle/>
          <a:p>
            <a:pPr marL="12700"/>
            <a:r>
              <a:rPr spc="-25" dirty="0">
                <a:solidFill>
                  <a:srgbClr val="C0C0C0"/>
                </a:solidFill>
                <a:cs typeface="Calibri"/>
              </a:rPr>
              <a:t>W</a:t>
            </a:r>
            <a:r>
              <a:rPr dirty="0">
                <a:solidFill>
                  <a:srgbClr val="C0C0C0"/>
                </a:solidFill>
                <a:cs typeface="Calibri"/>
              </a:rPr>
              <a:t>h</a:t>
            </a:r>
            <a:r>
              <a:rPr spc="-5" dirty="0">
                <a:solidFill>
                  <a:srgbClr val="C0C0C0"/>
                </a:solidFill>
                <a:cs typeface="Calibri"/>
              </a:rPr>
              <a:t>ol</a:t>
            </a:r>
            <a:r>
              <a:rPr spc="-10" dirty="0">
                <a:solidFill>
                  <a:srgbClr val="C0C0C0"/>
                </a:solidFill>
                <a:cs typeface="Calibri"/>
              </a:rPr>
              <a:t>e</a:t>
            </a:r>
            <a:r>
              <a:rPr spc="5" dirty="0">
                <a:solidFill>
                  <a:srgbClr val="C0C0C0"/>
                </a:solidFill>
                <a:cs typeface="Calibri"/>
              </a:rPr>
              <a:t> </a:t>
            </a:r>
            <a:r>
              <a:rPr spc="-25" dirty="0">
                <a:solidFill>
                  <a:srgbClr val="C0C0C0"/>
                </a:solidFill>
                <a:cs typeface="Calibri"/>
              </a:rPr>
              <a:t>F</a:t>
            </a:r>
            <a:r>
              <a:rPr spc="-5" dirty="0">
                <a:solidFill>
                  <a:srgbClr val="C0C0C0"/>
                </a:solidFill>
                <a:cs typeface="Calibri"/>
              </a:rPr>
              <a:t>oo</a:t>
            </a:r>
            <a:r>
              <a:rPr dirty="0">
                <a:solidFill>
                  <a:srgbClr val="C0C0C0"/>
                </a:solidFill>
                <a:cs typeface="Calibri"/>
              </a:rPr>
              <a:t>ds </a:t>
            </a:r>
            <a:r>
              <a:rPr spc="15" dirty="0">
                <a:solidFill>
                  <a:srgbClr val="C0C0C0"/>
                </a:solidFill>
                <a:cs typeface="Calibri"/>
              </a:rPr>
              <a:t> </a:t>
            </a:r>
            <a:r>
              <a:rPr spc="-25" dirty="0">
                <a:solidFill>
                  <a:srgbClr val="C0C0C0"/>
                </a:solidFill>
                <a:cs typeface="Calibri"/>
              </a:rPr>
              <a:t>M</a:t>
            </a:r>
            <a:r>
              <a:rPr dirty="0">
                <a:solidFill>
                  <a:srgbClr val="C0C0C0"/>
                </a:solidFill>
                <a:cs typeface="Calibri"/>
              </a:rPr>
              <a:t>a</a:t>
            </a:r>
            <a:r>
              <a:rPr spc="-15" dirty="0">
                <a:solidFill>
                  <a:srgbClr val="C0C0C0"/>
                </a:solidFill>
                <a:cs typeface="Calibri"/>
              </a:rPr>
              <a:t>r</a:t>
            </a:r>
            <a:r>
              <a:rPr spc="-75" dirty="0">
                <a:solidFill>
                  <a:srgbClr val="C0C0C0"/>
                </a:solidFill>
                <a:cs typeface="Calibri"/>
              </a:rPr>
              <a:t>k</a:t>
            </a:r>
            <a:r>
              <a:rPr spc="-20" dirty="0">
                <a:solidFill>
                  <a:srgbClr val="C0C0C0"/>
                </a:solidFill>
                <a:cs typeface="Calibri"/>
              </a:rPr>
              <a:t>e</a:t>
            </a:r>
            <a:r>
              <a:rPr spc="-10" dirty="0">
                <a:solidFill>
                  <a:srgbClr val="C0C0C0"/>
                </a:solidFill>
                <a:cs typeface="Calibri"/>
              </a:rPr>
              <a:t>t</a:t>
            </a:r>
            <a:endParaRPr>
              <a:solidFill>
                <a:prstClr val="black"/>
              </a:solidFill>
              <a:cs typeface="Calibri"/>
            </a:endParaRPr>
          </a:p>
        </p:txBody>
      </p:sp>
      <p:sp>
        <p:nvSpPr>
          <p:cNvPr id="4" name="object 4"/>
          <p:cNvSpPr/>
          <p:nvPr/>
        </p:nvSpPr>
        <p:spPr>
          <a:xfrm>
            <a:off x="2239898" y="50800"/>
            <a:ext cx="4700270" cy="769620"/>
          </a:xfrm>
          <a:custGeom>
            <a:avLst/>
            <a:gdLst/>
            <a:ahLst/>
            <a:cxnLst/>
            <a:rect l="l" t="t" r="r" b="b"/>
            <a:pathLst>
              <a:path w="4700270" h="769619">
                <a:moveTo>
                  <a:pt x="0" y="0"/>
                </a:moveTo>
                <a:lnTo>
                  <a:pt x="4700104" y="0"/>
                </a:lnTo>
                <a:lnTo>
                  <a:pt x="4700104" y="769442"/>
                </a:lnTo>
                <a:lnTo>
                  <a:pt x="0" y="769442"/>
                </a:lnTo>
                <a:lnTo>
                  <a:pt x="0" y="0"/>
                </a:lnTo>
                <a:close/>
              </a:path>
            </a:pathLst>
          </a:custGeom>
          <a:solidFill>
            <a:srgbClr val="000000"/>
          </a:solidFill>
        </p:spPr>
        <p:txBody>
          <a:bodyPr wrap="square" lIns="0" tIns="0" rIns="0" bIns="0" rtlCol="0">
            <a:spAutoFit/>
          </a:bodyPr>
          <a:lstStyle/>
          <a:p>
            <a:endParaRPr smtClean="0">
              <a:solidFill>
                <a:prstClr val="black"/>
              </a:solidFill>
            </a:endParaRPr>
          </a:p>
        </p:txBody>
      </p:sp>
      <p:sp>
        <p:nvSpPr>
          <p:cNvPr id="5" name="object 5"/>
          <p:cNvSpPr txBox="1">
            <a:spLocks noGrp="1"/>
          </p:cNvSpPr>
          <p:nvPr>
            <p:ph type="title"/>
          </p:nvPr>
        </p:nvSpPr>
        <p:spPr>
          <a:prstGeom prst="rect">
            <a:avLst/>
          </a:prstGeom>
        </p:spPr>
        <p:txBody>
          <a:bodyPr vert="horz" wrap="square" lIns="0" tIns="0" rIns="0" bIns="0" rtlCol="0">
            <a:spAutoFit/>
          </a:bodyPr>
          <a:lstStyle/>
          <a:p>
            <a:pPr marL="1851660">
              <a:lnSpc>
                <a:spcPct val="100000"/>
              </a:lnSpc>
            </a:pPr>
            <a:r>
              <a:rPr dirty="0"/>
              <a:t>…</a:t>
            </a:r>
            <a:r>
              <a:rPr spc="-20" dirty="0"/>
              <a:t> </a:t>
            </a:r>
            <a:r>
              <a:rPr dirty="0"/>
              <a:t>and </a:t>
            </a:r>
            <a:r>
              <a:rPr spc="-5" dirty="0"/>
              <a:t>wi</a:t>
            </a:r>
            <a:r>
              <a:rPr dirty="0"/>
              <a:t>th</a:t>
            </a:r>
            <a:r>
              <a:rPr spc="5" dirty="0"/>
              <a:t>o</a:t>
            </a:r>
            <a:r>
              <a:rPr dirty="0"/>
              <a:t>ut bees</a:t>
            </a:r>
          </a:p>
        </p:txBody>
      </p:sp>
      <p:sp>
        <p:nvSpPr>
          <p:cNvPr id="6" name="Rectangle 5"/>
          <p:cNvSpPr/>
          <p:nvPr/>
        </p:nvSpPr>
        <p:spPr>
          <a:xfrm>
            <a:off x="152400" y="6414399"/>
            <a:ext cx="3791807" cy="369332"/>
          </a:xfrm>
          <a:prstGeom prst="rect">
            <a:avLst/>
          </a:prstGeom>
          <a:solidFill>
            <a:schemeClr val="bg1"/>
          </a:solidFill>
        </p:spPr>
        <p:txBody>
          <a:bodyPr wrap="none">
            <a:spAutoFit/>
          </a:bodyPr>
          <a:lstStyle/>
          <a:p>
            <a:r>
              <a:rPr lang="en-US" dirty="0"/>
              <a:t>Marla </a:t>
            </a:r>
            <a:r>
              <a:rPr lang="en-US" dirty="0" err="1"/>
              <a:t>Spivak</a:t>
            </a:r>
            <a:r>
              <a:rPr lang="en-US" dirty="0"/>
              <a:t>, University of Minnesota </a:t>
            </a:r>
          </a:p>
        </p:txBody>
      </p:sp>
    </p:spTree>
    <p:extLst>
      <p:ext uri="{BB962C8B-B14F-4D97-AF65-F5344CB8AC3E}">
        <p14:creationId xmlns:p14="http://schemas.microsoft.com/office/powerpoint/2010/main" val="19492660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81000" y="457200"/>
            <a:ext cx="8458200" cy="1143000"/>
          </a:xfrm>
        </p:spPr>
        <p:txBody>
          <a:bodyPr>
            <a:normAutofit/>
          </a:bodyPr>
          <a:lstStyle/>
          <a:p>
            <a:r>
              <a:rPr lang="en-US" sz="3200" b="1" dirty="0" smtClean="0"/>
              <a:t>Even pesticides approved for organic grower use can be highly toxic to pollinators</a:t>
            </a:r>
          </a:p>
        </p:txBody>
      </p:sp>
      <p:grpSp>
        <p:nvGrpSpPr>
          <p:cNvPr id="29699" name="Group 3"/>
          <p:cNvGrpSpPr>
            <a:grpSpLocks/>
          </p:cNvGrpSpPr>
          <p:nvPr/>
        </p:nvGrpSpPr>
        <p:grpSpPr bwMode="auto">
          <a:xfrm>
            <a:off x="381000" y="2209800"/>
            <a:ext cx="5029200" cy="4511675"/>
            <a:chOff x="1296" y="1104"/>
            <a:chExt cx="3168" cy="2842"/>
          </a:xfrm>
        </p:grpSpPr>
        <p:pic>
          <p:nvPicPr>
            <p:cNvPr id="29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6" y="1104"/>
              <a:ext cx="3168" cy="2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1" name="Text Box 5"/>
            <p:cNvSpPr txBox="1">
              <a:spLocks noChangeArrowheads="1"/>
            </p:cNvSpPr>
            <p:nvPr/>
          </p:nvSpPr>
          <p:spPr bwMode="auto">
            <a:xfrm>
              <a:off x="1392" y="3792"/>
              <a:ext cx="249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a:latin typeface="Arial" charset="0"/>
                </a:rPr>
                <a:t>Eric Mader – The Xerces Society for Invertebrate Conservation</a:t>
              </a:r>
            </a:p>
          </p:txBody>
        </p:sp>
      </p:grpSp>
      <p:sp>
        <p:nvSpPr>
          <p:cNvPr id="3" name="TextBox 2"/>
          <p:cNvSpPr txBox="1"/>
          <p:nvPr/>
        </p:nvSpPr>
        <p:spPr>
          <a:xfrm>
            <a:off x="5791200" y="3105834"/>
            <a:ext cx="3048000" cy="923330"/>
          </a:xfrm>
          <a:prstGeom prst="rect">
            <a:avLst/>
          </a:prstGeom>
          <a:noFill/>
          <a:ln>
            <a:solidFill>
              <a:schemeClr val="accent1"/>
            </a:solidFill>
          </a:ln>
        </p:spPr>
        <p:txBody>
          <a:bodyPr wrap="square" rtlCol="0">
            <a:spAutoFit/>
          </a:bodyPr>
          <a:lstStyle/>
          <a:p>
            <a:r>
              <a:rPr lang="en-US" dirty="0" smtClean="0"/>
              <a:t>Soaps and Oils, only when directly sprayed upon the pollinator</a:t>
            </a:r>
            <a:endParaRPr lang="en-US" dirty="0"/>
          </a:p>
        </p:txBody>
      </p:sp>
      <p:cxnSp>
        <p:nvCxnSpPr>
          <p:cNvPr id="5" name="Straight Arrow Connector 4"/>
          <p:cNvCxnSpPr/>
          <p:nvPr/>
        </p:nvCxnSpPr>
        <p:spPr>
          <a:xfrm flipH="1">
            <a:off x="5334000" y="3447364"/>
            <a:ext cx="464745" cy="6096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5334000" y="3276600"/>
            <a:ext cx="464746"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2400" y="1905000"/>
            <a:ext cx="6019799" cy="338554"/>
          </a:xfrm>
          <a:prstGeom prst="rect">
            <a:avLst/>
          </a:prstGeom>
          <a:noFill/>
        </p:spPr>
        <p:txBody>
          <a:bodyPr wrap="square" rtlCol="0">
            <a:spAutoFit/>
          </a:bodyPr>
          <a:lstStyle/>
          <a:p>
            <a:r>
              <a:rPr lang="en-US" sz="1600" b="1" dirty="0" smtClean="0"/>
              <a:t>Toxicity of Common Organic-Approved Pesticides to Pollinators</a:t>
            </a:r>
            <a:endParaRPr lang="en-US" sz="1600" b="1" dirty="0"/>
          </a:p>
        </p:txBody>
      </p:sp>
    </p:spTree>
    <p:custDataLst>
      <p:tags r:id="rId1"/>
    </p:custDataLst>
    <p:extLst>
      <p:ext uri="{BB962C8B-B14F-4D97-AF65-F5344CB8AC3E}">
        <p14:creationId xmlns:p14="http://schemas.microsoft.com/office/powerpoint/2010/main" val="11294946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1187450"/>
            <a:ext cx="8648700" cy="4908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33078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02" name="Group 1"/>
          <p:cNvGrpSpPr>
            <a:grpSpLocks/>
          </p:cNvGrpSpPr>
          <p:nvPr/>
        </p:nvGrpSpPr>
        <p:grpSpPr bwMode="auto">
          <a:xfrm>
            <a:off x="609600" y="762000"/>
            <a:ext cx="8305800" cy="5943600"/>
            <a:chOff x="460375" y="762000"/>
            <a:chExt cx="8683625" cy="6607277"/>
          </a:xfrm>
        </p:grpSpPr>
        <p:pic>
          <p:nvPicPr>
            <p:cNvPr id="10240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663" y="762000"/>
              <a:ext cx="8669337"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4778477"/>
              <a:ext cx="8683625"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0895053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825" y="1828800"/>
            <a:ext cx="8439150"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04825" y="838200"/>
            <a:ext cx="7772400" cy="1143000"/>
          </a:xfrm>
        </p:spPr>
        <p:txBody>
          <a:bodyPr/>
          <a:lstStyle/>
          <a:p>
            <a:r>
              <a:rPr lang="en-US" altLang="en-US" dirty="0"/>
              <a:t>New use directions – Ag products</a:t>
            </a:r>
            <a:endParaRPr lang="en-US" dirty="0"/>
          </a:p>
        </p:txBody>
      </p:sp>
    </p:spTree>
    <p:extLst>
      <p:ext uri="{BB962C8B-B14F-4D97-AF65-F5344CB8AC3E}">
        <p14:creationId xmlns:p14="http://schemas.microsoft.com/office/powerpoint/2010/main" val="37505180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2">
            <a:extLst>
              <a:ext uri="{28A0092B-C50C-407E-A947-70E740481C1C}">
                <a14:useLocalDpi xmlns:a14="http://schemas.microsoft.com/office/drawing/2010/main" val="0"/>
              </a:ext>
            </a:extLst>
          </a:blip>
          <a:srcRect b="16876"/>
          <a:stretch>
            <a:fillRect/>
          </a:stretch>
        </p:blipFill>
        <p:spPr bwMode="auto">
          <a:xfrm>
            <a:off x="533400" y="1638300"/>
            <a:ext cx="8440738" cy="506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4451" name="Title 1"/>
          <p:cNvSpPr>
            <a:spLocks noGrp="1"/>
          </p:cNvSpPr>
          <p:nvPr>
            <p:ph type="title"/>
          </p:nvPr>
        </p:nvSpPr>
        <p:spPr>
          <a:xfrm>
            <a:off x="533400" y="838200"/>
            <a:ext cx="8305800" cy="800100"/>
          </a:xfrm>
        </p:spPr>
        <p:txBody>
          <a:bodyPr/>
          <a:lstStyle/>
          <a:p>
            <a:r>
              <a:rPr lang="en-US" altLang="en-US" dirty="0" smtClean="0"/>
              <a:t>New use directions – Ag products</a:t>
            </a:r>
          </a:p>
        </p:txBody>
      </p:sp>
    </p:spTree>
    <p:extLst>
      <p:ext uri="{BB962C8B-B14F-4D97-AF65-F5344CB8AC3E}">
        <p14:creationId xmlns:p14="http://schemas.microsoft.com/office/powerpoint/2010/main" val="13268209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474" name="Group 1"/>
          <p:cNvGrpSpPr>
            <a:grpSpLocks/>
          </p:cNvGrpSpPr>
          <p:nvPr/>
        </p:nvGrpSpPr>
        <p:grpSpPr bwMode="auto">
          <a:xfrm>
            <a:off x="484188" y="2209800"/>
            <a:ext cx="8667750" cy="4572000"/>
            <a:chOff x="484572" y="990416"/>
            <a:chExt cx="8667275" cy="4572183"/>
          </a:xfrm>
        </p:grpSpPr>
        <p:pic>
          <p:nvPicPr>
            <p:cNvPr id="10547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990416"/>
              <a:ext cx="6781800" cy="1295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477" name="Picture 2"/>
            <p:cNvPicPr>
              <a:picLocks noChangeAspect="1" noChangeArrowheads="1"/>
            </p:cNvPicPr>
            <p:nvPr/>
          </p:nvPicPr>
          <p:blipFill>
            <a:blip r:embed="rId3">
              <a:extLst>
                <a:ext uri="{28A0092B-C50C-407E-A947-70E740481C1C}">
                  <a14:useLocalDpi xmlns:a14="http://schemas.microsoft.com/office/drawing/2010/main" val="0"/>
                </a:ext>
              </a:extLst>
            </a:blip>
            <a:srcRect t="8255"/>
            <a:stretch>
              <a:fillRect/>
            </a:stretch>
          </p:blipFill>
          <p:spPr bwMode="auto">
            <a:xfrm>
              <a:off x="484572" y="1857374"/>
              <a:ext cx="8667275" cy="3705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Title 1"/>
          <p:cNvSpPr>
            <a:spLocks noGrp="1"/>
          </p:cNvSpPr>
          <p:nvPr>
            <p:ph type="title"/>
          </p:nvPr>
        </p:nvSpPr>
        <p:spPr>
          <a:xfrm>
            <a:off x="609600" y="838200"/>
            <a:ext cx="8229600" cy="1143000"/>
          </a:xfrm>
        </p:spPr>
        <p:txBody>
          <a:bodyPr>
            <a:normAutofit fontScale="90000"/>
          </a:bodyPr>
          <a:lstStyle/>
          <a:p>
            <a:pPr>
              <a:defRPr/>
            </a:pPr>
            <a:r>
              <a:rPr lang="en-US" dirty="0" smtClean="0"/>
              <a:t>New use directions – Ag products &amp; Non-Ag products</a:t>
            </a:r>
            <a:endParaRPr lang="en-US" dirty="0"/>
          </a:p>
        </p:txBody>
      </p:sp>
    </p:spTree>
    <p:extLst>
      <p:ext uri="{BB962C8B-B14F-4D97-AF65-F5344CB8AC3E}">
        <p14:creationId xmlns:p14="http://schemas.microsoft.com/office/powerpoint/2010/main" val="40641262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Residual Toxicity</a:t>
            </a:r>
            <a:endParaRPr lang="en-US" dirty="0"/>
          </a:p>
        </p:txBody>
      </p:sp>
      <p:sp>
        <p:nvSpPr>
          <p:cNvPr id="3" name="Content Placeholder 2"/>
          <p:cNvSpPr>
            <a:spLocks noGrp="1"/>
          </p:cNvSpPr>
          <p:nvPr>
            <p:ph idx="1"/>
          </p:nvPr>
        </p:nvSpPr>
        <p:spPr>
          <a:xfrm>
            <a:off x="402771" y="1524000"/>
            <a:ext cx="5236029" cy="3933644"/>
          </a:xfrm>
        </p:spPr>
        <p:txBody>
          <a:bodyPr>
            <a:normAutofit fontScale="92500" lnSpcReduction="10000"/>
          </a:bodyPr>
          <a:lstStyle/>
          <a:p>
            <a:pPr>
              <a:spcBef>
                <a:spcPts val="3720"/>
              </a:spcBef>
            </a:pPr>
            <a:r>
              <a:rPr lang="en-US" b="1" u="sng" dirty="0" smtClean="0"/>
              <a:t>Definition:</a:t>
            </a:r>
            <a:r>
              <a:rPr lang="en-US" dirty="0" smtClean="0"/>
              <a:t> </a:t>
            </a:r>
            <a:br>
              <a:rPr lang="en-US" dirty="0" smtClean="0"/>
            </a:br>
            <a:r>
              <a:rPr lang="en-US" dirty="0" smtClean="0"/>
              <a:t>Residues on plants which can harm pollinators that visit the area after the treatment is dry or absorbed by the soil</a:t>
            </a:r>
          </a:p>
          <a:p>
            <a:pPr>
              <a:spcBef>
                <a:spcPts val="3720"/>
              </a:spcBef>
            </a:pPr>
            <a:r>
              <a:rPr lang="en-US" dirty="0" smtClean="0"/>
              <a:t>Some pesticides have extended residual toxicity to bees and other pollinators.</a:t>
            </a:r>
          </a:p>
          <a:p>
            <a:pPr lvl="1"/>
            <a:endParaRPr lang="en-US" dirty="0"/>
          </a:p>
        </p:txBody>
      </p:sp>
      <p:pic>
        <p:nvPicPr>
          <p:cNvPr id="4" name="Picture 3" descr="MC900347211.WM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638800" y="1523999"/>
            <a:ext cx="2895600" cy="3933645"/>
          </a:xfrm>
          <a:prstGeom prst="rect">
            <a:avLst/>
          </a:prstGeom>
          <a:scene3d>
            <a:camera prst="orthographicFront"/>
            <a:lightRig rig="threePt" dir="t"/>
          </a:scene3d>
          <a:sp3d>
            <a:bevelT/>
          </a:sp3d>
        </p:spPr>
      </p:pic>
    </p:spTree>
    <p:extLst>
      <p:ext uri="{BB962C8B-B14F-4D97-AF65-F5344CB8AC3E}">
        <p14:creationId xmlns:p14="http://schemas.microsoft.com/office/powerpoint/2010/main" val="25639332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Residual Toxicity</a:t>
            </a:r>
            <a:endParaRPr lang="en-US" dirty="0"/>
          </a:p>
        </p:txBody>
      </p:sp>
      <p:sp>
        <p:nvSpPr>
          <p:cNvPr id="3" name="Content Placeholder 2"/>
          <p:cNvSpPr>
            <a:spLocks noGrp="1"/>
          </p:cNvSpPr>
          <p:nvPr>
            <p:ph idx="1"/>
          </p:nvPr>
        </p:nvSpPr>
        <p:spPr>
          <a:xfrm>
            <a:off x="152401" y="1524000"/>
            <a:ext cx="4731224" cy="4343400"/>
          </a:xfrm>
        </p:spPr>
        <p:txBody>
          <a:bodyPr>
            <a:normAutofit fontScale="77500" lnSpcReduction="20000"/>
          </a:bodyPr>
          <a:lstStyle/>
          <a:p>
            <a:pPr marL="0" indent="0">
              <a:spcBef>
                <a:spcPts val="2568"/>
              </a:spcBef>
              <a:buNone/>
            </a:pPr>
            <a:r>
              <a:rPr lang="en-US" dirty="0" smtClean="0"/>
              <a:t>If the pesticide </a:t>
            </a:r>
            <a:r>
              <a:rPr lang="en-US" b="1" u="sng" dirty="0" smtClean="0"/>
              <a:t>does not</a:t>
            </a:r>
            <a:r>
              <a:rPr lang="en-US" dirty="0" smtClean="0"/>
              <a:t> have extended residual toxicity:</a:t>
            </a:r>
          </a:p>
          <a:p>
            <a:pPr>
              <a:spcBef>
                <a:spcPts val="2568"/>
              </a:spcBef>
            </a:pPr>
            <a:r>
              <a:rPr lang="en-US" dirty="0" smtClean="0"/>
              <a:t>The pesticide can still harm pollinators exposed to </a:t>
            </a:r>
            <a:r>
              <a:rPr lang="en-US" dirty="0" smtClean="0">
                <a:solidFill>
                  <a:srgbClr val="660066"/>
                </a:solidFill>
              </a:rPr>
              <a:t>direct treatment; </a:t>
            </a:r>
            <a:r>
              <a:rPr lang="en-US" dirty="0" smtClean="0"/>
              <a:t>during or shortly after the application while the plants are still wet.</a:t>
            </a:r>
          </a:p>
          <a:p>
            <a:pPr>
              <a:spcBef>
                <a:spcPts val="2568"/>
              </a:spcBef>
            </a:pPr>
            <a:r>
              <a:rPr lang="en-US" dirty="0" smtClean="0"/>
              <a:t>Can often be applied </a:t>
            </a:r>
            <a:r>
              <a:rPr lang="en-US" dirty="0" smtClean="0">
                <a:solidFill>
                  <a:srgbClr val="008000"/>
                </a:solidFill>
              </a:rPr>
              <a:t>after evening pollinator foraging is complete </a:t>
            </a:r>
            <a:r>
              <a:rPr lang="en-US" dirty="0" smtClean="0"/>
              <a:t>without harming pollinators that arrive the next day.</a:t>
            </a:r>
          </a:p>
        </p:txBody>
      </p:sp>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29943"/>
          <a:stretch/>
        </p:blipFill>
        <p:spPr bwMode="auto">
          <a:xfrm>
            <a:off x="4855191" y="1676400"/>
            <a:ext cx="4288809" cy="3750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2487" y="4495800"/>
            <a:ext cx="1621809" cy="499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56726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3200" dirty="0" smtClean="0">
                <a:solidFill>
                  <a:schemeClr val="tx1"/>
                </a:solidFill>
              </a:rPr>
              <a:t>Additional Restrictions for pesticide with Extended Residual Activity </a:t>
            </a:r>
            <a:r>
              <a:rPr lang="en-US" sz="1600" dirty="0" smtClean="0">
                <a:solidFill>
                  <a:schemeClr val="bg1"/>
                </a:solidFill>
              </a:rPr>
              <a:t>www.epa.gov</a:t>
            </a:r>
            <a:r>
              <a:rPr lang="en-US" sz="1600" dirty="0">
                <a:solidFill>
                  <a:schemeClr val="bg1"/>
                </a:solidFill>
              </a:rPr>
              <a:t>/pesticides/ecosystem/pollinator/bee-label-info-lrt.pdf</a:t>
            </a:r>
            <a:r>
              <a:rPr lang="en-US" sz="3600" dirty="0">
                <a:solidFill>
                  <a:schemeClr val="bg1"/>
                </a:solidFill>
              </a:rPr>
              <a:t/>
            </a:r>
            <a:br>
              <a:rPr lang="en-US" sz="3600" dirty="0">
                <a:solidFill>
                  <a:schemeClr val="bg1"/>
                </a:solidFill>
              </a:rPr>
            </a:br>
            <a:endParaRPr lang="en-US" sz="3600" dirty="0">
              <a:solidFill>
                <a:schemeClr val="tx1"/>
              </a:solidFill>
            </a:endParaRP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072514"/>
            <a:ext cx="9144000" cy="5785486"/>
          </a:xfrm>
          <a:prstGeom prst="rect">
            <a:avLst/>
          </a:prstGeom>
          <a:ln w="25400">
            <a:solidFill>
              <a:schemeClr val="accent1">
                <a:lumMod val="50000"/>
              </a:schemeClr>
            </a:solidFill>
          </a:ln>
        </p:spPr>
      </p:pic>
    </p:spTree>
    <p:extLst>
      <p:ext uri="{BB962C8B-B14F-4D97-AF65-F5344CB8AC3E}">
        <p14:creationId xmlns:p14="http://schemas.microsoft.com/office/powerpoint/2010/main" val="39018948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dirty="0" smtClean="0"/>
              <a:t>Residual Toxicity</a:t>
            </a:r>
            <a:endParaRPr lang="en-US" dirty="0"/>
          </a:p>
        </p:txBody>
      </p:sp>
      <p:sp>
        <p:nvSpPr>
          <p:cNvPr id="3" name="Content Placeholder 2"/>
          <p:cNvSpPr>
            <a:spLocks noGrp="1"/>
          </p:cNvSpPr>
          <p:nvPr>
            <p:ph idx="1"/>
          </p:nvPr>
        </p:nvSpPr>
        <p:spPr>
          <a:xfrm>
            <a:off x="402771" y="1096962"/>
            <a:ext cx="4321629" cy="4770438"/>
          </a:xfrm>
        </p:spPr>
        <p:txBody>
          <a:bodyPr>
            <a:normAutofit/>
          </a:bodyPr>
          <a:lstStyle/>
          <a:p>
            <a:r>
              <a:rPr lang="en-US" dirty="0" smtClean="0"/>
              <a:t>Environmental conditions can affect residual toxicity.</a:t>
            </a:r>
          </a:p>
          <a:p>
            <a:pPr lvl="1"/>
            <a:r>
              <a:rPr lang="en-US" dirty="0" smtClean="0"/>
              <a:t>Examples: </a:t>
            </a:r>
            <a:r>
              <a:rPr lang="en-US" dirty="0" smtClean="0">
                <a:solidFill>
                  <a:srgbClr val="0000FF"/>
                </a:solidFill>
              </a:rPr>
              <a:t>Low temperatures </a:t>
            </a:r>
            <a:r>
              <a:rPr lang="en-US" dirty="0" smtClean="0"/>
              <a:t>or </a:t>
            </a:r>
            <a:r>
              <a:rPr lang="en-US" dirty="0" smtClean="0">
                <a:solidFill>
                  <a:srgbClr val="0000FF"/>
                </a:solidFill>
              </a:rPr>
              <a:t>heavy dews </a:t>
            </a:r>
            <a:r>
              <a:rPr lang="en-US" dirty="0" smtClean="0"/>
              <a:t>for the night or early AM after application may increase residual toxicity.</a:t>
            </a:r>
          </a:p>
          <a:p>
            <a:pPr lvl="1"/>
            <a:endParaRPr lang="en-US" dirty="0"/>
          </a:p>
        </p:txBody>
      </p:sp>
      <p:pic>
        <p:nvPicPr>
          <p:cNvPr id="4" name="Picture 3" descr="MC900413624.WM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00600" y="1181100"/>
            <a:ext cx="2010302" cy="3009900"/>
          </a:xfrm>
          <a:prstGeom prst="rect">
            <a:avLst/>
          </a:prstGeom>
        </p:spPr>
      </p:pic>
      <p:pic>
        <p:nvPicPr>
          <p:cNvPr id="6" name="Picture 5" descr="MC900437825.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6000" y="3048000"/>
            <a:ext cx="2819400" cy="2819400"/>
          </a:xfrm>
          <a:prstGeom prst="rect">
            <a:avLst/>
          </a:prstGeom>
        </p:spPr>
      </p:pic>
    </p:spTree>
    <p:extLst>
      <p:ext uri="{BB962C8B-B14F-4D97-AF65-F5344CB8AC3E}">
        <p14:creationId xmlns:p14="http://schemas.microsoft.com/office/powerpoint/2010/main" val="22540173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381000"/>
            <a:ext cx="9143999" cy="6095999"/>
          </a:xfrm>
          <a:prstGeom prst="rect">
            <a:avLst/>
          </a:prstGeom>
          <a:blipFill>
            <a:blip r:embed="rId2" cstate="print"/>
            <a:stretch>
              <a:fillRect/>
            </a:stretch>
          </a:blipFill>
        </p:spPr>
        <p:txBody>
          <a:bodyPr wrap="square" lIns="0" tIns="0" rIns="0" bIns="0" rtlCol="0">
            <a:spAutoFit/>
          </a:bodyPr>
          <a:lstStyle/>
          <a:p>
            <a:endParaRPr smtClean="0">
              <a:solidFill>
                <a:prstClr val="black"/>
              </a:solidFill>
            </a:endParaRPr>
          </a:p>
        </p:txBody>
      </p:sp>
      <p:sp>
        <p:nvSpPr>
          <p:cNvPr id="3" name="object 3"/>
          <p:cNvSpPr txBox="1"/>
          <p:nvPr/>
        </p:nvSpPr>
        <p:spPr>
          <a:xfrm>
            <a:off x="7753752" y="6519147"/>
            <a:ext cx="1296670" cy="298450"/>
          </a:xfrm>
          <a:prstGeom prst="rect">
            <a:avLst/>
          </a:prstGeom>
        </p:spPr>
        <p:txBody>
          <a:bodyPr vert="horz" wrap="square" lIns="0" tIns="0" rIns="0" bIns="0" rtlCol="0">
            <a:spAutoFit/>
          </a:bodyPr>
          <a:lstStyle/>
          <a:p>
            <a:pPr marL="12700"/>
            <a:r>
              <a:rPr spc="-5" dirty="0">
                <a:solidFill>
                  <a:srgbClr val="C0C0C0"/>
                </a:solidFill>
                <a:cs typeface="Calibri"/>
              </a:rPr>
              <a:t>D</a:t>
            </a:r>
            <a:r>
              <a:rPr spc="-25" dirty="0">
                <a:solidFill>
                  <a:srgbClr val="C0C0C0"/>
                </a:solidFill>
                <a:cs typeface="Calibri"/>
              </a:rPr>
              <a:t>a</a:t>
            </a:r>
            <a:r>
              <a:rPr dirty="0">
                <a:solidFill>
                  <a:srgbClr val="C0C0C0"/>
                </a:solidFill>
                <a:cs typeface="Calibri"/>
              </a:rPr>
              <a:t>v</a:t>
            </a:r>
            <a:r>
              <a:rPr spc="-5" dirty="0">
                <a:solidFill>
                  <a:srgbClr val="C0C0C0"/>
                </a:solidFill>
                <a:cs typeface="Calibri"/>
              </a:rPr>
              <a:t>i</a:t>
            </a:r>
            <a:r>
              <a:rPr dirty="0">
                <a:solidFill>
                  <a:srgbClr val="C0C0C0"/>
                </a:solidFill>
                <a:cs typeface="Calibri"/>
              </a:rPr>
              <a:t>d </a:t>
            </a:r>
            <a:r>
              <a:rPr spc="-10" dirty="0">
                <a:solidFill>
                  <a:srgbClr val="C0C0C0"/>
                </a:solidFill>
                <a:cs typeface="Calibri"/>
              </a:rPr>
              <a:t>H</a:t>
            </a:r>
            <a:r>
              <a:rPr dirty="0">
                <a:solidFill>
                  <a:srgbClr val="C0C0C0"/>
                </a:solidFill>
                <a:cs typeface="Calibri"/>
              </a:rPr>
              <a:t>ans</a:t>
            </a:r>
            <a:r>
              <a:rPr spc="-10" dirty="0">
                <a:solidFill>
                  <a:srgbClr val="C0C0C0"/>
                </a:solidFill>
                <a:cs typeface="Calibri"/>
              </a:rPr>
              <a:t>e</a:t>
            </a:r>
            <a:r>
              <a:rPr dirty="0">
                <a:solidFill>
                  <a:srgbClr val="C0C0C0"/>
                </a:solidFill>
                <a:cs typeface="Calibri"/>
              </a:rPr>
              <a:t>n</a:t>
            </a:r>
            <a:endParaRPr>
              <a:solidFill>
                <a:prstClr val="black"/>
              </a:solidFill>
              <a:cs typeface="Calibri"/>
            </a:endParaRPr>
          </a:p>
        </p:txBody>
      </p:sp>
      <p:sp>
        <p:nvSpPr>
          <p:cNvPr id="4" name="Rectangle 3"/>
          <p:cNvSpPr/>
          <p:nvPr/>
        </p:nvSpPr>
        <p:spPr>
          <a:xfrm>
            <a:off x="34791" y="6483706"/>
            <a:ext cx="3791807" cy="369332"/>
          </a:xfrm>
          <a:prstGeom prst="rect">
            <a:avLst/>
          </a:prstGeom>
          <a:solidFill>
            <a:schemeClr val="bg1"/>
          </a:solidFill>
        </p:spPr>
        <p:txBody>
          <a:bodyPr wrap="none">
            <a:spAutoFit/>
          </a:bodyPr>
          <a:lstStyle/>
          <a:p>
            <a:r>
              <a:rPr lang="en-US" dirty="0"/>
              <a:t>Marla </a:t>
            </a:r>
            <a:r>
              <a:rPr lang="en-US" dirty="0" err="1"/>
              <a:t>Spivak</a:t>
            </a:r>
            <a:r>
              <a:rPr lang="en-US" dirty="0"/>
              <a:t>, University of Minnesota </a:t>
            </a:r>
          </a:p>
        </p:txBody>
      </p:sp>
    </p:spTree>
    <p:extLst>
      <p:ext uri="{BB962C8B-B14F-4D97-AF65-F5344CB8AC3E}">
        <p14:creationId xmlns:p14="http://schemas.microsoft.com/office/powerpoint/2010/main" val="16662247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Pollinator Protection Checklist</a:t>
            </a:r>
            <a:endParaRPr lang="en-US" dirty="0"/>
          </a:p>
        </p:txBody>
      </p:sp>
      <p:sp>
        <p:nvSpPr>
          <p:cNvPr id="3" name="Content Placeholder 2"/>
          <p:cNvSpPr>
            <a:spLocks noGrp="1"/>
          </p:cNvSpPr>
          <p:nvPr>
            <p:ph idx="1"/>
          </p:nvPr>
        </p:nvSpPr>
        <p:spPr/>
        <p:txBody>
          <a:bodyPr>
            <a:normAutofit fontScale="85000" lnSpcReduction="20000"/>
          </a:bodyPr>
          <a:lstStyle/>
          <a:p>
            <a:pPr marL="341313" indent="-341313">
              <a:spcBef>
                <a:spcPts val="1368"/>
              </a:spcBef>
              <a:buNone/>
            </a:pPr>
            <a:r>
              <a:rPr lang="en-US" dirty="0" smtClean="0">
                <a:solidFill>
                  <a:srgbClr val="008000"/>
                </a:solidFill>
              </a:rPr>
              <a:t>3.	Understand local pollinator visitation habits.</a:t>
            </a:r>
          </a:p>
          <a:p>
            <a:pPr lvl="1">
              <a:spcBef>
                <a:spcPts val="1368"/>
              </a:spcBef>
            </a:pPr>
            <a:r>
              <a:rPr lang="en-US" dirty="0" smtClean="0"/>
              <a:t>Pollinators are at most risk </a:t>
            </a:r>
            <a:r>
              <a:rPr lang="en-US" dirty="0" smtClean="0">
                <a:solidFill>
                  <a:srgbClr val="660066"/>
                </a:solidFill>
              </a:rPr>
              <a:t>when </a:t>
            </a:r>
            <a:r>
              <a:rPr lang="en-US" dirty="0" smtClean="0">
                <a:solidFill>
                  <a:srgbClr val="0000FF"/>
                </a:solidFill>
              </a:rPr>
              <a:t>ANY</a:t>
            </a:r>
            <a:r>
              <a:rPr lang="en-US" dirty="0" smtClean="0">
                <a:solidFill>
                  <a:srgbClr val="660066"/>
                </a:solidFill>
              </a:rPr>
              <a:t> vegetation is blooming</a:t>
            </a:r>
            <a:r>
              <a:rPr lang="en-US" dirty="0" smtClean="0"/>
              <a:t>.</a:t>
            </a:r>
          </a:p>
          <a:p>
            <a:pPr lvl="1">
              <a:spcBef>
                <a:spcPts val="1368"/>
              </a:spcBef>
            </a:pPr>
            <a:r>
              <a:rPr lang="en-US" dirty="0" smtClean="0"/>
              <a:t>Observe application timing on the label relative to the </a:t>
            </a:r>
            <a:r>
              <a:rPr lang="en-US" dirty="0" smtClean="0">
                <a:solidFill>
                  <a:srgbClr val="660066"/>
                </a:solidFill>
              </a:rPr>
              <a:t>blooming stage of crop </a:t>
            </a:r>
            <a:r>
              <a:rPr lang="en-US" dirty="0" smtClean="0">
                <a:solidFill>
                  <a:schemeClr val="tx1"/>
                </a:solidFill>
              </a:rPr>
              <a:t>and</a:t>
            </a:r>
            <a:r>
              <a:rPr lang="en-US" dirty="0" smtClean="0">
                <a:solidFill>
                  <a:srgbClr val="660066"/>
                </a:solidFill>
              </a:rPr>
              <a:t> other plants</a:t>
            </a:r>
            <a:r>
              <a:rPr lang="en-US" dirty="0" smtClean="0"/>
              <a:t>.</a:t>
            </a:r>
          </a:p>
          <a:p>
            <a:pPr lvl="1">
              <a:spcBef>
                <a:spcPts val="1368"/>
              </a:spcBef>
            </a:pPr>
            <a:r>
              <a:rPr lang="en-US" dirty="0" smtClean="0"/>
              <a:t>The right timing may be reduced by extended bloom or unfavorable weather conditions.</a:t>
            </a:r>
          </a:p>
          <a:p>
            <a:pPr lvl="1">
              <a:spcBef>
                <a:spcPts val="1368"/>
              </a:spcBef>
            </a:pPr>
            <a:r>
              <a:rPr lang="en-US" dirty="0" smtClean="0">
                <a:solidFill>
                  <a:srgbClr val="008000"/>
                </a:solidFill>
              </a:rPr>
              <a:t>Evening or nighttime </a:t>
            </a:r>
            <a:r>
              <a:rPr lang="en-US" dirty="0" smtClean="0"/>
              <a:t>applications are generally the </a:t>
            </a:r>
            <a:r>
              <a:rPr lang="en-US" dirty="0" smtClean="0">
                <a:solidFill>
                  <a:srgbClr val="008000"/>
                </a:solidFill>
              </a:rPr>
              <a:t>least harmful </a:t>
            </a:r>
            <a:r>
              <a:rPr lang="en-US" dirty="0" smtClean="0"/>
              <a:t>to honey bees.</a:t>
            </a:r>
            <a:endParaRPr lang="en-US" dirty="0"/>
          </a:p>
        </p:txBody>
      </p:sp>
    </p:spTree>
    <p:extLst>
      <p:ext uri="{BB962C8B-B14F-4D97-AF65-F5344CB8AC3E}">
        <p14:creationId xmlns:p14="http://schemas.microsoft.com/office/powerpoint/2010/main" val="38897357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During Application</a:t>
            </a:r>
            <a:endParaRPr lang="en-US" dirty="0"/>
          </a:p>
        </p:txBody>
      </p:sp>
      <p:sp>
        <p:nvSpPr>
          <p:cNvPr id="3" name="Content Placeholder 2"/>
          <p:cNvSpPr>
            <a:spLocks noGrp="1"/>
          </p:cNvSpPr>
          <p:nvPr>
            <p:ph sz="half" idx="1"/>
          </p:nvPr>
        </p:nvSpPr>
        <p:spPr/>
        <p:txBody>
          <a:bodyPr/>
          <a:lstStyle/>
          <a:p>
            <a:r>
              <a:rPr lang="en-US" dirty="0" smtClean="0"/>
              <a:t>Watch for bee activity.</a:t>
            </a:r>
          </a:p>
          <a:p>
            <a:pPr lvl="1"/>
            <a:r>
              <a:rPr lang="en-US" dirty="0" smtClean="0"/>
              <a:t>Stop spraying if bees are present at the application site. </a:t>
            </a:r>
          </a:p>
          <a:p>
            <a:r>
              <a:rPr lang="en-US" dirty="0" smtClean="0"/>
              <a:t>Be careful with refill or mixing/loading operations. </a:t>
            </a:r>
          </a:p>
          <a:p>
            <a:pPr lvl="1"/>
            <a:r>
              <a:rPr lang="en-US" dirty="0" smtClean="0"/>
              <a:t>Clean up any spills. </a:t>
            </a:r>
          </a:p>
          <a:p>
            <a:pPr lvl="1"/>
            <a:r>
              <a:rPr lang="en-US" dirty="0" smtClean="0"/>
              <a:t>Don’t contaminate any standing water. </a:t>
            </a:r>
            <a:endParaRPr lang="en-US" dirty="0"/>
          </a:p>
        </p:txBody>
      </p:sp>
      <p:sp>
        <p:nvSpPr>
          <p:cNvPr id="4" name="Content Placeholder 3"/>
          <p:cNvSpPr>
            <a:spLocks noGrp="1"/>
          </p:cNvSpPr>
          <p:nvPr>
            <p:ph sz="half" idx="2"/>
          </p:nvPr>
        </p:nvSpPr>
        <p:spPr/>
        <p:txBody>
          <a:bodyPr/>
          <a:lstStyle/>
          <a:p>
            <a:endParaRPr lang="en-US" dirty="0"/>
          </a:p>
        </p:txBody>
      </p:sp>
      <p:pic>
        <p:nvPicPr>
          <p:cNvPr id="1044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2765" y="1562854"/>
            <a:ext cx="4051235" cy="2586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2765" y="4148892"/>
            <a:ext cx="4051235" cy="2709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96293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Pollinator Protection Checklist</a:t>
            </a:r>
            <a:endParaRPr lang="en-US" dirty="0"/>
          </a:p>
        </p:txBody>
      </p:sp>
      <p:sp>
        <p:nvSpPr>
          <p:cNvPr id="3" name="Content Placeholder 2"/>
          <p:cNvSpPr>
            <a:spLocks noGrp="1"/>
          </p:cNvSpPr>
          <p:nvPr>
            <p:ph idx="1"/>
          </p:nvPr>
        </p:nvSpPr>
        <p:spPr/>
        <p:txBody>
          <a:bodyPr>
            <a:normAutofit fontScale="92500" lnSpcReduction="20000"/>
          </a:bodyPr>
          <a:lstStyle/>
          <a:p>
            <a:pPr marL="341313" indent="-341313">
              <a:spcBef>
                <a:spcPts val="1968"/>
              </a:spcBef>
              <a:buNone/>
            </a:pPr>
            <a:r>
              <a:rPr lang="en-US" dirty="0" smtClean="0">
                <a:solidFill>
                  <a:srgbClr val="008000"/>
                </a:solidFill>
              </a:rPr>
              <a:t>4.	Use Integrated Pest Management (IPM)</a:t>
            </a:r>
          </a:p>
          <a:p>
            <a:pPr lvl="1">
              <a:spcBef>
                <a:spcPts val="1968"/>
              </a:spcBef>
            </a:pPr>
            <a:r>
              <a:rPr lang="en-US" dirty="0" smtClean="0"/>
              <a:t>Consider all suitable practices for managing pests.</a:t>
            </a:r>
          </a:p>
          <a:p>
            <a:pPr lvl="1">
              <a:spcBef>
                <a:spcPts val="1968"/>
              </a:spcBef>
            </a:pPr>
            <a:r>
              <a:rPr lang="en-US" dirty="0" smtClean="0"/>
              <a:t>Use cultural practices that discourage pests from using a crop or landscape as a habitat.</a:t>
            </a:r>
          </a:p>
          <a:p>
            <a:pPr lvl="1">
              <a:spcBef>
                <a:spcPts val="1968"/>
              </a:spcBef>
            </a:pPr>
            <a:r>
              <a:rPr lang="en-US" dirty="0" smtClean="0"/>
              <a:t>Carefully diagnose your pest problems.</a:t>
            </a:r>
          </a:p>
          <a:p>
            <a:pPr lvl="1">
              <a:spcBef>
                <a:spcPts val="1968"/>
              </a:spcBef>
            </a:pPr>
            <a:r>
              <a:rPr lang="en-US" dirty="0" smtClean="0"/>
              <a:t>Monitor and assess pest populations to determine when levels warrant pesticide treatment.</a:t>
            </a:r>
            <a:endParaRPr lang="en-US" dirty="0"/>
          </a:p>
        </p:txBody>
      </p:sp>
    </p:spTree>
    <p:extLst>
      <p:ext uri="{BB962C8B-B14F-4D97-AF65-F5344CB8AC3E}">
        <p14:creationId xmlns:p14="http://schemas.microsoft.com/office/powerpoint/2010/main" val="15144821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Pollinator Protection Checklist</a:t>
            </a:r>
            <a:endParaRPr lang="en-US" dirty="0"/>
          </a:p>
        </p:txBody>
      </p:sp>
      <p:sp>
        <p:nvSpPr>
          <p:cNvPr id="3" name="Content Placeholder 2"/>
          <p:cNvSpPr>
            <a:spLocks noGrp="1"/>
          </p:cNvSpPr>
          <p:nvPr>
            <p:ph idx="1"/>
          </p:nvPr>
        </p:nvSpPr>
        <p:spPr/>
        <p:txBody>
          <a:bodyPr>
            <a:normAutofit fontScale="92500" lnSpcReduction="20000"/>
          </a:bodyPr>
          <a:lstStyle/>
          <a:p>
            <a:pPr marL="341313" indent="-341313">
              <a:spcBef>
                <a:spcPts val="1368"/>
              </a:spcBef>
              <a:buNone/>
            </a:pPr>
            <a:r>
              <a:rPr lang="en-US" dirty="0" smtClean="0">
                <a:solidFill>
                  <a:srgbClr val="008000"/>
                </a:solidFill>
              </a:rPr>
              <a:t>4.	Use Integrated Pest Management (IPM)</a:t>
            </a:r>
          </a:p>
          <a:p>
            <a:pPr lvl="1">
              <a:spcBef>
                <a:spcPts val="1368"/>
              </a:spcBef>
            </a:pPr>
            <a:r>
              <a:rPr lang="en-US" dirty="0" smtClean="0"/>
              <a:t>Determine your best combination of management options.</a:t>
            </a:r>
          </a:p>
          <a:p>
            <a:pPr lvl="1">
              <a:spcBef>
                <a:spcPts val="1368"/>
              </a:spcBef>
            </a:pPr>
            <a:r>
              <a:rPr lang="en-US" dirty="0" smtClean="0"/>
              <a:t>Use the recommended pesticide at the lowest appropriate labeled rate, based on the life stage of the pest/infestation level with the proper timing and placement.</a:t>
            </a:r>
          </a:p>
          <a:p>
            <a:pPr lvl="2">
              <a:spcBef>
                <a:spcPts val="1368"/>
              </a:spcBef>
            </a:pPr>
            <a:r>
              <a:rPr lang="en-US" dirty="0" smtClean="0"/>
              <a:t>Using rates below the labeled rate may cause loss of control or development of pest resistance.</a:t>
            </a:r>
          </a:p>
        </p:txBody>
      </p:sp>
      <p:pic>
        <p:nvPicPr>
          <p:cNvPr id="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16270" y="5029200"/>
            <a:ext cx="8851530" cy="16764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409199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Pollinator Protection Checklist</a:t>
            </a:r>
            <a:endParaRPr lang="en-US" dirty="0"/>
          </a:p>
        </p:txBody>
      </p:sp>
      <p:sp>
        <p:nvSpPr>
          <p:cNvPr id="3" name="Content Placeholder 2"/>
          <p:cNvSpPr>
            <a:spLocks noGrp="1"/>
          </p:cNvSpPr>
          <p:nvPr>
            <p:ph idx="1"/>
          </p:nvPr>
        </p:nvSpPr>
        <p:spPr/>
        <p:txBody>
          <a:bodyPr>
            <a:normAutofit/>
          </a:bodyPr>
          <a:lstStyle/>
          <a:p>
            <a:pPr marL="341313" indent="-341313">
              <a:spcBef>
                <a:spcPts val="1968"/>
              </a:spcBef>
              <a:buNone/>
            </a:pPr>
            <a:r>
              <a:rPr lang="en-US" dirty="0" smtClean="0">
                <a:solidFill>
                  <a:srgbClr val="008000"/>
                </a:solidFill>
              </a:rPr>
              <a:t>5.	Always follow pesticide stewardship practices.</a:t>
            </a:r>
          </a:p>
          <a:p>
            <a:pPr lvl="1">
              <a:spcBef>
                <a:spcPts val="1968"/>
              </a:spcBef>
            </a:pPr>
            <a:r>
              <a:rPr lang="en-US" dirty="0" smtClean="0"/>
              <a:t>Minimize spray drift.</a:t>
            </a:r>
          </a:p>
          <a:p>
            <a:pPr lvl="1">
              <a:spcBef>
                <a:spcPts val="1968"/>
              </a:spcBef>
            </a:pPr>
            <a:r>
              <a:rPr lang="en-US" dirty="0" smtClean="0"/>
              <a:t>Minimize volatility.</a:t>
            </a:r>
          </a:p>
          <a:p>
            <a:pPr lvl="1">
              <a:spcBef>
                <a:spcPts val="1968"/>
              </a:spcBef>
            </a:pPr>
            <a:r>
              <a:rPr lang="en-US" dirty="0" smtClean="0"/>
              <a:t>Minimize off-site drift </a:t>
            </a:r>
            <a:br>
              <a:rPr lang="en-US" dirty="0" smtClean="0"/>
            </a:br>
            <a:r>
              <a:rPr lang="en-US" dirty="0" smtClean="0"/>
              <a:t>of seed treatment </a:t>
            </a:r>
            <a:br>
              <a:rPr lang="en-US" dirty="0" smtClean="0"/>
            </a:br>
            <a:r>
              <a:rPr lang="en-US" dirty="0" smtClean="0"/>
              <a:t>materials.</a:t>
            </a:r>
          </a:p>
        </p:txBody>
      </p:sp>
      <p:pic>
        <p:nvPicPr>
          <p:cNvPr id="8" name="Picture 7" descr="IMG_335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00600" y="2533650"/>
            <a:ext cx="4038600" cy="3028950"/>
          </a:xfrm>
          <a:prstGeom prst="rect">
            <a:avLst/>
          </a:prstGeom>
          <a:scene3d>
            <a:camera prst="orthographicFront"/>
            <a:lightRig rig="threePt" dir="t"/>
          </a:scene3d>
          <a:sp3d>
            <a:bevelT/>
          </a:sp3d>
        </p:spPr>
      </p:pic>
    </p:spTree>
    <p:extLst>
      <p:ext uri="{BB962C8B-B14F-4D97-AF65-F5344CB8AC3E}">
        <p14:creationId xmlns:p14="http://schemas.microsoft.com/office/powerpoint/2010/main" val="6403955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Minimize Spray Drift</a:t>
            </a:r>
            <a:endParaRPr lang="en-US" dirty="0"/>
          </a:p>
        </p:txBody>
      </p:sp>
      <p:sp>
        <p:nvSpPr>
          <p:cNvPr id="3" name="Content Placeholder 2"/>
          <p:cNvSpPr>
            <a:spLocks noGrp="1"/>
          </p:cNvSpPr>
          <p:nvPr>
            <p:ph idx="1"/>
          </p:nvPr>
        </p:nvSpPr>
        <p:spPr>
          <a:xfrm>
            <a:off x="402771" y="1173162"/>
            <a:ext cx="5312229" cy="4343400"/>
          </a:xfrm>
        </p:spPr>
        <p:txBody>
          <a:bodyPr>
            <a:normAutofit lnSpcReduction="10000"/>
          </a:bodyPr>
          <a:lstStyle/>
          <a:p>
            <a:pPr>
              <a:spcBef>
                <a:spcPts val="1800"/>
              </a:spcBef>
            </a:pPr>
            <a:r>
              <a:rPr lang="en-US" dirty="0" smtClean="0"/>
              <a:t>Establish appropriate buffers.</a:t>
            </a:r>
          </a:p>
          <a:p>
            <a:pPr>
              <a:spcBef>
                <a:spcPts val="1800"/>
              </a:spcBef>
            </a:pPr>
            <a:r>
              <a:rPr lang="en-US" dirty="0" smtClean="0"/>
              <a:t>Check weather forecast.</a:t>
            </a:r>
          </a:p>
          <a:p>
            <a:pPr>
              <a:spcBef>
                <a:spcPts val="1800"/>
              </a:spcBef>
            </a:pPr>
            <a:r>
              <a:rPr lang="en-US" dirty="0" smtClean="0"/>
              <a:t>Shut off the sprayer when making turns and near ponds and other sources of water.</a:t>
            </a:r>
          </a:p>
          <a:p>
            <a:pPr>
              <a:spcBef>
                <a:spcPts val="1800"/>
              </a:spcBef>
            </a:pPr>
            <a:r>
              <a:rPr lang="en-US" dirty="0" smtClean="0"/>
              <a:t>Choose </a:t>
            </a:r>
            <a:r>
              <a:rPr lang="en-US" dirty="0" smtClean="0">
                <a:solidFill>
                  <a:srgbClr val="0000FF"/>
                </a:solidFill>
              </a:rPr>
              <a:t>low pressure or low-drift nozzles</a:t>
            </a:r>
            <a:r>
              <a:rPr lang="en-US" dirty="0" smtClean="0"/>
              <a:t>.</a:t>
            </a:r>
          </a:p>
        </p:txBody>
      </p:sp>
      <p:pic>
        <p:nvPicPr>
          <p:cNvPr id="4" name="Picture 3" descr="IMG_3454.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19800" y="2514600"/>
            <a:ext cx="2921000" cy="3230511"/>
          </a:xfrm>
          <a:prstGeom prst="rect">
            <a:avLst/>
          </a:prstGeom>
          <a:scene3d>
            <a:camera prst="orthographicFront"/>
            <a:lightRig rig="threePt" dir="t"/>
          </a:scene3d>
          <a:sp3d>
            <a:bevelT/>
          </a:sp3d>
        </p:spPr>
      </p:pic>
      <p:sp>
        <p:nvSpPr>
          <p:cNvPr id="5" name="TextBox 4"/>
          <p:cNvSpPr txBox="1"/>
          <p:nvPr/>
        </p:nvSpPr>
        <p:spPr>
          <a:xfrm>
            <a:off x="7543800" y="5410200"/>
            <a:ext cx="1429523" cy="276999"/>
          </a:xfrm>
          <a:prstGeom prst="rect">
            <a:avLst/>
          </a:prstGeom>
          <a:noFill/>
        </p:spPr>
        <p:txBody>
          <a:bodyPr wrap="none" rtlCol="0">
            <a:spAutoFit/>
          </a:bodyPr>
          <a:lstStyle/>
          <a:p>
            <a:r>
              <a:rPr lang="en-US" sz="1200" dirty="0" smtClean="0">
                <a:solidFill>
                  <a:prstClr val="white"/>
                </a:solidFill>
              </a:rPr>
              <a:t>C. Black, Spain 2013</a:t>
            </a:r>
            <a:endParaRPr lang="en-US" sz="1200" dirty="0">
              <a:solidFill>
                <a:prstClr val="white"/>
              </a:solidFill>
            </a:endParaRPr>
          </a:p>
        </p:txBody>
      </p:sp>
      <p:pic>
        <p:nvPicPr>
          <p:cNvPr id="6" name="Picture 5" descr="Screen Shot 2013-10-04 at 9.30.47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80587" y="1143000"/>
            <a:ext cx="3268816" cy="1282700"/>
          </a:xfrm>
          <a:prstGeom prst="rect">
            <a:avLst/>
          </a:prstGeom>
          <a:scene3d>
            <a:camera prst="orthographicFront"/>
            <a:lightRig rig="threePt" dir="t"/>
          </a:scene3d>
          <a:sp3d>
            <a:bevelT/>
          </a:sp3d>
        </p:spPr>
      </p:pic>
    </p:spTree>
    <p:extLst>
      <p:ext uri="{BB962C8B-B14F-4D97-AF65-F5344CB8AC3E}">
        <p14:creationId xmlns:p14="http://schemas.microsoft.com/office/powerpoint/2010/main" val="318711358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Minimize Vapor Drift</a:t>
            </a:r>
            <a:endParaRPr lang="en-US" dirty="0"/>
          </a:p>
        </p:txBody>
      </p:sp>
      <p:sp>
        <p:nvSpPr>
          <p:cNvPr id="3" name="Content Placeholder 2"/>
          <p:cNvSpPr>
            <a:spLocks noGrp="1"/>
          </p:cNvSpPr>
          <p:nvPr>
            <p:ph idx="1"/>
          </p:nvPr>
        </p:nvSpPr>
        <p:spPr>
          <a:xfrm>
            <a:off x="402771" y="1249362"/>
            <a:ext cx="5007429" cy="4343400"/>
          </a:xfrm>
        </p:spPr>
        <p:txBody>
          <a:bodyPr>
            <a:normAutofit fontScale="92500" lnSpcReduction="20000"/>
          </a:bodyPr>
          <a:lstStyle/>
          <a:p>
            <a:pPr>
              <a:spcBef>
                <a:spcPts val="1800"/>
              </a:spcBef>
            </a:pPr>
            <a:r>
              <a:rPr lang="en-US" dirty="0" smtClean="0"/>
              <a:t>More prone to pesticides formulated as </a:t>
            </a:r>
            <a:r>
              <a:rPr lang="en-US" dirty="0" smtClean="0">
                <a:solidFill>
                  <a:srgbClr val="FF6600"/>
                </a:solidFill>
              </a:rPr>
              <a:t>emulsifiable concentrates</a:t>
            </a:r>
            <a:r>
              <a:rPr lang="en-US" dirty="0" smtClean="0"/>
              <a:t>.</a:t>
            </a:r>
          </a:p>
          <a:p>
            <a:pPr>
              <a:spcBef>
                <a:spcPts val="1800"/>
              </a:spcBef>
            </a:pPr>
            <a:r>
              <a:rPr lang="en-US" dirty="0" smtClean="0"/>
              <a:t>Spray during </a:t>
            </a:r>
            <a:r>
              <a:rPr lang="en-US" dirty="0" smtClean="0">
                <a:solidFill>
                  <a:srgbClr val="0000FF"/>
                </a:solidFill>
              </a:rPr>
              <a:t>cool temperatures</a:t>
            </a:r>
            <a:r>
              <a:rPr lang="en-US" dirty="0" smtClean="0"/>
              <a:t>.</a:t>
            </a:r>
          </a:p>
          <a:p>
            <a:pPr>
              <a:spcBef>
                <a:spcPts val="1800"/>
              </a:spcBef>
            </a:pPr>
            <a:r>
              <a:rPr lang="en-US" dirty="0" smtClean="0">
                <a:solidFill>
                  <a:srgbClr val="0000FF"/>
                </a:solidFill>
              </a:rPr>
              <a:t>Soil-incorporate </a:t>
            </a:r>
            <a:r>
              <a:rPr lang="en-US" dirty="0"/>
              <a:t>volatile </a:t>
            </a:r>
            <a:r>
              <a:rPr lang="en-US" dirty="0" smtClean="0"/>
              <a:t>products.</a:t>
            </a:r>
          </a:p>
          <a:p>
            <a:pPr>
              <a:spcBef>
                <a:spcPts val="1800"/>
              </a:spcBef>
            </a:pPr>
            <a:r>
              <a:rPr lang="en-US" dirty="0" smtClean="0"/>
              <a:t>Use </a:t>
            </a:r>
            <a:r>
              <a:rPr lang="en-US" dirty="0"/>
              <a:t>relatively </a:t>
            </a:r>
            <a:r>
              <a:rPr lang="en-US" dirty="0">
                <a:solidFill>
                  <a:srgbClr val="0000FF"/>
                </a:solidFill>
              </a:rPr>
              <a:t>coarse spray </a:t>
            </a:r>
            <a:r>
              <a:rPr lang="en-US" dirty="0" smtClean="0">
                <a:solidFill>
                  <a:srgbClr val="0000FF"/>
                </a:solidFill>
              </a:rPr>
              <a:t>droplets</a:t>
            </a:r>
            <a:r>
              <a:rPr lang="en-US" dirty="0" smtClean="0"/>
              <a:t>.</a:t>
            </a:r>
          </a:p>
        </p:txBody>
      </p:sp>
      <p:pic>
        <p:nvPicPr>
          <p:cNvPr id="4" name="Picture 3" descr="Screen Shot 2013-10-04 at 3.14.00 PM.png"/>
          <p:cNvPicPr>
            <a:picLocks noChangeAspect="1"/>
          </p:cNvPicPr>
          <p:nvPr/>
        </p:nvPicPr>
        <p:blipFill rotWithShape="1">
          <a:blip r:embed="rId2" cstate="screen">
            <a:extLst>
              <a:ext uri="{28A0092B-C50C-407E-A947-70E740481C1C}">
                <a14:useLocalDpi xmlns:a14="http://schemas.microsoft.com/office/drawing/2010/main"/>
              </a:ext>
            </a:extLst>
          </a:blip>
          <a:srcRect l="1439" r="2174" b="1388"/>
          <a:stretch/>
        </p:blipFill>
        <p:spPr>
          <a:xfrm>
            <a:off x="5537201" y="1219200"/>
            <a:ext cx="3403600" cy="4508500"/>
          </a:xfrm>
          <a:prstGeom prst="rect">
            <a:avLst/>
          </a:prstGeom>
          <a:scene3d>
            <a:camera prst="orthographicFront"/>
            <a:lightRig rig="threePt" dir="t"/>
          </a:scene3d>
          <a:sp3d>
            <a:bevelT/>
          </a:sp3d>
        </p:spPr>
      </p:pic>
    </p:spTree>
    <p:extLst>
      <p:ext uri="{BB962C8B-B14F-4D97-AF65-F5344CB8AC3E}">
        <p14:creationId xmlns:p14="http://schemas.microsoft.com/office/powerpoint/2010/main" val="117466888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943600" cy="1143000"/>
          </a:xfrm>
        </p:spPr>
        <p:txBody>
          <a:bodyPr>
            <a:normAutofit fontScale="90000"/>
          </a:bodyPr>
          <a:lstStyle/>
          <a:p>
            <a:r>
              <a:rPr lang="en-US" dirty="0" smtClean="0"/>
              <a:t>Minimize Off-Site Drift of</a:t>
            </a:r>
            <a:br>
              <a:rPr lang="en-US" dirty="0" smtClean="0"/>
            </a:br>
            <a:r>
              <a:rPr lang="en-US" dirty="0" smtClean="0"/>
              <a:t>Seed Treatment Materials</a:t>
            </a:r>
            <a:endParaRPr lang="en-US" dirty="0"/>
          </a:p>
        </p:txBody>
      </p:sp>
      <p:sp>
        <p:nvSpPr>
          <p:cNvPr id="3" name="Content Placeholder 2"/>
          <p:cNvSpPr>
            <a:spLocks noGrp="1"/>
          </p:cNvSpPr>
          <p:nvPr>
            <p:ph idx="1"/>
          </p:nvPr>
        </p:nvSpPr>
        <p:spPr>
          <a:xfrm>
            <a:off x="402771" y="1951037"/>
            <a:ext cx="8229600" cy="3535363"/>
          </a:xfrm>
        </p:spPr>
        <p:txBody>
          <a:bodyPr>
            <a:normAutofit fontScale="92500" lnSpcReduction="20000"/>
          </a:bodyPr>
          <a:lstStyle/>
          <a:p>
            <a:pPr>
              <a:spcBef>
                <a:spcPts val="2568"/>
              </a:spcBef>
            </a:pPr>
            <a:r>
              <a:rPr lang="en-US" b="1" dirty="0" smtClean="0"/>
              <a:t>Specific label information takes precedence.</a:t>
            </a:r>
          </a:p>
          <a:p>
            <a:pPr>
              <a:spcBef>
                <a:spcPts val="2568"/>
              </a:spcBef>
            </a:pPr>
            <a:r>
              <a:rPr lang="en-US" dirty="0" smtClean="0"/>
              <a:t>Always buy and </a:t>
            </a:r>
            <a:r>
              <a:rPr lang="en-US" dirty="0" smtClean="0">
                <a:solidFill>
                  <a:srgbClr val="0000FF"/>
                </a:solidFill>
              </a:rPr>
              <a:t>use high quality seed</a:t>
            </a:r>
            <a:r>
              <a:rPr lang="en-US" dirty="0" smtClean="0"/>
              <a:t>, free from excessive dust.</a:t>
            </a:r>
          </a:p>
          <a:p>
            <a:pPr>
              <a:spcBef>
                <a:spcPts val="2568"/>
              </a:spcBef>
            </a:pPr>
            <a:r>
              <a:rPr lang="en-US" dirty="0" smtClean="0"/>
              <a:t>When the pesticide needs to be coated onto the seed, always </a:t>
            </a:r>
            <a:r>
              <a:rPr lang="en-US" dirty="0" smtClean="0">
                <a:solidFill>
                  <a:srgbClr val="0000FF"/>
                </a:solidFill>
              </a:rPr>
              <a:t>use an appropriate coating system </a:t>
            </a:r>
            <a:r>
              <a:rPr lang="en-US" dirty="0" smtClean="0"/>
              <a:t>to keep abrasion of coated pesticide to a minimum.</a:t>
            </a:r>
          </a:p>
        </p:txBody>
      </p:sp>
      <p:pic>
        <p:nvPicPr>
          <p:cNvPr id="4" name="Picture 3" descr="images-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00800" y="0"/>
            <a:ext cx="2286000" cy="1576552"/>
          </a:xfrm>
          <a:prstGeom prst="rect">
            <a:avLst/>
          </a:prstGeom>
          <a:scene3d>
            <a:camera prst="orthographicFront"/>
            <a:lightRig rig="threePt" dir="t"/>
          </a:scene3d>
          <a:sp3d>
            <a:bevelT/>
          </a:sp3d>
        </p:spPr>
      </p:pic>
    </p:spTree>
    <p:extLst>
      <p:ext uri="{BB962C8B-B14F-4D97-AF65-F5344CB8AC3E}">
        <p14:creationId xmlns:p14="http://schemas.microsoft.com/office/powerpoint/2010/main" val="410303688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2771" y="1874837"/>
            <a:ext cx="8229600" cy="3535363"/>
          </a:xfrm>
        </p:spPr>
        <p:txBody>
          <a:bodyPr>
            <a:normAutofit fontScale="92500" lnSpcReduction="20000"/>
          </a:bodyPr>
          <a:lstStyle/>
          <a:p>
            <a:pPr>
              <a:spcBef>
                <a:spcPts val="1968"/>
              </a:spcBef>
            </a:pPr>
            <a:r>
              <a:rPr lang="en-US" dirty="0" smtClean="0"/>
              <a:t>Follow planter manufacturer recommendations for use of talc, graphite, or other flow agent.</a:t>
            </a:r>
          </a:p>
          <a:p>
            <a:pPr lvl="1">
              <a:spcBef>
                <a:spcPts val="1968"/>
              </a:spcBef>
            </a:pPr>
            <a:r>
              <a:rPr lang="en-US" dirty="0" smtClean="0"/>
              <a:t>Avoid </a:t>
            </a:r>
            <a:r>
              <a:rPr lang="en-US" dirty="0"/>
              <a:t>excess to minimize dust.</a:t>
            </a:r>
          </a:p>
          <a:p>
            <a:pPr>
              <a:spcBef>
                <a:spcPts val="1968"/>
              </a:spcBef>
            </a:pPr>
            <a:r>
              <a:rPr lang="en-US" dirty="0" smtClean="0"/>
              <a:t>Avoid releasing dust from seed treatments into the air that could expose pollinators.</a:t>
            </a:r>
          </a:p>
          <a:p>
            <a:pPr lvl="1">
              <a:spcBef>
                <a:spcPts val="1968"/>
              </a:spcBef>
            </a:pPr>
            <a:r>
              <a:rPr lang="en-US" dirty="0" smtClean="0"/>
              <a:t>Be careful when opening seed containers and when filling, emptying, or cleaning the planting equipment.</a:t>
            </a:r>
          </a:p>
        </p:txBody>
      </p:sp>
      <p:sp>
        <p:nvSpPr>
          <p:cNvPr id="5" name="Title 1"/>
          <p:cNvSpPr txBox="1">
            <a:spLocks/>
          </p:cNvSpPr>
          <p:nvPr/>
        </p:nvSpPr>
        <p:spPr>
          <a:xfrm>
            <a:off x="228600" y="152400"/>
            <a:ext cx="640080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accent1">
                    <a:lumMod val="50000"/>
                  </a:schemeClr>
                </a:solidFill>
                <a:latin typeface="+mj-lt"/>
                <a:ea typeface="+mj-ea"/>
                <a:cs typeface="+mj-cs"/>
              </a:defRPr>
            </a:lvl1pPr>
          </a:lstStyle>
          <a:p>
            <a:r>
              <a:rPr lang="en-US" dirty="0" smtClean="0">
                <a:solidFill>
                  <a:srgbClr val="4F81BD">
                    <a:lumMod val="50000"/>
                  </a:srgbClr>
                </a:solidFill>
              </a:rPr>
              <a:t>Minimize Off-Site Drift of</a:t>
            </a:r>
            <a:br>
              <a:rPr lang="en-US" dirty="0" smtClean="0">
                <a:solidFill>
                  <a:srgbClr val="4F81BD">
                    <a:lumMod val="50000"/>
                  </a:srgbClr>
                </a:solidFill>
              </a:rPr>
            </a:br>
            <a:r>
              <a:rPr lang="en-US" dirty="0" smtClean="0">
                <a:solidFill>
                  <a:srgbClr val="4F81BD">
                    <a:lumMod val="50000"/>
                  </a:srgbClr>
                </a:solidFill>
              </a:rPr>
              <a:t>Seed Treatment Materials</a:t>
            </a:r>
            <a:endParaRPr lang="en-US" dirty="0">
              <a:solidFill>
                <a:srgbClr val="4F81BD">
                  <a:lumMod val="50000"/>
                </a:srgbClr>
              </a:solidFill>
            </a:endParaRPr>
          </a:p>
        </p:txBody>
      </p:sp>
      <p:pic>
        <p:nvPicPr>
          <p:cNvPr id="6" name="Picture 5" descr="images-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00800" y="99848"/>
            <a:ext cx="2286000" cy="1576552"/>
          </a:xfrm>
          <a:prstGeom prst="rect">
            <a:avLst/>
          </a:prstGeom>
          <a:scene3d>
            <a:camera prst="orthographicFront"/>
            <a:lightRig rig="threePt" dir="t"/>
          </a:scene3d>
          <a:sp3d>
            <a:bevelT/>
          </a:sp3d>
        </p:spPr>
      </p:pic>
    </p:spTree>
    <p:extLst>
      <p:ext uri="{BB962C8B-B14F-4D97-AF65-F5344CB8AC3E}">
        <p14:creationId xmlns:p14="http://schemas.microsoft.com/office/powerpoint/2010/main" val="150624555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After Application</a:t>
            </a:r>
            <a:endParaRPr lang="en-US" dirty="0"/>
          </a:p>
        </p:txBody>
      </p:sp>
      <p:sp>
        <p:nvSpPr>
          <p:cNvPr id="3" name="Content Placeholder 2"/>
          <p:cNvSpPr>
            <a:spLocks noGrp="1"/>
          </p:cNvSpPr>
          <p:nvPr>
            <p:ph sz="half" idx="1"/>
          </p:nvPr>
        </p:nvSpPr>
        <p:spPr>
          <a:xfrm>
            <a:off x="1219200" y="1600200"/>
            <a:ext cx="3810000" cy="5105400"/>
          </a:xfrm>
        </p:spPr>
        <p:txBody>
          <a:bodyPr>
            <a:normAutofit lnSpcReduction="10000"/>
          </a:bodyPr>
          <a:lstStyle/>
          <a:p>
            <a:r>
              <a:rPr lang="en-US" dirty="0" smtClean="0"/>
              <a:t>Properly dispose of leftover tank mix, </a:t>
            </a:r>
            <a:r>
              <a:rPr lang="en-US" dirty="0" err="1" smtClean="0"/>
              <a:t>rinsates</a:t>
            </a:r>
            <a:r>
              <a:rPr lang="en-US" dirty="0" smtClean="0"/>
              <a:t> and wash waters. </a:t>
            </a:r>
          </a:p>
          <a:p>
            <a:pPr lvl="1"/>
            <a:r>
              <a:rPr lang="en-US" dirty="0" smtClean="0"/>
              <a:t>Bees are attracted to water sources.</a:t>
            </a:r>
          </a:p>
          <a:p>
            <a:pPr lvl="1"/>
            <a:r>
              <a:rPr lang="en-US" dirty="0" smtClean="0"/>
              <a:t>Cover, drain, or dispose of any puddles or pools.</a:t>
            </a:r>
          </a:p>
          <a:p>
            <a:r>
              <a:rPr lang="en-US" dirty="0" smtClean="0"/>
              <a:t>Store unused pesticides in a secure facility.  </a:t>
            </a:r>
          </a:p>
        </p:txBody>
      </p:sp>
      <p:pic>
        <p:nvPicPr>
          <p:cNvPr id="10137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306028" y="1600200"/>
            <a:ext cx="3810000" cy="2528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37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2152" r="6835" b="13587"/>
          <a:stretch/>
        </p:blipFill>
        <p:spPr bwMode="auto">
          <a:xfrm>
            <a:off x="5192684" y="4114801"/>
            <a:ext cx="3951316"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51173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Are the Pollinators?</a:t>
            </a:r>
            <a:endParaRPr lang="en-US" dirty="0"/>
          </a:p>
        </p:txBody>
      </p:sp>
      <p:sp>
        <p:nvSpPr>
          <p:cNvPr id="3" name="Content Placeholder 2"/>
          <p:cNvSpPr>
            <a:spLocks noGrp="1"/>
          </p:cNvSpPr>
          <p:nvPr>
            <p:ph idx="1"/>
          </p:nvPr>
        </p:nvSpPr>
        <p:spPr>
          <a:xfrm>
            <a:off x="381000" y="1981200"/>
            <a:ext cx="4321629" cy="3535363"/>
          </a:xfrm>
        </p:spPr>
        <p:txBody>
          <a:bodyPr>
            <a:normAutofit/>
          </a:bodyPr>
          <a:lstStyle/>
          <a:p>
            <a:pPr marL="0" indent="0"/>
            <a:r>
              <a:rPr lang="en-US" dirty="0" smtClean="0"/>
              <a:t>Honey </a:t>
            </a:r>
            <a:r>
              <a:rPr lang="en-US" dirty="0"/>
              <a:t>bees are relied on to </a:t>
            </a:r>
            <a:r>
              <a:rPr lang="en-US" dirty="0" smtClean="0"/>
              <a:t>perform most of the </a:t>
            </a:r>
            <a:r>
              <a:rPr lang="en-US" dirty="0"/>
              <a:t>commercial </a:t>
            </a:r>
            <a:r>
              <a:rPr lang="en-US" dirty="0" smtClean="0"/>
              <a:t>pollination.</a:t>
            </a:r>
            <a:endParaRPr lang="en-US" dirty="0"/>
          </a:p>
          <a:p>
            <a:pPr lvl="2"/>
            <a:endParaRPr lang="en-US" dirty="0"/>
          </a:p>
        </p:txBody>
      </p:sp>
      <p:grpSp>
        <p:nvGrpSpPr>
          <p:cNvPr id="4" name="Group 3"/>
          <p:cNvGrpSpPr/>
          <p:nvPr/>
        </p:nvGrpSpPr>
        <p:grpSpPr>
          <a:xfrm>
            <a:off x="4847988" y="1633899"/>
            <a:ext cx="4143612" cy="3562631"/>
            <a:chOff x="4847988" y="1633899"/>
            <a:chExt cx="4143612" cy="3562631"/>
          </a:xfrm>
        </p:grpSpPr>
        <p:pic>
          <p:nvPicPr>
            <p:cNvPr id="2050" name="Picture 2" descr="C:\Users\wmr11\AppData\Local\Microsoft\Windows\Temporary Internet Files\Content.Outlook\JTWBW3AS\noneybeeonblackraspberry.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847988" y="1676400"/>
              <a:ext cx="4067412" cy="3520130"/>
            </a:xfrm>
            <a:prstGeom prst="rect">
              <a:avLst/>
            </a:prstGeom>
            <a:noFill/>
            <a:ln w="25400">
              <a:solidFill>
                <a:schemeClr val="accent1">
                  <a:lumMod val="50000"/>
                </a:schemeClr>
              </a:solid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924800" y="1633899"/>
              <a:ext cx="1066800" cy="338554"/>
            </a:xfrm>
            <a:prstGeom prst="rect">
              <a:avLst/>
            </a:prstGeom>
            <a:noFill/>
            <a:scene3d>
              <a:camera prst="orthographicFront"/>
              <a:lightRig rig="threePt" dir="t"/>
            </a:scene3d>
            <a:sp3d>
              <a:bevelT/>
            </a:sp3d>
          </p:spPr>
          <p:txBody>
            <a:bodyPr wrap="square" rtlCol="0">
              <a:spAutoFit/>
            </a:bodyPr>
            <a:lstStyle/>
            <a:p>
              <a:pPr algn="r"/>
              <a:r>
                <a:rPr lang="en-US" sz="800" dirty="0" smtClean="0">
                  <a:solidFill>
                    <a:srgbClr val="EEECE1">
                      <a:lumMod val="90000"/>
                    </a:srgbClr>
                  </a:solidFill>
                </a:rPr>
                <a:t>Tom Butzler, </a:t>
              </a:r>
              <a:br>
                <a:rPr lang="en-US" sz="800" dirty="0" smtClean="0">
                  <a:solidFill>
                    <a:srgbClr val="EEECE1">
                      <a:lumMod val="90000"/>
                    </a:srgbClr>
                  </a:solidFill>
                </a:rPr>
              </a:br>
              <a:r>
                <a:rPr lang="en-US" sz="800" dirty="0" smtClean="0">
                  <a:solidFill>
                    <a:srgbClr val="EEECE1">
                      <a:lumMod val="90000"/>
                    </a:srgbClr>
                  </a:solidFill>
                </a:rPr>
                <a:t>Penn State Extension</a:t>
              </a:r>
              <a:endParaRPr lang="en-US" sz="800" dirty="0">
                <a:solidFill>
                  <a:srgbClr val="EEECE1">
                    <a:lumMod val="90000"/>
                  </a:srgbClr>
                </a:solidFill>
              </a:endParaRPr>
            </a:p>
          </p:txBody>
        </p:sp>
      </p:grpSp>
    </p:spTree>
    <p:extLst>
      <p:ext uri="{BB962C8B-B14F-4D97-AF65-F5344CB8AC3E}">
        <p14:creationId xmlns:p14="http://schemas.microsoft.com/office/powerpoint/2010/main" val="239434491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Pollinator Protection Checklist</a:t>
            </a:r>
            <a:endParaRPr lang="en-US" dirty="0"/>
          </a:p>
        </p:txBody>
      </p:sp>
      <p:sp>
        <p:nvSpPr>
          <p:cNvPr id="3" name="Content Placeholder 2"/>
          <p:cNvSpPr>
            <a:spLocks noGrp="1"/>
          </p:cNvSpPr>
          <p:nvPr>
            <p:ph idx="1"/>
          </p:nvPr>
        </p:nvSpPr>
        <p:spPr>
          <a:xfrm>
            <a:off x="402771" y="1325562"/>
            <a:ext cx="8229600" cy="3535363"/>
          </a:xfrm>
        </p:spPr>
        <p:txBody>
          <a:bodyPr>
            <a:normAutofit lnSpcReduction="10000"/>
          </a:bodyPr>
          <a:lstStyle/>
          <a:p>
            <a:pPr marL="341313" indent="-341313">
              <a:spcBef>
                <a:spcPts val="1968"/>
              </a:spcBef>
              <a:buNone/>
            </a:pPr>
            <a:r>
              <a:rPr lang="en-US" dirty="0" smtClean="0">
                <a:solidFill>
                  <a:srgbClr val="008000"/>
                </a:solidFill>
              </a:rPr>
              <a:t>6.	Cooperate </a:t>
            </a:r>
            <a:r>
              <a:rPr lang="en-US" dirty="0">
                <a:solidFill>
                  <a:srgbClr val="008000"/>
                </a:solidFill>
              </a:rPr>
              <a:t>and communicate with others who are concerned about preserving beneficial insects, including pollinators</a:t>
            </a:r>
            <a:r>
              <a:rPr lang="en-US" dirty="0" smtClean="0">
                <a:solidFill>
                  <a:srgbClr val="008000"/>
                </a:solidFill>
              </a:rPr>
              <a:t>.</a:t>
            </a:r>
          </a:p>
          <a:p>
            <a:pPr lvl="1">
              <a:spcBef>
                <a:spcPts val="1968"/>
              </a:spcBef>
            </a:pPr>
            <a:r>
              <a:rPr lang="en-US" dirty="0" smtClean="0"/>
              <a:t>Beekeepers</a:t>
            </a:r>
          </a:p>
          <a:p>
            <a:pPr lvl="1">
              <a:spcBef>
                <a:spcPts val="1968"/>
              </a:spcBef>
            </a:pPr>
            <a:r>
              <a:rPr lang="en-US" dirty="0" smtClean="0"/>
              <a:t>Custom applicators</a:t>
            </a:r>
          </a:p>
          <a:p>
            <a:pPr lvl="1">
              <a:spcBef>
                <a:spcPts val="1968"/>
              </a:spcBef>
            </a:pPr>
            <a:r>
              <a:rPr lang="en-US" dirty="0" smtClean="0"/>
              <a:t>Neighboring growers</a:t>
            </a:r>
          </a:p>
        </p:txBody>
      </p:sp>
      <p:grpSp>
        <p:nvGrpSpPr>
          <p:cNvPr id="4" name="Group 3"/>
          <p:cNvGrpSpPr/>
          <p:nvPr/>
        </p:nvGrpSpPr>
        <p:grpSpPr>
          <a:xfrm>
            <a:off x="4746933" y="2895600"/>
            <a:ext cx="4352671" cy="2755792"/>
            <a:chOff x="4746933" y="3035408"/>
            <a:chExt cx="4352671" cy="2755792"/>
          </a:xfrm>
        </p:grpSpPr>
        <p:pic>
          <p:nvPicPr>
            <p:cNvPr id="3074" name="Picture 2" descr="C:\Users\sic100\Downloads\9664829288_d9f1704fe5_c.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746933" y="3035408"/>
              <a:ext cx="4199614" cy="2725807"/>
            </a:xfrm>
            <a:prstGeom prst="rect">
              <a:avLst/>
            </a:prstGeom>
            <a:noFill/>
            <a:ln w="25400">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118404" y="5575756"/>
              <a:ext cx="1981200" cy="215444"/>
            </a:xfrm>
            <a:prstGeom prst="rect">
              <a:avLst/>
            </a:prstGeom>
            <a:noFill/>
          </p:spPr>
          <p:txBody>
            <a:bodyPr wrap="square" rtlCol="0">
              <a:spAutoFit/>
            </a:bodyPr>
            <a:lstStyle/>
            <a:p>
              <a:r>
                <a:rPr lang="en-US" sz="800" dirty="0" smtClean="0">
                  <a:solidFill>
                    <a:srgbClr val="EEECE1">
                      <a:lumMod val="90000"/>
                    </a:srgbClr>
                  </a:solidFill>
                </a:rPr>
                <a:t>Penn State Pesticide Education </a:t>
              </a:r>
              <a:r>
                <a:rPr lang="en-US" sz="800" dirty="0" smtClean="0">
                  <a:solidFill>
                    <a:srgbClr val="EEECE1">
                      <a:lumMod val="50000"/>
                    </a:srgbClr>
                  </a:solidFill>
                </a:rPr>
                <a:t>Program</a:t>
              </a:r>
              <a:endParaRPr lang="en-US" sz="800" dirty="0">
                <a:solidFill>
                  <a:srgbClr val="EEECE1">
                    <a:lumMod val="50000"/>
                  </a:srgbClr>
                </a:solidFill>
              </a:endParaRPr>
            </a:p>
          </p:txBody>
        </p:sp>
      </p:grpSp>
    </p:spTree>
    <p:extLst>
      <p:ext uri="{BB962C8B-B14F-4D97-AF65-F5344CB8AC3E}">
        <p14:creationId xmlns:p14="http://schemas.microsoft.com/office/powerpoint/2010/main" val="22357502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839685" y="1371600"/>
            <a:ext cx="3505200" cy="3505200"/>
          </a:xfrm>
          <a:prstGeom prst="ellipse">
            <a:avLst/>
          </a:prstGeom>
          <a:solidFill>
            <a:schemeClr val="accent3">
              <a:lumMod val="75000"/>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Oval 2"/>
          <p:cNvSpPr/>
          <p:nvPr/>
        </p:nvSpPr>
        <p:spPr>
          <a:xfrm>
            <a:off x="3592285" y="1382486"/>
            <a:ext cx="3505200" cy="3505200"/>
          </a:xfrm>
          <a:prstGeom prst="ellipse">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Oval 3"/>
          <p:cNvSpPr/>
          <p:nvPr/>
        </p:nvSpPr>
        <p:spPr>
          <a:xfrm>
            <a:off x="2830286" y="2448503"/>
            <a:ext cx="3502152" cy="3502152"/>
          </a:xfrm>
          <a:prstGeom prst="ellipse">
            <a:avLst/>
          </a:prstGeom>
          <a:solidFill>
            <a:schemeClr val="accent6">
              <a:lumMod val="75000"/>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TextBox 4"/>
          <p:cNvSpPr txBox="1"/>
          <p:nvPr/>
        </p:nvSpPr>
        <p:spPr>
          <a:xfrm>
            <a:off x="647700" y="228600"/>
            <a:ext cx="7772400" cy="954107"/>
          </a:xfrm>
          <a:prstGeom prst="rect">
            <a:avLst/>
          </a:prstGeom>
          <a:noFill/>
        </p:spPr>
        <p:txBody>
          <a:bodyPr wrap="square" rtlCol="0">
            <a:spAutoFit/>
          </a:bodyPr>
          <a:lstStyle/>
          <a:p>
            <a:pPr algn="ctr"/>
            <a:r>
              <a:rPr lang="en-US" sz="2800" b="1" dirty="0" smtClean="0">
                <a:solidFill>
                  <a:prstClr val="black"/>
                </a:solidFill>
              </a:rPr>
              <a:t>Pollinator Protection requires COMMUNICATION!</a:t>
            </a:r>
            <a:endParaRPr lang="en-US" sz="2800" b="1" dirty="0">
              <a:solidFill>
                <a:prstClr val="black"/>
              </a:solidFill>
            </a:endParaRPr>
          </a:p>
        </p:txBody>
      </p:sp>
      <p:sp>
        <p:nvSpPr>
          <p:cNvPr id="6" name="TextBox 5"/>
          <p:cNvSpPr txBox="1"/>
          <p:nvPr/>
        </p:nvSpPr>
        <p:spPr>
          <a:xfrm>
            <a:off x="5257800" y="2057400"/>
            <a:ext cx="1676400" cy="369332"/>
          </a:xfrm>
          <a:prstGeom prst="rect">
            <a:avLst/>
          </a:prstGeom>
          <a:noFill/>
        </p:spPr>
        <p:txBody>
          <a:bodyPr wrap="square" rtlCol="0">
            <a:spAutoFit/>
          </a:bodyPr>
          <a:lstStyle/>
          <a:p>
            <a:r>
              <a:rPr lang="en-US" dirty="0" smtClean="0">
                <a:solidFill>
                  <a:prstClr val="black"/>
                </a:solidFill>
              </a:rPr>
              <a:t>Applicators</a:t>
            </a:r>
            <a:endParaRPr lang="en-US" dirty="0">
              <a:solidFill>
                <a:prstClr val="black"/>
              </a:solidFill>
            </a:endParaRPr>
          </a:p>
        </p:txBody>
      </p:sp>
      <p:sp>
        <p:nvSpPr>
          <p:cNvPr id="7" name="TextBox 6"/>
          <p:cNvSpPr txBox="1"/>
          <p:nvPr/>
        </p:nvSpPr>
        <p:spPr>
          <a:xfrm>
            <a:off x="3771900" y="5067300"/>
            <a:ext cx="1905000" cy="381000"/>
          </a:xfrm>
          <a:prstGeom prst="rect">
            <a:avLst/>
          </a:prstGeom>
          <a:noFill/>
        </p:spPr>
        <p:txBody>
          <a:bodyPr wrap="square" rtlCol="0">
            <a:spAutoFit/>
          </a:bodyPr>
          <a:lstStyle/>
          <a:p>
            <a:r>
              <a:rPr lang="en-US" dirty="0" smtClean="0">
                <a:solidFill>
                  <a:prstClr val="black"/>
                </a:solidFill>
              </a:rPr>
              <a:t>Beekeepers</a:t>
            </a:r>
            <a:endParaRPr lang="en-US" dirty="0">
              <a:solidFill>
                <a:prstClr val="black"/>
              </a:solidFill>
            </a:endParaRPr>
          </a:p>
        </p:txBody>
      </p:sp>
      <p:sp>
        <p:nvSpPr>
          <p:cNvPr id="8" name="TextBox 7"/>
          <p:cNvSpPr txBox="1"/>
          <p:nvPr/>
        </p:nvSpPr>
        <p:spPr>
          <a:xfrm>
            <a:off x="2247900" y="2079171"/>
            <a:ext cx="1866900" cy="369332"/>
          </a:xfrm>
          <a:prstGeom prst="rect">
            <a:avLst/>
          </a:prstGeom>
          <a:noFill/>
        </p:spPr>
        <p:txBody>
          <a:bodyPr wrap="square" rtlCol="0">
            <a:spAutoFit/>
          </a:bodyPr>
          <a:lstStyle/>
          <a:p>
            <a:r>
              <a:rPr lang="en-US" dirty="0" smtClean="0">
                <a:solidFill>
                  <a:prstClr val="black"/>
                </a:solidFill>
              </a:rPr>
              <a:t>Growers</a:t>
            </a:r>
            <a:endParaRPr lang="en-US" dirty="0">
              <a:solidFill>
                <a:prstClr val="black"/>
              </a:solidFill>
            </a:endParaRPr>
          </a:p>
        </p:txBody>
      </p:sp>
      <p:sp>
        <p:nvSpPr>
          <p:cNvPr id="9" name="TextBox 8"/>
          <p:cNvSpPr txBox="1"/>
          <p:nvPr/>
        </p:nvSpPr>
        <p:spPr>
          <a:xfrm>
            <a:off x="3570513" y="2699657"/>
            <a:ext cx="1915887" cy="923330"/>
          </a:xfrm>
          <a:prstGeom prst="rect">
            <a:avLst/>
          </a:prstGeom>
          <a:noFill/>
        </p:spPr>
        <p:txBody>
          <a:bodyPr wrap="square" rtlCol="0">
            <a:spAutoFit/>
          </a:bodyPr>
          <a:lstStyle/>
          <a:p>
            <a:pPr algn="ctr"/>
            <a:r>
              <a:rPr lang="en-US" dirty="0" smtClean="0">
                <a:solidFill>
                  <a:srgbClr val="FFC000"/>
                </a:solidFill>
              </a:rPr>
              <a:t>PROTECT</a:t>
            </a:r>
          </a:p>
          <a:p>
            <a:pPr algn="ctr"/>
            <a:r>
              <a:rPr lang="en-US" dirty="0" smtClean="0">
                <a:solidFill>
                  <a:srgbClr val="FFC000"/>
                </a:solidFill>
              </a:rPr>
              <a:t>THE</a:t>
            </a:r>
          </a:p>
          <a:p>
            <a:pPr algn="ctr"/>
            <a:r>
              <a:rPr lang="en-US" dirty="0" smtClean="0">
                <a:solidFill>
                  <a:srgbClr val="FFC000"/>
                </a:solidFill>
              </a:rPr>
              <a:t>POLLINATORS</a:t>
            </a:r>
            <a:endParaRPr lang="en-US" dirty="0">
              <a:solidFill>
                <a:srgbClr val="FFC000"/>
              </a:solidFill>
            </a:endParaRPr>
          </a:p>
        </p:txBody>
      </p:sp>
    </p:spTree>
    <p:custDataLst>
      <p:tags r:id="rId1"/>
    </p:custDataLst>
    <p:extLst>
      <p:ext uri="{BB962C8B-B14F-4D97-AF65-F5344CB8AC3E}">
        <p14:creationId xmlns:p14="http://schemas.microsoft.com/office/powerpoint/2010/main" val="2216851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76200"/>
            <a:ext cx="8001000" cy="1600200"/>
          </a:xfrm>
        </p:spPr>
        <p:txBody>
          <a:bodyPr/>
          <a:lstStyle/>
          <a:p>
            <a:r>
              <a:rPr lang="en-US" sz="4800" dirty="0" smtClean="0"/>
              <a:t>         </a:t>
            </a:r>
            <a:r>
              <a:rPr lang="en-US" sz="4400" dirty="0" smtClean="0"/>
              <a:t>What Can You Do…?</a:t>
            </a:r>
            <a:endParaRPr lang="en-US" sz="3600" dirty="0"/>
          </a:p>
        </p:txBody>
      </p:sp>
      <p:sp>
        <p:nvSpPr>
          <p:cNvPr id="3" name="Content Placeholder 2"/>
          <p:cNvSpPr>
            <a:spLocks noGrp="1"/>
          </p:cNvSpPr>
          <p:nvPr>
            <p:ph idx="1"/>
          </p:nvPr>
        </p:nvSpPr>
        <p:spPr>
          <a:xfrm>
            <a:off x="304800" y="1447800"/>
            <a:ext cx="8229600" cy="5181600"/>
          </a:xfrm>
        </p:spPr>
        <p:txBody>
          <a:bodyPr>
            <a:normAutofit lnSpcReduction="10000"/>
          </a:bodyPr>
          <a:lstStyle/>
          <a:p>
            <a:r>
              <a:rPr lang="en-US" sz="2800" b="1" dirty="0" smtClean="0">
                <a:solidFill>
                  <a:schemeClr val="bg1"/>
                </a:solidFill>
              </a:rPr>
              <a:t>As a Beekeeper…</a:t>
            </a:r>
          </a:p>
          <a:p>
            <a:pPr lvl="1"/>
            <a:r>
              <a:rPr lang="en-US" sz="2200" b="1" dirty="0" smtClean="0">
                <a:solidFill>
                  <a:schemeClr val="bg1"/>
                </a:solidFill>
              </a:rPr>
              <a:t>Notify applicator of the </a:t>
            </a:r>
            <a:r>
              <a:rPr lang="en-US" sz="2200" b="1" dirty="0">
                <a:solidFill>
                  <a:schemeClr val="bg1"/>
                </a:solidFill>
              </a:rPr>
              <a:t>location of hives</a:t>
            </a:r>
          </a:p>
          <a:p>
            <a:pPr lvl="1"/>
            <a:r>
              <a:rPr lang="en-US" sz="2400" b="1" dirty="0">
                <a:solidFill>
                  <a:schemeClr val="bg1"/>
                </a:solidFill>
              </a:rPr>
              <a:t>Have your contact information on the </a:t>
            </a:r>
            <a:r>
              <a:rPr lang="en-US" sz="2400" b="1" dirty="0" smtClean="0">
                <a:solidFill>
                  <a:schemeClr val="bg1"/>
                </a:solidFill>
              </a:rPr>
              <a:t>hives</a:t>
            </a:r>
          </a:p>
          <a:p>
            <a:pPr lvl="1"/>
            <a:r>
              <a:rPr lang="en-US" sz="2400" b="1" dirty="0" smtClean="0">
                <a:solidFill>
                  <a:schemeClr val="bg1"/>
                </a:solidFill>
              </a:rPr>
              <a:t>All bee medications, even organic ones,  (</a:t>
            </a:r>
            <a:r>
              <a:rPr lang="en-US" sz="2400" b="1" dirty="0" err="1" smtClean="0">
                <a:solidFill>
                  <a:schemeClr val="bg1"/>
                </a:solidFill>
              </a:rPr>
              <a:t>miticides</a:t>
            </a:r>
            <a:r>
              <a:rPr lang="en-US" sz="2400" b="1" dirty="0" smtClean="0">
                <a:solidFill>
                  <a:schemeClr val="bg1"/>
                </a:solidFill>
              </a:rPr>
              <a:t>) can also contribute to these problems. Minimize your use</a:t>
            </a:r>
            <a:endParaRPr lang="en-US" sz="2400" b="1" dirty="0">
              <a:solidFill>
                <a:schemeClr val="bg1"/>
              </a:solidFill>
            </a:endParaRPr>
          </a:p>
          <a:p>
            <a:pPr lvl="1"/>
            <a:r>
              <a:rPr lang="en-US" sz="2400" b="1" dirty="0" smtClean="0">
                <a:solidFill>
                  <a:schemeClr val="bg1"/>
                </a:solidFill>
              </a:rPr>
              <a:t>When highly </a:t>
            </a:r>
            <a:r>
              <a:rPr lang="en-US" sz="2400" b="1" dirty="0">
                <a:solidFill>
                  <a:schemeClr val="bg1"/>
                </a:solidFill>
              </a:rPr>
              <a:t>toxic &amp; long residual </a:t>
            </a:r>
            <a:r>
              <a:rPr lang="en-US" sz="2400" b="1" dirty="0" smtClean="0">
                <a:solidFill>
                  <a:schemeClr val="bg1"/>
                </a:solidFill>
              </a:rPr>
              <a:t>pesticides are applied nearby: </a:t>
            </a:r>
            <a:r>
              <a:rPr lang="en-US" sz="2400" b="1" dirty="0">
                <a:solidFill>
                  <a:schemeClr val="bg1"/>
                </a:solidFill>
              </a:rPr>
              <a:t>consider moving hives </a:t>
            </a:r>
          </a:p>
          <a:p>
            <a:pPr lvl="1"/>
            <a:r>
              <a:rPr lang="en-US" sz="2400" b="1" dirty="0" smtClean="0">
                <a:solidFill>
                  <a:schemeClr val="bg1"/>
                </a:solidFill>
              </a:rPr>
              <a:t>When highly </a:t>
            </a:r>
            <a:r>
              <a:rPr lang="en-US" sz="2400" b="1" dirty="0">
                <a:solidFill>
                  <a:schemeClr val="bg1"/>
                </a:solidFill>
              </a:rPr>
              <a:t>toxic &amp; short residual </a:t>
            </a:r>
            <a:r>
              <a:rPr lang="en-US" sz="2400" b="1" dirty="0" smtClean="0">
                <a:solidFill>
                  <a:schemeClr val="bg1"/>
                </a:solidFill>
              </a:rPr>
              <a:t>pesticide are applied nearby </a:t>
            </a:r>
            <a:r>
              <a:rPr lang="en-US" sz="2400" b="1" dirty="0">
                <a:solidFill>
                  <a:schemeClr val="bg1"/>
                </a:solidFill>
              </a:rPr>
              <a:t>: confine your </a:t>
            </a:r>
            <a:r>
              <a:rPr lang="en-US" sz="2400" b="1" dirty="0" smtClean="0">
                <a:solidFill>
                  <a:schemeClr val="bg1"/>
                </a:solidFill>
              </a:rPr>
              <a:t>bees</a:t>
            </a:r>
            <a:endParaRPr lang="en-US" sz="2400" b="1" dirty="0">
              <a:solidFill>
                <a:schemeClr val="bg1"/>
              </a:solidFill>
            </a:endParaRPr>
          </a:p>
        </p:txBody>
      </p:sp>
    </p:spTree>
    <p:custDataLst>
      <p:tags r:id="rId1"/>
    </p:custDataLst>
    <p:extLst>
      <p:ext uri="{BB962C8B-B14F-4D97-AF65-F5344CB8AC3E}">
        <p14:creationId xmlns:p14="http://schemas.microsoft.com/office/powerpoint/2010/main" val="1437427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Pollinator Protection Checklist</a:t>
            </a:r>
            <a:endParaRPr lang="en-US" dirty="0"/>
          </a:p>
        </p:txBody>
      </p:sp>
      <p:sp>
        <p:nvSpPr>
          <p:cNvPr id="3" name="Content Placeholder 2"/>
          <p:cNvSpPr>
            <a:spLocks noGrp="1"/>
          </p:cNvSpPr>
          <p:nvPr>
            <p:ph idx="1"/>
          </p:nvPr>
        </p:nvSpPr>
        <p:spPr>
          <a:xfrm>
            <a:off x="402771" y="1524000"/>
            <a:ext cx="3940629" cy="3535363"/>
          </a:xfrm>
        </p:spPr>
        <p:txBody>
          <a:bodyPr>
            <a:normAutofit fontScale="92500"/>
          </a:bodyPr>
          <a:lstStyle/>
          <a:p>
            <a:pPr marL="0" indent="0">
              <a:spcBef>
                <a:spcPts val="3768"/>
              </a:spcBef>
              <a:buNone/>
            </a:pPr>
            <a:r>
              <a:rPr lang="en-US" dirty="0" smtClean="0">
                <a:solidFill>
                  <a:srgbClr val="008000"/>
                </a:solidFill>
              </a:rPr>
              <a:t>7a. Know the common symptoms of honey bee exposure to pesticides</a:t>
            </a:r>
          </a:p>
          <a:p>
            <a:pPr marL="0" indent="0">
              <a:spcBef>
                <a:spcPts val="3768"/>
              </a:spcBef>
              <a:buNone/>
            </a:pPr>
            <a:r>
              <a:rPr lang="en-US" dirty="0" smtClean="0">
                <a:solidFill>
                  <a:srgbClr val="008000"/>
                </a:solidFill>
              </a:rPr>
              <a:t>7b. Know what other stressors impact bee health.</a:t>
            </a:r>
          </a:p>
          <a:p>
            <a:pPr marL="0" lvl="1" indent="0">
              <a:buNone/>
            </a:pPr>
            <a:endParaRPr lang="en-US" dirty="0" smtClean="0">
              <a:solidFill>
                <a:schemeClr val="accent1">
                  <a:lumMod val="50000"/>
                </a:schemeClr>
              </a:solidFill>
            </a:endParaRPr>
          </a:p>
        </p:txBody>
      </p:sp>
      <p:grpSp>
        <p:nvGrpSpPr>
          <p:cNvPr id="7" name="Group 6"/>
          <p:cNvGrpSpPr/>
          <p:nvPr/>
        </p:nvGrpSpPr>
        <p:grpSpPr>
          <a:xfrm>
            <a:off x="4426527" y="1524000"/>
            <a:ext cx="4565073" cy="4210877"/>
            <a:chOff x="4426527" y="1524000"/>
            <a:chExt cx="4565073" cy="4210877"/>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26527" y="1524000"/>
              <a:ext cx="4488873" cy="4191000"/>
            </a:xfrm>
            <a:prstGeom prst="rect">
              <a:avLst/>
            </a:prstGeom>
            <a:ln w="25400">
              <a:solidFill>
                <a:schemeClr val="accent1">
                  <a:lumMod val="50000"/>
                </a:schemeClr>
              </a:solidFill>
            </a:ln>
          </p:spPr>
        </p:pic>
        <p:sp>
          <p:nvSpPr>
            <p:cNvPr id="5" name="TextBox 4"/>
            <p:cNvSpPr txBox="1"/>
            <p:nvPr/>
          </p:nvSpPr>
          <p:spPr>
            <a:xfrm>
              <a:off x="8001000" y="5519433"/>
              <a:ext cx="990600" cy="215444"/>
            </a:xfrm>
            <a:prstGeom prst="rect">
              <a:avLst/>
            </a:prstGeom>
            <a:noFill/>
          </p:spPr>
          <p:txBody>
            <a:bodyPr wrap="square" rtlCol="0">
              <a:spAutoFit/>
            </a:bodyPr>
            <a:lstStyle/>
            <a:p>
              <a:r>
                <a:rPr lang="en-US" sz="800" dirty="0" smtClean="0">
                  <a:solidFill>
                    <a:prstClr val="white"/>
                  </a:solidFill>
                </a:rPr>
                <a:t>iStockphoto.com</a:t>
              </a:r>
              <a:endParaRPr lang="en-US" sz="800" dirty="0">
                <a:solidFill>
                  <a:prstClr val="white"/>
                </a:solidFill>
              </a:endParaRPr>
            </a:p>
          </p:txBody>
        </p:sp>
      </p:grpSp>
    </p:spTree>
    <p:extLst>
      <p:ext uri="{BB962C8B-B14F-4D97-AF65-F5344CB8AC3E}">
        <p14:creationId xmlns:p14="http://schemas.microsoft.com/office/powerpoint/2010/main" val="32687815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smtClean="0"/>
              <a:t>Common Symptoms of Honey Bee Exposure to Pesticides</a:t>
            </a:r>
            <a:endParaRPr lang="en-US" dirty="0"/>
          </a:p>
        </p:txBody>
      </p:sp>
      <p:sp>
        <p:nvSpPr>
          <p:cNvPr id="3" name="Content Placeholder 2"/>
          <p:cNvSpPr>
            <a:spLocks noGrp="1"/>
          </p:cNvSpPr>
          <p:nvPr>
            <p:ph idx="1"/>
          </p:nvPr>
        </p:nvSpPr>
        <p:spPr>
          <a:xfrm>
            <a:off x="402771" y="1524000"/>
            <a:ext cx="4931229" cy="4419600"/>
          </a:xfrm>
        </p:spPr>
        <p:txBody>
          <a:bodyPr>
            <a:normAutofit/>
          </a:bodyPr>
          <a:lstStyle/>
          <a:p>
            <a:r>
              <a:rPr lang="en-US" dirty="0" smtClean="0"/>
              <a:t>Excessive numbers of dead bees in front of hives.</a:t>
            </a:r>
          </a:p>
          <a:p>
            <a:r>
              <a:rPr lang="en-US" dirty="0" smtClean="0"/>
              <a:t>Lack of the usual numbers of foraging bees, if not weather-related.</a:t>
            </a:r>
          </a:p>
          <a:p>
            <a:r>
              <a:rPr lang="en-US" dirty="0" smtClean="0"/>
              <a:t>Bees in front of hives that appear disoriented and unable to fly.</a:t>
            </a:r>
          </a:p>
        </p:txBody>
      </p:sp>
      <p:pic>
        <p:nvPicPr>
          <p:cNvPr id="4" name="Picture 3" descr="5226849537_f4accf4e09.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34000" y="1524000"/>
            <a:ext cx="3490772" cy="4165600"/>
          </a:xfrm>
          <a:prstGeom prst="rect">
            <a:avLst/>
          </a:prstGeom>
        </p:spPr>
      </p:pic>
      <p:sp>
        <p:nvSpPr>
          <p:cNvPr id="5" name="TextBox 4"/>
          <p:cNvSpPr txBox="1"/>
          <p:nvPr/>
        </p:nvSpPr>
        <p:spPr>
          <a:xfrm>
            <a:off x="7315200" y="1524000"/>
            <a:ext cx="1490838" cy="276999"/>
          </a:xfrm>
          <a:prstGeom prst="rect">
            <a:avLst/>
          </a:prstGeom>
          <a:solidFill>
            <a:schemeClr val="accent3">
              <a:lumMod val="20000"/>
              <a:lumOff val="80000"/>
            </a:schemeClr>
          </a:solidFill>
        </p:spPr>
        <p:txBody>
          <a:bodyPr wrap="none" rtlCol="0">
            <a:spAutoFit/>
          </a:bodyPr>
          <a:lstStyle/>
          <a:p>
            <a:r>
              <a:rPr lang="en-US" sz="1200" dirty="0">
                <a:solidFill>
                  <a:prstClr val="black"/>
                </a:solidFill>
              </a:rPr>
              <a:t>www.hive-mind.com</a:t>
            </a:r>
          </a:p>
        </p:txBody>
      </p:sp>
    </p:spTree>
    <p:extLst>
      <p:ext uri="{BB962C8B-B14F-4D97-AF65-F5344CB8AC3E}">
        <p14:creationId xmlns:p14="http://schemas.microsoft.com/office/powerpoint/2010/main" val="399652030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486400" cy="1143000"/>
          </a:xfrm>
        </p:spPr>
        <p:txBody>
          <a:bodyPr>
            <a:normAutofit fontScale="90000"/>
          </a:bodyPr>
          <a:lstStyle/>
          <a:p>
            <a:r>
              <a:rPr lang="en-US" dirty="0" smtClean="0"/>
              <a:t>Common Other Stressors </a:t>
            </a:r>
            <a:br>
              <a:rPr lang="en-US" dirty="0" smtClean="0"/>
            </a:br>
            <a:r>
              <a:rPr lang="en-US" dirty="0" smtClean="0"/>
              <a:t>to Bee Health</a:t>
            </a:r>
            <a:endParaRPr lang="en-US" dirty="0"/>
          </a:p>
        </p:txBody>
      </p:sp>
      <p:sp>
        <p:nvSpPr>
          <p:cNvPr id="3" name="Content Placeholder 2"/>
          <p:cNvSpPr>
            <a:spLocks noGrp="1"/>
          </p:cNvSpPr>
          <p:nvPr>
            <p:ph idx="1"/>
          </p:nvPr>
        </p:nvSpPr>
        <p:spPr>
          <a:xfrm>
            <a:off x="402771" y="2103437"/>
            <a:ext cx="5312229" cy="3535363"/>
          </a:xfrm>
        </p:spPr>
        <p:txBody>
          <a:bodyPr>
            <a:normAutofit/>
          </a:bodyPr>
          <a:lstStyle/>
          <a:p>
            <a:pPr>
              <a:spcBef>
                <a:spcPts val="1968"/>
              </a:spcBef>
            </a:pPr>
            <a:r>
              <a:rPr lang="en-US" dirty="0" smtClean="0"/>
              <a:t>Colony starvation and nutritional deficiency.</a:t>
            </a:r>
          </a:p>
          <a:p>
            <a:pPr>
              <a:spcBef>
                <a:spcPts val="1968"/>
              </a:spcBef>
            </a:pPr>
            <a:r>
              <a:rPr lang="en-US" dirty="0" smtClean="0"/>
              <a:t>Excessive cooling or heating </a:t>
            </a:r>
            <a:br>
              <a:rPr lang="en-US" dirty="0" smtClean="0"/>
            </a:br>
            <a:r>
              <a:rPr lang="en-US" dirty="0" smtClean="0"/>
              <a:t>of the colony and brood.</a:t>
            </a:r>
          </a:p>
          <a:p>
            <a:pPr>
              <a:spcBef>
                <a:spcPts val="1968"/>
              </a:spcBef>
            </a:pPr>
            <a:r>
              <a:rPr lang="en-US" dirty="0" smtClean="0"/>
              <a:t>Parasites.</a:t>
            </a:r>
          </a:p>
        </p:txBody>
      </p:sp>
      <p:pic>
        <p:nvPicPr>
          <p:cNvPr id="7" name="Picture 6" descr="sugar-syrup-bees.jpg"/>
          <p:cNvPicPr>
            <a:picLocks noChangeAspect="1"/>
          </p:cNvPicPr>
          <p:nvPr>
            <p:custDataLst>
              <p:tags r:id="rId1"/>
            </p:custDataLst>
          </p:nvPr>
        </p:nvPicPr>
        <p:blipFill>
          <a:blip r:embed="rId4" cstate="print">
            <a:extLst/>
          </a:blip>
          <a:stretch>
            <a:fillRect/>
          </a:stretch>
        </p:blipFill>
        <p:spPr>
          <a:xfrm>
            <a:off x="6019800" y="0"/>
            <a:ext cx="2628900" cy="3505200"/>
          </a:xfrm>
          <a:prstGeom prst="rect">
            <a:avLst/>
          </a:prstGeom>
        </p:spPr>
        <p:style>
          <a:lnRef idx="0">
            <a:schemeClr val="accent4"/>
          </a:lnRef>
          <a:fillRef idx="3">
            <a:schemeClr val="accent4"/>
          </a:fillRef>
          <a:effectRef idx="3">
            <a:schemeClr val="accent4"/>
          </a:effectRef>
          <a:fontRef idx="minor">
            <a:schemeClr val="lt1"/>
          </a:fontRef>
        </p:style>
      </p:pic>
      <p:sp>
        <p:nvSpPr>
          <p:cNvPr id="8" name="TextBox 6"/>
          <p:cNvSpPr txBox="1">
            <a:spLocks noChangeArrowheads="1"/>
          </p:cNvSpPr>
          <p:nvPr/>
        </p:nvSpPr>
        <p:spPr bwMode="auto">
          <a:xfrm>
            <a:off x="6019800" y="3200400"/>
            <a:ext cx="1450487" cy="276999"/>
          </a:xfrm>
          <a:prstGeom prst="rect">
            <a:avLst/>
          </a:prstGeom>
          <a:solidFill>
            <a:schemeClr val="bg1">
              <a:lumMod val="95000"/>
            </a:schemeClr>
          </a:solidFill>
          <a:ln>
            <a:noFill/>
          </a:ln>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200" dirty="0" err="1">
                <a:solidFill>
                  <a:prstClr val="black"/>
                </a:solidFill>
              </a:rPr>
              <a:t>www.gardenfork.tv</a:t>
            </a:r>
            <a:endParaRPr lang="en-US" sz="1400" dirty="0">
              <a:solidFill>
                <a:prstClr val="black"/>
              </a:solidFill>
            </a:endParaRPr>
          </a:p>
        </p:txBody>
      </p:sp>
      <p:pic>
        <p:nvPicPr>
          <p:cNvPr id="9" name="Picture 8" descr="DSC05311.JPG"/>
          <p:cNvPicPr>
            <a:picLocks noChangeAspect="1"/>
          </p:cNvPicPr>
          <p:nvPr>
            <p:custDataLst>
              <p:tags r:id="rId2"/>
            </p:custDataLst>
          </p:nvPr>
        </p:nvPicPr>
        <p:blipFill>
          <a:blip r:embed="rId5" cstate="screen">
            <a:extLst>
              <a:ext uri="{28A0092B-C50C-407E-A947-70E740481C1C}">
                <a14:useLocalDpi xmlns:a14="http://schemas.microsoft.com/office/drawing/2010/main"/>
              </a:ext>
            </a:extLst>
          </a:blip>
          <a:stretch>
            <a:fillRect/>
          </a:stretch>
        </p:blipFill>
        <p:spPr>
          <a:xfrm>
            <a:off x="5715000" y="3733800"/>
            <a:ext cx="3285067" cy="2463800"/>
          </a:xfrm>
          <a:prstGeom prst="rect">
            <a:avLst/>
          </a:prstGeom>
        </p:spPr>
        <p:style>
          <a:lnRef idx="0">
            <a:schemeClr val="accent4"/>
          </a:lnRef>
          <a:fillRef idx="3">
            <a:schemeClr val="accent4"/>
          </a:fillRef>
          <a:effectRef idx="3">
            <a:schemeClr val="accent4"/>
          </a:effectRef>
          <a:fontRef idx="minor">
            <a:schemeClr val="lt1"/>
          </a:fontRef>
        </p:style>
      </p:pic>
      <p:sp>
        <p:nvSpPr>
          <p:cNvPr id="10" name="TextBox 2"/>
          <p:cNvSpPr txBox="1">
            <a:spLocks noChangeArrowheads="1"/>
          </p:cNvSpPr>
          <p:nvPr/>
        </p:nvSpPr>
        <p:spPr bwMode="auto">
          <a:xfrm>
            <a:off x="5715000" y="3733800"/>
            <a:ext cx="1570487" cy="276999"/>
          </a:xfrm>
          <a:prstGeom prst="rect">
            <a:avLst/>
          </a:prstGeom>
          <a:solidFill>
            <a:schemeClr val="bg1">
              <a:lumMod val="85000"/>
            </a:schemeClr>
          </a:solidFill>
          <a:ln>
            <a:noFill/>
          </a:ln>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200" dirty="0" err="1">
                <a:solidFill>
                  <a:prstClr val="black"/>
                </a:solidFill>
              </a:rPr>
              <a:t>cyberbee.net</a:t>
            </a:r>
            <a:r>
              <a:rPr lang="en-US" sz="1200" dirty="0">
                <a:solidFill>
                  <a:prstClr val="black"/>
                </a:solidFill>
              </a:rPr>
              <a:t>/gallery</a:t>
            </a:r>
          </a:p>
        </p:txBody>
      </p:sp>
    </p:spTree>
    <p:extLst>
      <p:ext uri="{BB962C8B-B14F-4D97-AF65-F5344CB8AC3E}">
        <p14:creationId xmlns:p14="http://schemas.microsoft.com/office/powerpoint/2010/main" val="231309832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Pollinator Protection Checklist</a:t>
            </a:r>
            <a:endParaRPr lang="en-US" dirty="0"/>
          </a:p>
        </p:txBody>
      </p:sp>
      <p:sp>
        <p:nvSpPr>
          <p:cNvPr id="3" name="Content Placeholder 2"/>
          <p:cNvSpPr>
            <a:spLocks noGrp="1"/>
          </p:cNvSpPr>
          <p:nvPr>
            <p:ph idx="1"/>
          </p:nvPr>
        </p:nvSpPr>
        <p:spPr/>
        <p:txBody>
          <a:bodyPr>
            <a:normAutofit/>
          </a:bodyPr>
          <a:lstStyle/>
          <a:p>
            <a:pPr marL="341313" indent="-341313">
              <a:buNone/>
            </a:pPr>
            <a:r>
              <a:rPr lang="en-US" dirty="0" smtClean="0">
                <a:solidFill>
                  <a:srgbClr val="008000"/>
                </a:solidFill>
              </a:rPr>
              <a:t>8.	Check for specific local ordinances pertaining to pollinators, </a:t>
            </a:r>
            <a:br>
              <a:rPr lang="en-US" dirty="0" smtClean="0">
                <a:solidFill>
                  <a:srgbClr val="008000"/>
                </a:solidFill>
              </a:rPr>
            </a:br>
            <a:r>
              <a:rPr lang="en-US" dirty="0" smtClean="0">
                <a:solidFill>
                  <a:srgbClr val="008000"/>
                </a:solidFill>
              </a:rPr>
              <a:t>especially beehive </a:t>
            </a:r>
            <a:br>
              <a:rPr lang="en-US" dirty="0" smtClean="0">
                <a:solidFill>
                  <a:srgbClr val="008000"/>
                </a:solidFill>
              </a:rPr>
            </a:br>
            <a:r>
              <a:rPr lang="en-US" dirty="0" smtClean="0">
                <a:solidFill>
                  <a:srgbClr val="008000"/>
                </a:solidFill>
              </a:rPr>
              <a:t>locations or </a:t>
            </a:r>
            <a:br>
              <a:rPr lang="en-US" dirty="0" smtClean="0">
                <a:solidFill>
                  <a:srgbClr val="008000"/>
                </a:solidFill>
              </a:rPr>
            </a:br>
            <a:r>
              <a:rPr lang="en-US" dirty="0" smtClean="0">
                <a:solidFill>
                  <a:srgbClr val="008000"/>
                </a:solidFill>
              </a:rPr>
              <a:t>designated </a:t>
            </a:r>
            <a:br>
              <a:rPr lang="en-US" dirty="0" smtClean="0">
                <a:solidFill>
                  <a:srgbClr val="008000"/>
                </a:solidFill>
              </a:rPr>
            </a:br>
            <a:r>
              <a:rPr lang="en-US" dirty="0" smtClean="0">
                <a:solidFill>
                  <a:srgbClr val="008000"/>
                </a:solidFill>
              </a:rPr>
              <a:t>preserves.</a:t>
            </a:r>
          </a:p>
          <a:p>
            <a:pPr marL="341313" lvl="1" indent="-341313">
              <a:buNone/>
            </a:pPr>
            <a:endParaRPr lang="en-US" dirty="0" smtClean="0">
              <a:solidFill>
                <a:schemeClr val="accent1">
                  <a:lumMod val="50000"/>
                </a:schemeClr>
              </a:solidFill>
            </a:endParaRPr>
          </a:p>
        </p:txBody>
      </p:sp>
      <p:grpSp>
        <p:nvGrpSpPr>
          <p:cNvPr id="4" name="Group 3"/>
          <p:cNvGrpSpPr/>
          <p:nvPr/>
        </p:nvGrpSpPr>
        <p:grpSpPr>
          <a:xfrm>
            <a:off x="4038600" y="2281819"/>
            <a:ext cx="4953000" cy="3267625"/>
            <a:chOff x="4038600" y="2281819"/>
            <a:chExt cx="4953000" cy="3267625"/>
          </a:xfrm>
        </p:grpSpPr>
        <p:pic>
          <p:nvPicPr>
            <p:cNvPr id="2050" name="Picture 2" descr="C:\Users\sic100\Downloads\9661531707_c2004da492_c.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38600" y="2281819"/>
              <a:ext cx="4831192" cy="3248977"/>
            </a:xfrm>
            <a:prstGeom prst="rect">
              <a:avLst/>
            </a:prstGeom>
            <a:noFill/>
            <a:ln w="25400">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010400" y="5334000"/>
              <a:ext cx="1981200" cy="215444"/>
            </a:xfrm>
            <a:prstGeom prst="rect">
              <a:avLst/>
            </a:prstGeom>
            <a:noFill/>
          </p:spPr>
          <p:txBody>
            <a:bodyPr wrap="square" rtlCol="0">
              <a:spAutoFit/>
            </a:bodyPr>
            <a:lstStyle/>
            <a:p>
              <a:r>
                <a:rPr lang="en-US" sz="800" dirty="0" smtClean="0">
                  <a:solidFill>
                    <a:srgbClr val="4F81BD">
                      <a:lumMod val="50000"/>
                    </a:srgbClr>
                  </a:solidFill>
                </a:rPr>
                <a:t>Penn State Pesticide Education Program</a:t>
              </a:r>
              <a:endParaRPr lang="en-US" sz="800" dirty="0">
                <a:solidFill>
                  <a:srgbClr val="4F81BD">
                    <a:lumMod val="50000"/>
                  </a:srgbClr>
                </a:solidFill>
              </a:endParaRPr>
            </a:p>
          </p:txBody>
        </p:sp>
      </p:grpSp>
    </p:spTree>
    <p:extLst>
      <p:ext uri="{BB962C8B-B14F-4D97-AF65-F5344CB8AC3E}">
        <p14:creationId xmlns:p14="http://schemas.microsoft.com/office/powerpoint/2010/main" val="182111691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2057400"/>
            <a:ext cx="2590800" cy="4571999"/>
          </a:xfrm>
        </p:spPr>
        <p:txBody>
          <a:bodyPr>
            <a:normAutofit fontScale="92500" lnSpcReduction="10000"/>
          </a:bodyPr>
          <a:lstStyle/>
          <a:p>
            <a:r>
              <a:rPr lang="en-US" dirty="0" smtClean="0"/>
              <a:t>Grow plant </a:t>
            </a:r>
            <a:r>
              <a:rPr lang="en-US" dirty="0"/>
              <a:t>for </a:t>
            </a:r>
            <a:r>
              <a:rPr lang="en-US" dirty="0" smtClean="0"/>
              <a:t>pollinators</a:t>
            </a:r>
            <a:br>
              <a:rPr lang="en-US" dirty="0" smtClean="0"/>
            </a:br>
            <a:endParaRPr lang="en-US" dirty="0" smtClean="0"/>
          </a:p>
          <a:p>
            <a:r>
              <a:rPr lang="en-US" dirty="0" smtClean="0"/>
              <a:t>Convert lawns and fallow field areas to bee gardens or bee pastures</a:t>
            </a:r>
            <a:br>
              <a:rPr lang="en-US" dirty="0" smtClean="0"/>
            </a:br>
            <a:endParaRPr lang="en-US" dirty="0" smtClean="0"/>
          </a:p>
          <a:p>
            <a:r>
              <a:rPr lang="en-US" dirty="0" smtClean="0"/>
              <a:t>Simply </a:t>
            </a:r>
            <a:r>
              <a:rPr lang="en-US" dirty="0"/>
              <a:t>planting clovers, sunflowers or </a:t>
            </a:r>
            <a:r>
              <a:rPr lang="en-US" dirty="0" smtClean="0"/>
              <a:t>asters can make a big difference</a:t>
            </a:r>
            <a:endParaRPr lang="en-US" dirty="0"/>
          </a:p>
          <a:p>
            <a:endParaRPr lang="en-US" dirty="0" smtClean="0"/>
          </a:p>
        </p:txBody>
      </p:sp>
      <p:sp>
        <p:nvSpPr>
          <p:cNvPr id="3" name="Title 2"/>
          <p:cNvSpPr>
            <a:spLocks noGrp="1"/>
          </p:cNvSpPr>
          <p:nvPr>
            <p:ph type="title"/>
          </p:nvPr>
        </p:nvSpPr>
        <p:spPr/>
        <p:txBody>
          <a:bodyPr>
            <a:normAutofit/>
          </a:bodyPr>
          <a:lstStyle/>
          <a:p>
            <a:r>
              <a:rPr lang="en-US" sz="2400" b="1" dirty="0" smtClean="0"/>
              <a:t>What we all can do to improve pollinator survival?</a:t>
            </a:r>
            <a:endParaRPr lang="en-US" dirty="0"/>
          </a:p>
        </p:txBody>
      </p:sp>
      <p:pic>
        <p:nvPicPr>
          <p:cNvPr id="4"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2800" y="2225040"/>
            <a:ext cx="5029200" cy="4023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352800" y="6286381"/>
            <a:ext cx="4876800" cy="800219"/>
          </a:xfrm>
          <a:prstGeom prst="rect">
            <a:avLst/>
          </a:prstGeom>
          <a:noFill/>
        </p:spPr>
        <p:txBody>
          <a:bodyPr wrap="square" rtlCol="0">
            <a:spAutoFit/>
          </a:bodyPr>
          <a:lstStyle/>
          <a:p>
            <a:r>
              <a:rPr lang="en-US" sz="1400" b="1" dirty="0"/>
              <a:t>Attracting Beneficial Insects with Native Flowering Plants</a:t>
            </a:r>
          </a:p>
          <a:p>
            <a:r>
              <a:rPr lang="en-US" sz="1400" b="1" dirty="0"/>
              <a:t>by Doug Landis, Rufus Isaacs</a:t>
            </a:r>
          </a:p>
          <a:p>
            <a:endParaRPr lang="en-US" dirty="0"/>
          </a:p>
        </p:txBody>
      </p:sp>
    </p:spTree>
    <p:extLst>
      <p:ext uri="{BB962C8B-B14F-4D97-AF65-F5344CB8AC3E}">
        <p14:creationId xmlns:p14="http://schemas.microsoft.com/office/powerpoint/2010/main" val="426751601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533400" y="992862"/>
            <a:ext cx="8382000" cy="4278094"/>
          </a:xfrm>
          <a:prstGeom prst="rect">
            <a:avLst/>
          </a:prstGeom>
        </p:spPr>
        <p:txBody>
          <a:bodyPr wrap="square">
            <a:spAutoFit/>
          </a:bodyPr>
          <a:lstStyle/>
          <a:p>
            <a:r>
              <a:rPr lang="en-US" sz="2000" dirty="0">
                <a:solidFill>
                  <a:srgbClr val="4F81BD">
                    <a:lumMod val="50000"/>
                  </a:srgbClr>
                </a:solidFill>
              </a:rPr>
              <a:t>Use of this presentation or parts of this presentation is encouraged as long </a:t>
            </a:r>
            <a:r>
              <a:rPr lang="en-US" sz="2000" dirty="0" smtClean="0">
                <a:solidFill>
                  <a:srgbClr val="4F81BD">
                    <a:lumMod val="50000"/>
                  </a:srgbClr>
                </a:solidFill>
              </a:rPr>
              <a:t>as </a:t>
            </a:r>
            <a:r>
              <a:rPr lang="en-US" sz="2000" dirty="0">
                <a:solidFill>
                  <a:srgbClr val="4F81BD">
                    <a:lumMod val="50000"/>
                  </a:srgbClr>
                </a:solidFill>
              </a:rPr>
              <a:t>this credit slide is </a:t>
            </a:r>
            <a:r>
              <a:rPr lang="en-US" sz="2000" dirty="0" smtClean="0">
                <a:solidFill>
                  <a:srgbClr val="4F81BD">
                    <a:lumMod val="50000"/>
                  </a:srgbClr>
                </a:solidFill>
              </a:rPr>
              <a:t>included.</a:t>
            </a:r>
          </a:p>
          <a:p>
            <a:endParaRPr lang="en-US" sz="2000" dirty="0">
              <a:solidFill>
                <a:prstClr val="white">
                  <a:lumMod val="95000"/>
                </a:prstClr>
              </a:solidFill>
            </a:endParaRPr>
          </a:p>
          <a:p>
            <a:r>
              <a:rPr lang="en-US" sz="2000" dirty="0" smtClean="0">
                <a:solidFill>
                  <a:srgbClr val="4F81BD">
                    <a:lumMod val="50000"/>
                  </a:srgbClr>
                </a:solidFill>
              </a:rPr>
              <a:t>Photo/Graphic Credits:</a:t>
            </a:r>
          </a:p>
          <a:p>
            <a:pPr marL="342900" indent="-342900">
              <a:buFont typeface="Arial" pitchFamily="34" charset="0"/>
              <a:buChar char="•"/>
            </a:pPr>
            <a:r>
              <a:rPr lang="en-US" sz="1600" dirty="0" smtClean="0">
                <a:solidFill>
                  <a:srgbClr val="4F81BD">
                    <a:lumMod val="50000"/>
                  </a:srgbClr>
                </a:solidFill>
              </a:rPr>
              <a:t>Tom Butzler, Penn State Extension (slides 2, 3, and 4).</a:t>
            </a:r>
          </a:p>
          <a:p>
            <a:pPr marL="342900" indent="-342900">
              <a:buFont typeface="Arial" pitchFamily="34" charset="0"/>
              <a:buChar char="•"/>
            </a:pPr>
            <a:r>
              <a:rPr lang="en-US" sz="1600" dirty="0" smtClean="0">
                <a:solidFill>
                  <a:srgbClr val="4F81BD">
                    <a:lumMod val="50000"/>
                  </a:srgbClr>
                </a:solidFill>
              </a:rPr>
              <a:t>Environmental Protection Agency (slides 8, 12, and 30).</a:t>
            </a:r>
          </a:p>
          <a:p>
            <a:pPr marL="342900" indent="-342900">
              <a:buFont typeface="Arial" pitchFamily="34" charset="0"/>
              <a:buChar char="•"/>
            </a:pPr>
            <a:r>
              <a:rPr lang="en-US" sz="1600" dirty="0" smtClean="0">
                <a:solidFill>
                  <a:srgbClr val="4F81BD">
                    <a:lumMod val="50000"/>
                  </a:srgbClr>
                </a:solidFill>
              </a:rPr>
              <a:t>iStockphoto.com </a:t>
            </a:r>
            <a:r>
              <a:rPr lang="en-US" sz="1600" dirty="0">
                <a:solidFill>
                  <a:srgbClr val="4F81BD">
                    <a:lumMod val="50000"/>
                  </a:srgbClr>
                </a:solidFill>
              </a:rPr>
              <a:t>(slides </a:t>
            </a:r>
            <a:r>
              <a:rPr lang="en-US" sz="1600" dirty="0" smtClean="0">
                <a:solidFill>
                  <a:srgbClr val="4F81BD">
                    <a:lumMod val="50000"/>
                  </a:srgbClr>
                </a:solidFill>
              </a:rPr>
              <a:t>25 </a:t>
            </a:r>
            <a:r>
              <a:rPr lang="en-US" sz="1600" dirty="0">
                <a:solidFill>
                  <a:srgbClr val="4F81BD">
                    <a:lumMod val="50000"/>
                  </a:srgbClr>
                </a:solidFill>
              </a:rPr>
              <a:t>and </a:t>
            </a:r>
            <a:r>
              <a:rPr lang="en-US" sz="1600" dirty="0" smtClean="0">
                <a:solidFill>
                  <a:srgbClr val="4F81BD">
                    <a:lumMod val="50000"/>
                  </a:srgbClr>
                </a:solidFill>
              </a:rPr>
              <a:t>27).</a:t>
            </a:r>
          </a:p>
          <a:p>
            <a:pPr marL="342900" indent="-342900">
              <a:buFont typeface="Arial" pitchFamily="34" charset="0"/>
              <a:buChar char="•"/>
            </a:pPr>
            <a:r>
              <a:rPr lang="en-US" sz="1600" dirty="0" smtClean="0">
                <a:solidFill>
                  <a:srgbClr val="4F81BD">
                    <a:lumMod val="50000"/>
                  </a:srgbClr>
                </a:solidFill>
              </a:rPr>
              <a:t>Penn </a:t>
            </a:r>
            <a:r>
              <a:rPr lang="en-US" sz="1600" dirty="0">
                <a:solidFill>
                  <a:srgbClr val="4F81BD">
                    <a:lumMod val="50000"/>
                  </a:srgbClr>
                </a:solidFill>
              </a:rPr>
              <a:t>State Pesticide Education Program (slides </a:t>
            </a:r>
            <a:r>
              <a:rPr lang="en-US" sz="1600" dirty="0" smtClean="0">
                <a:solidFill>
                  <a:srgbClr val="4F81BD">
                    <a:lumMod val="50000"/>
                  </a:srgbClr>
                </a:solidFill>
              </a:rPr>
              <a:t>5</a:t>
            </a:r>
            <a:r>
              <a:rPr lang="en-US" sz="1600" dirty="0">
                <a:solidFill>
                  <a:srgbClr val="4F81BD">
                    <a:lumMod val="50000"/>
                  </a:srgbClr>
                </a:solidFill>
              </a:rPr>
              <a:t>, 7, </a:t>
            </a:r>
            <a:r>
              <a:rPr lang="en-US" sz="1600" dirty="0" smtClean="0">
                <a:solidFill>
                  <a:srgbClr val="4F81BD">
                    <a:lumMod val="50000"/>
                  </a:srgbClr>
                </a:solidFill>
              </a:rPr>
              <a:t>24, </a:t>
            </a:r>
            <a:r>
              <a:rPr lang="en-US" sz="1600" dirty="0">
                <a:solidFill>
                  <a:srgbClr val="4F81BD">
                    <a:lumMod val="50000"/>
                  </a:srgbClr>
                </a:solidFill>
              </a:rPr>
              <a:t>and </a:t>
            </a:r>
            <a:r>
              <a:rPr lang="en-US" sz="1600" dirty="0" smtClean="0">
                <a:solidFill>
                  <a:srgbClr val="4F81BD">
                    <a:lumMod val="50000"/>
                  </a:srgbClr>
                </a:solidFill>
              </a:rPr>
              <a:t>28).</a:t>
            </a:r>
            <a:br>
              <a:rPr lang="en-US" sz="1600" dirty="0" smtClean="0">
                <a:solidFill>
                  <a:srgbClr val="4F81BD">
                    <a:lumMod val="50000"/>
                  </a:srgbClr>
                </a:solidFill>
              </a:rPr>
            </a:br>
            <a:endParaRPr lang="en-US" sz="1600" dirty="0" smtClean="0">
              <a:solidFill>
                <a:srgbClr val="4F81BD">
                  <a:lumMod val="50000"/>
                </a:srgbClr>
              </a:solidFill>
            </a:endParaRPr>
          </a:p>
          <a:p>
            <a:r>
              <a:rPr lang="en-US" sz="2000" dirty="0" smtClean="0">
                <a:solidFill>
                  <a:srgbClr val="4F81BD">
                    <a:lumMod val="50000"/>
                  </a:srgbClr>
                </a:solidFill>
              </a:rPr>
              <a:t>Resources:</a:t>
            </a:r>
            <a:endParaRPr lang="en-US" sz="1600" dirty="0" smtClean="0">
              <a:solidFill>
                <a:srgbClr val="F79646">
                  <a:lumMod val="50000"/>
                </a:srgbClr>
              </a:solidFill>
            </a:endParaRPr>
          </a:p>
          <a:p>
            <a:pPr marL="342900" indent="-342900">
              <a:buFont typeface="Arial" pitchFamily="34" charset="0"/>
              <a:buChar char="•"/>
            </a:pPr>
            <a:r>
              <a:rPr lang="en-US" sz="1600" b="1" dirty="0" smtClean="0">
                <a:solidFill>
                  <a:srgbClr val="4F81BD">
                    <a:lumMod val="50000"/>
                  </a:srgbClr>
                </a:solidFill>
              </a:rPr>
              <a:t>Bee </a:t>
            </a:r>
            <a:r>
              <a:rPr lang="en-US" sz="1600" b="1" dirty="0">
                <a:solidFill>
                  <a:srgbClr val="4F81BD">
                    <a:lumMod val="50000"/>
                  </a:srgbClr>
                </a:solidFill>
              </a:rPr>
              <a:t>L</a:t>
            </a:r>
            <a:r>
              <a:rPr lang="en-US" sz="1600" b="1" dirty="0" smtClean="0">
                <a:solidFill>
                  <a:srgbClr val="4F81BD">
                    <a:lumMod val="50000"/>
                  </a:srgbClr>
                </a:solidFill>
              </a:rPr>
              <a:t>abeling Info Graphic </a:t>
            </a:r>
            <a:r>
              <a:rPr lang="en-US" sz="1600" dirty="0">
                <a:solidFill>
                  <a:srgbClr val="4F81BD">
                    <a:lumMod val="50000"/>
                  </a:srgbClr>
                </a:solidFill>
              </a:rPr>
              <a:t>(PDF</a:t>
            </a:r>
            <a:r>
              <a:rPr lang="en-US" sz="1600" dirty="0" smtClean="0">
                <a:solidFill>
                  <a:srgbClr val="4F81BD">
                    <a:lumMod val="50000"/>
                  </a:srgbClr>
                </a:solidFill>
              </a:rPr>
              <a:t>). U.S. </a:t>
            </a:r>
            <a:r>
              <a:rPr lang="en-US" sz="1600" dirty="0">
                <a:solidFill>
                  <a:srgbClr val="4F81BD">
                    <a:lumMod val="50000"/>
                  </a:srgbClr>
                </a:solidFill>
              </a:rPr>
              <a:t>EPA. </a:t>
            </a:r>
            <a:r>
              <a:rPr lang="en-US" sz="1600" dirty="0" smtClean="0">
                <a:solidFill>
                  <a:srgbClr val="4F81BD">
                    <a:lumMod val="50000"/>
                  </a:srgbClr>
                </a:solidFill>
              </a:rPr>
              <a:t/>
            </a:r>
            <a:br>
              <a:rPr lang="en-US" sz="1600" dirty="0" smtClean="0">
                <a:solidFill>
                  <a:srgbClr val="4F81BD">
                    <a:lumMod val="50000"/>
                  </a:srgbClr>
                </a:solidFill>
              </a:rPr>
            </a:br>
            <a:r>
              <a:rPr lang="en-US" sz="1400" dirty="0" smtClean="0">
                <a:solidFill>
                  <a:srgbClr val="4F81BD">
                    <a:lumMod val="50000"/>
                  </a:srgbClr>
                </a:solidFill>
              </a:rPr>
              <a:t>http</a:t>
            </a:r>
            <a:r>
              <a:rPr lang="en-US" sz="1400" dirty="0">
                <a:solidFill>
                  <a:srgbClr val="4F81BD">
                    <a:lumMod val="50000"/>
                  </a:srgbClr>
                </a:solidFill>
              </a:rPr>
              <a:t>://www.epa.gov/opp00001/ecosystem/pollinator/bee-label-info-graphic.pdf</a:t>
            </a:r>
          </a:p>
          <a:p>
            <a:pPr marL="342900" indent="-342900">
              <a:buFont typeface="Arial" pitchFamily="34" charset="0"/>
              <a:buChar char="•"/>
            </a:pPr>
            <a:r>
              <a:rPr lang="en-US" sz="1600" b="1" dirty="0">
                <a:solidFill>
                  <a:srgbClr val="4F81BD">
                    <a:lumMod val="50000"/>
                  </a:srgbClr>
                </a:solidFill>
              </a:rPr>
              <a:t>Pollinator Protection web page</a:t>
            </a:r>
            <a:r>
              <a:rPr lang="en-US" sz="1600" dirty="0">
                <a:solidFill>
                  <a:srgbClr val="4F81BD">
                    <a:lumMod val="50000"/>
                  </a:srgbClr>
                </a:solidFill>
              </a:rPr>
              <a:t>, U.S. EPA. </a:t>
            </a:r>
            <a:r>
              <a:rPr lang="en-US" sz="1400" dirty="0">
                <a:solidFill>
                  <a:srgbClr val="4F81BD">
                    <a:lumMod val="50000"/>
                  </a:srgbClr>
                </a:solidFill>
              </a:rPr>
              <a:t>http://www.epa.gov/pesticides/ecosystem/pollinator/</a:t>
            </a:r>
          </a:p>
          <a:p>
            <a:pPr marL="342900" indent="-342900">
              <a:buFont typeface="Arial" pitchFamily="34" charset="0"/>
              <a:buChar char="•"/>
            </a:pPr>
            <a:r>
              <a:rPr lang="en-US" sz="1600" b="1" dirty="0">
                <a:solidFill>
                  <a:srgbClr val="4F81BD">
                    <a:lumMod val="50000"/>
                  </a:srgbClr>
                </a:solidFill>
              </a:rPr>
              <a:t>Pollinators and Pesticide Stewardship</a:t>
            </a:r>
            <a:r>
              <a:rPr lang="en-US" sz="1600" dirty="0">
                <a:solidFill>
                  <a:srgbClr val="4F81BD">
                    <a:lumMod val="50000"/>
                  </a:srgbClr>
                </a:solidFill>
              </a:rPr>
              <a:t>. Coalition for Urban/Rural Environmental Stewardship, Syngenta, and Bayer </a:t>
            </a:r>
            <a:r>
              <a:rPr lang="en-US" sz="1600" dirty="0" err="1">
                <a:solidFill>
                  <a:srgbClr val="4F81BD">
                    <a:lumMod val="50000"/>
                  </a:srgbClr>
                </a:solidFill>
              </a:rPr>
              <a:t>CropScience</a:t>
            </a:r>
            <a:r>
              <a:rPr lang="en-US" sz="1600" dirty="0">
                <a:solidFill>
                  <a:srgbClr val="4F81BD">
                    <a:lumMod val="50000"/>
                  </a:srgbClr>
                </a:solidFill>
              </a:rPr>
              <a:t>.</a:t>
            </a:r>
            <a:br>
              <a:rPr lang="en-US" sz="1600" dirty="0">
                <a:solidFill>
                  <a:srgbClr val="4F81BD">
                    <a:lumMod val="50000"/>
                  </a:srgbClr>
                </a:solidFill>
              </a:rPr>
            </a:br>
            <a:r>
              <a:rPr lang="en-US" sz="1400" dirty="0">
                <a:solidFill>
                  <a:srgbClr val="4F81BD">
                    <a:lumMod val="50000"/>
                  </a:srgbClr>
                </a:solidFill>
              </a:rPr>
              <a:t>http</a:t>
            </a:r>
            <a:r>
              <a:rPr lang="en-US" sz="1400" dirty="0" smtClean="0">
                <a:solidFill>
                  <a:srgbClr val="4F81BD">
                    <a:lumMod val="50000"/>
                  </a:srgbClr>
                </a:solidFill>
              </a:rPr>
              <a:t>://pesticidestewardship.org/pages/resources.aspx</a:t>
            </a:r>
          </a:p>
        </p:txBody>
      </p:sp>
    </p:spTree>
    <p:extLst>
      <p:ext uri="{BB962C8B-B14F-4D97-AF65-F5344CB8AC3E}">
        <p14:creationId xmlns:p14="http://schemas.microsoft.com/office/powerpoint/2010/main" val="2302685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990600" y="1524000"/>
            <a:ext cx="7128842" cy="2031325"/>
          </a:xfrm>
          <a:prstGeom prst="rect">
            <a:avLst/>
          </a:prstGeom>
          <a:noFill/>
        </p:spPr>
        <p:txBody>
          <a:bodyPr wrap="square" rtlCol="0">
            <a:spAutoFit/>
          </a:bodyPr>
          <a:lstStyle/>
          <a:p>
            <a:pPr algn="ctr"/>
            <a:r>
              <a:rPr lang="en-US" dirty="0" smtClean="0">
                <a:solidFill>
                  <a:srgbClr val="4F81BD">
                    <a:lumMod val="50000"/>
                  </a:srgbClr>
                </a:solidFill>
              </a:rPr>
              <a:t>This presentation was created in partnership with the </a:t>
            </a:r>
            <a:br>
              <a:rPr lang="en-US" dirty="0" smtClean="0">
                <a:solidFill>
                  <a:srgbClr val="4F81BD">
                    <a:lumMod val="50000"/>
                  </a:srgbClr>
                </a:solidFill>
              </a:rPr>
            </a:br>
            <a:r>
              <a:rPr lang="en-US" dirty="0" smtClean="0">
                <a:solidFill>
                  <a:srgbClr val="4F81BD">
                    <a:lumMod val="50000"/>
                  </a:srgbClr>
                </a:solidFill>
              </a:rPr>
              <a:t>Pesticide Education Program, Penn State Cooperative Extension; </a:t>
            </a:r>
            <a:br>
              <a:rPr lang="en-US" dirty="0" smtClean="0">
                <a:solidFill>
                  <a:srgbClr val="4F81BD">
                    <a:lumMod val="50000"/>
                  </a:srgbClr>
                </a:solidFill>
              </a:rPr>
            </a:br>
            <a:r>
              <a:rPr lang="en-US" dirty="0" smtClean="0">
                <a:solidFill>
                  <a:srgbClr val="4F81BD">
                    <a:lumMod val="50000"/>
                  </a:srgbClr>
                </a:solidFill>
              </a:rPr>
              <a:t>and the Pennsylvania Department of Agriculture.</a:t>
            </a:r>
          </a:p>
          <a:p>
            <a:pPr algn="ctr"/>
            <a:endParaRPr lang="en-US" dirty="0">
              <a:solidFill>
                <a:srgbClr val="4F81BD">
                  <a:lumMod val="50000"/>
                </a:srgbClr>
              </a:solidFill>
            </a:endParaRPr>
          </a:p>
          <a:p>
            <a:pPr algn="ctr"/>
            <a:r>
              <a:rPr lang="en-US" dirty="0" smtClean="0">
                <a:solidFill>
                  <a:srgbClr val="4F81BD">
                    <a:lumMod val="50000"/>
                  </a:srgbClr>
                </a:solidFill>
              </a:rPr>
              <a:t>It was slightly modified by </a:t>
            </a:r>
          </a:p>
          <a:p>
            <a:pPr algn="ctr"/>
            <a:r>
              <a:rPr lang="en-US" dirty="0" smtClean="0">
                <a:solidFill>
                  <a:srgbClr val="4F81BD">
                    <a:lumMod val="50000"/>
                  </a:srgbClr>
                </a:solidFill>
              </a:rPr>
              <a:t>Washington State University </a:t>
            </a:r>
            <a:br>
              <a:rPr lang="en-US" dirty="0" smtClean="0">
                <a:solidFill>
                  <a:srgbClr val="4F81BD">
                    <a:lumMod val="50000"/>
                  </a:srgbClr>
                </a:solidFill>
              </a:rPr>
            </a:br>
            <a:r>
              <a:rPr lang="en-US" dirty="0" smtClean="0">
                <a:solidFill>
                  <a:srgbClr val="4F81BD">
                    <a:lumMod val="50000"/>
                  </a:srgbClr>
                </a:solidFill>
              </a:rPr>
              <a:t>Urban IPM and Pesticide Safety Education Program</a:t>
            </a:r>
          </a:p>
        </p:txBody>
      </p:sp>
      <p:sp>
        <p:nvSpPr>
          <p:cNvPr id="17" name="TextBox 16"/>
          <p:cNvSpPr txBox="1"/>
          <p:nvPr/>
        </p:nvSpPr>
        <p:spPr>
          <a:xfrm>
            <a:off x="381000" y="4800600"/>
            <a:ext cx="8153400" cy="461665"/>
          </a:xfrm>
          <a:prstGeom prst="rect">
            <a:avLst/>
          </a:prstGeom>
          <a:noFill/>
        </p:spPr>
        <p:txBody>
          <a:bodyPr wrap="square" rtlCol="0">
            <a:spAutoFit/>
          </a:bodyPr>
          <a:lstStyle/>
          <a:p>
            <a:r>
              <a:rPr lang="en-US" sz="1200" dirty="0">
                <a:solidFill>
                  <a:srgbClr val="4F81BD">
                    <a:lumMod val="50000"/>
                  </a:srgbClr>
                </a:solidFill>
              </a:rPr>
              <a:t>Where trade names appear, no discrimination is intended, and no endorsement by </a:t>
            </a:r>
            <a:r>
              <a:rPr lang="en-US" sz="1200" dirty="0" smtClean="0">
                <a:solidFill>
                  <a:srgbClr val="4F81BD">
                    <a:lumMod val="50000"/>
                  </a:srgbClr>
                </a:solidFill>
              </a:rPr>
              <a:t>WSU or Penn </a:t>
            </a:r>
            <a:r>
              <a:rPr lang="en-US" sz="1200" dirty="0">
                <a:solidFill>
                  <a:srgbClr val="4F81BD">
                    <a:lumMod val="50000"/>
                  </a:srgbClr>
                </a:solidFill>
              </a:rPr>
              <a:t>State Cooperative Extension is </a:t>
            </a:r>
            <a:r>
              <a:rPr lang="en-US" sz="1200" dirty="0" smtClean="0">
                <a:solidFill>
                  <a:srgbClr val="4F81BD">
                    <a:lumMod val="50000"/>
                  </a:srgbClr>
                </a:solidFill>
              </a:rPr>
              <a:t>implied. WSU and Penn </a:t>
            </a:r>
            <a:r>
              <a:rPr lang="en-US" sz="1200" dirty="0">
                <a:solidFill>
                  <a:srgbClr val="4F81BD">
                    <a:lumMod val="50000"/>
                  </a:srgbClr>
                </a:solidFill>
              </a:rPr>
              <a:t>State is committed to affirmative action, equal opportunity, and the diversity of its workforce.</a:t>
            </a:r>
          </a:p>
        </p:txBody>
      </p:sp>
      <p:sp>
        <p:nvSpPr>
          <p:cNvPr id="8" name="TextBox 7"/>
          <p:cNvSpPr txBox="1"/>
          <p:nvPr/>
        </p:nvSpPr>
        <p:spPr>
          <a:xfrm>
            <a:off x="457200" y="5486400"/>
            <a:ext cx="8001000" cy="276999"/>
          </a:xfrm>
          <a:prstGeom prst="rect">
            <a:avLst/>
          </a:prstGeom>
          <a:noFill/>
        </p:spPr>
        <p:txBody>
          <a:bodyPr wrap="square" rtlCol="0">
            <a:spAutoFit/>
          </a:bodyPr>
          <a:lstStyle/>
          <a:p>
            <a:pPr algn="ctr"/>
            <a:r>
              <a:rPr lang="en-US" sz="1200" dirty="0" smtClean="0">
                <a:solidFill>
                  <a:srgbClr val="4F81BD">
                    <a:lumMod val="50000"/>
                  </a:srgbClr>
                </a:solidFill>
              </a:rPr>
              <a:t>© The Pennsylvania State University 2013					September 2013</a:t>
            </a:r>
            <a:endParaRPr lang="en-US" sz="1200" dirty="0">
              <a:solidFill>
                <a:srgbClr val="4F81BD">
                  <a:lumMod val="50000"/>
                </a:srgbClr>
              </a:solidFill>
            </a:endParaRPr>
          </a:p>
        </p:txBody>
      </p:sp>
      <p:pic>
        <p:nvPicPr>
          <p:cNvPr id="2" name="Picture 1" descr="WSU_SIGNATURE_4_COLOR_12_INCH.gi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63412" y="-10075"/>
            <a:ext cx="1428188" cy="619675"/>
          </a:xfrm>
          <a:prstGeom prst="rect">
            <a:avLst/>
          </a:prstGeom>
        </p:spPr>
      </p:pic>
    </p:spTree>
    <p:extLst>
      <p:ext uri="{BB962C8B-B14F-4D97-AF65-F5344CB8AC3E}">
        <p14:creationId xmlns:p14="http://schemas.microsoft.com/office/powerpoint/2010/main" val="11588414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77240" y="2420111"/>
            <a:ext cx="143510" cy="487680"/>
          </a:xfrm>
          <a:custGeom>
            <a:avLst/>
            <a:gdLst/>
            <a:ahLst/>
            <a:cxnLst/>
            <a:rect l="l" t="t" r="r" b="b"/>
            <a:pathLst>
              <a:path w="143509" h="487680">
                <a:moveTo>
                  <a:pt x="0" y="0"/>
                </a:moveTo>
                <a:lnTo>
                  <a:pt x="143256" y="0"/>
                </a:lnTo>
                <a:lnTo>
                  <a:pt x="143256" y="487679"/>
                </a:lnTo>
                <a:lnTo>
                  <a:pt x="0" y="487679"/>
                </a:lnTo>
                <a:lnTo>
                  <a:pt x="0" y="0"/>
                </a:lnTo>
                <a:close/>
              </a:path>
            </a:pathLst>
          </a:custGeom>
          <a:solidFill>
            <a:srgbClr val="000000"/>
          </a:solidFill>
        </p:spPr>
        <p:txBody>
          <a:bodyPr wrap="square" lIns="0" tIns="0" rIns="0" bIns="0" rtlCol="0">
            <a:spAutoFit/>
          </a:bodyPr>
          <a:lstStyle/>
          <a:p>
            <a:endParaRPr smtClean="0">
              <a:solidFill>
                <a:prstClr val="black"/>
              </a:solidFill>
            </a:endParaRPr>
          </a:p>
        </p:txBody>
      </p:sp>
      <p:sp>
        <p:nvSpPr>
          <p:cNvPr id="3" name="object 3"/>
          <p:cNvSpPr/>
          <p:nvPr/>
        </p:nvSpPr>
        <p:spPr>
          <a:xfrm>
            <a:off x="152400" y="914400"/>
            <a:ext cx="8693480" cy="5797235"/>
          </a:xfrm>
          <a:prstGeom prst="rect">
            <a:avLst/>
          </a:prstGeom>
          <a:blipFill>
            <a:blip r:embed="rId2" cstate="print"/>
            <a:stretch>
              <a:fillRect/>
            </a:stretch>
          </a:blipFill>
        </p:spPr>
        <p:txBody>
          <a:bodyPr wrap="square" lIns="0" tIns="0" rIns="0" bIns="0" rtlCol="0">
            <a:spAutoFit/>
          </a:bodyPr>
          <a:lstStyle/>
          <a:p>
            <a:endParaRPr smtClean="0">
              <a:solidFill>
                <a:prstClr val="black"/>
              </a:solidFill>
            </a:endParaRPr>
          </a:p>
        </p:txBody>
      </p:sp>
      <p:sp>
        <p:nvSpPr>
          <p:cNvPr id="4" name="object 4"/>
          <p:cNvSpPr/>
          <p:nvPr/>
        </p:nvSpPr>
        <p:spPr>
          <a:xfrm>
            <a:off x="152400" y="5562600"/>
            <a:ext cx="2533650" cy="1133475"/>
          </a:xfrm>
          <a:custGeom>
            <a:avLst/>
            <a:gdLst/>
            <a:ahLst/>
            <a:cxnLst/>
            <a:rect l="l" t="t" r="r" b="b"/>
            <a:pathLst>
              <a:path w="2533650" h="1133475">
                <a:moveTo>
                  <a:pt x="0" y="0"/>
                </a:moveTo>
                <a:lnTo>
                  <a:pt x="2533650" y="0"/>
                </a:lnTo>
                <a:lnTo>
                  <a:pt x="2533650" y="1133475"/>
                </a:lnTo>
                <a:lnTo>
                  <a:pt x="0" y="1133475"/>
                </a:lnTo>
                <a:lnTo>
                  <a:pt x="0" y="0"/>
                </a:lnTo>
                <a:close/>
              </a:path>
            </a:pathLst>
          </a:custGeom>
          <a:solidFill>
            <a:srgbClr val="FFFFFF"/>
          </a:solidFill>
        </p:spPr>
        <p:txBody>
          <a:bodyPr wrap="square" lIns="0" tIns="0" rIns="0" bIns="0" rtlCol="0">
            <a:spAutoFit/>
          </a:bodyPr>
          <a:lstStyle/>
          <a:p>
            <a:endParaRPr smtClean="0">
              <a:solidFill>
                <a:prstClr val="black"/>
              </a:solidFill>
            </a:endParaRPr>
          </a:p>
        </p:txBody>
      </p:sp>
      <p:sp>
        <p:nvSpPr>
          <p:cNvPr id="5" name="object 5"/>
          <p:cNvSpPr/>
          <p:nvPr/>
        </p:nvSpPr>
        <p:spPr>
          <a:xfrm>
            <a:off x="1006354" y="1242891"/>
            <a:ext cx="409046" cy="451399"/>
          </a:xfrm>
          <a:prstGeom prst="rect">
            <a:avLst/>
          </a:prstGeom>
          <a:blipFill>
            <a:blip r:embed="rId3" cstate="print"/>
            <a:stretch>
              <a:fillRect/>
            </a:stretch>
          </a:blipFill>
        </p:spPr>
        <p:txBody>
          <a:bodyPr wrap="square" lIns="0" tIns="0" rIns="0" bIns="0" rtlCol="0">
            <a:spAutoFit/>
          </a:bodyPr>
          <a:lstStyle/>
          <a:p>
            <a:endParaRPr smtClean="0">
              <a:solidFill>
                <a:prstClr val="black"/>
              </a:solidFill>
            </a:endParaRPr>
          </a:p>
        </p:txBody>
      </p:sp>
      <p:sp>
        <p:nvSpPr>
          <p:cNvPr id="6" name="object 6"/>
          <p:cNvSpPr/>
          <p:nvPr/>
        </p:nvSpPr>
        <p:spPr>
          <a:xfrm>
            <a:off x="7207129" y="2416053"/>
            <a:ext cx="409047" cy="451399"/>
          </a:xfrm>
          <a:prstGeom prst="rect">
            <a:avLst/>
          </a:prstGeom>
          <a:blipFill>
            <a:blip r:embed="rId4" cstate="print"/>
            <a:stretch>
              <a:fillRect/>
            </a:stretch>
          </a:blipFill>
        </p:spPr>
        <p:txBody>
          <a:bodyPr wrap="square" lIns="0" tIns="0" rIns="0" bIns="0" rtlCol="0">
            <a:spAutoFit/>
          </a:bodyPr>
          <a:lstStyle/>
          <a:p>
            <a:endParaRPr smtClean="0">
              <a:solidFill>
                <a:prstClr val="black"/>
              </a:solidFill>
            </a:endParaRPr>
          </a:p>
        </p:txBody>
      </p:sp>
      <p:sp>
        <p:nvSpPr>
          <p:cNvPr id="7" name="object 7"/>
          <p:cNvSpPr/>
          <p:nvPr/>
        </p:nvSpPr>
        <p:spPr>
          <a:xfrm>
            <a:off x="8297699" y="1572095"/>
            <a:ext cx="379752" cy="342593"/>
          </a:xfrm>
          <a:prstGeom prst="rect">
            <a:avLst/>
          </a:prstGeom>
          <a:blipFill>
            <a:blip r:embed="rId5" cstate="print"/>
            <a:stretch>
              <a:fillRect/>
            </a:stretch>
          </a:blipFill>
        </p:spPr>
        <p:txBody>
          <a:bodyPr wrap="square" lIns="0" tIns="0" rIns="0" bIns="0" rtlCol="0">
            <a:spAutoFit/>
          </a:bodyPr>
          <a:lstStyle/>
          <a:p>
            <a:endParaRPr smtClean="0">
              <a:solidFill>
                <a:prstClr val="black"/>
              </a:solidFill>
            </a:endParaRPr>
          </a:p>
        </p:txBody>
      </p:sp>
      <p:sp>
        <p:nvSpPr>
          <p:cNvPr id="8" name="object 8"/>
          <p:cNvSpPr/>
          <p:nvPr/>
        </p:nvSpPr>
        <p:spPr>
          <a:xfrm>
            <a:off x="498656" y="3212735"/>
            <a:ext cx="376546" cy="715747"/>
          </a:xfrm>
          <a:prstGeom prst="rect">
            <a:avLst/>
          </a:prstGeom>
          <a:blipFill>
            <a:blip r:embed="rId6" cstate="print"/>
            <a:stretch>
              <a:fillRect/>
            </a:stretch>
          </a:blipFill>
        </p:spPr>
        <p:txBody>
          <a:bodyPr wrap="square" lIns="0" tIns="0" rIns="0" bIns="0" rtlCol="0">
            <a:spAutoFit/>
          </a:bodyPr>
          <a:lstStyle/>
          <a:p>
            <a:endParaRPr smtClean="0">
              <a:solidFill>
                <a:prstClr val="black"/>
              </a:solidFill>
            </a:endParaRPr>
          </a:p>
        </p:txBody>
      </p:sp>
      <p:sp>
        <p:nvSpPr>
          <p:cNvPr id="9" name="object 9"/>
          <p:cNvSpPr/>
          <p:nvPr/>
        </p:nvSpPr>
        <p:spPr>
          <a:xfrm>
            <a:off x="3814297" y="5339712"/>
            <a:ext cx="737313" cy="414131"/>
          </a:xfrm>
          <a:prstGeom prst="rect">
            <a:avLst/>
          </a:prstGeom>
          <a:blipFill>
            <a:blip r:embed="rId7" cstate="print"/>
            <a:stretch>
              <a:fillRect/>
            </a:stretch>
          </a:blipFill>
        </p:spPr>
        <p:txBody>
          <a:bodyPr wrap="square" lIns="0" tIns="0" rIns="0" bIns="0" rtlCol="0">
            <a:spAutoFit/>
          </a:bodyPr>
          <a:lstStyle/>
          <a:p>
            <a:endParaRPr smtClean="0">
              <a:solidFill>
                <a:prstClr val="black"/>
              </a:solidFill>
            </a:endParaRPr>
          </a:p>
        </p:txBody>
      </p:sp>
      <p:sp>
        <p:nvSpPr>
          <p:cNvPr id="10" name="object 10"/>
          <p:cNvSpPr/>
          <p:nvPr/>
        </p:nvSpPr>
        <p:spPr>
          <a:xfrm>
            <a:off x="7013393" y="5385209"/>
            <a:ext cx="557700" cy="538950"/>
          </a:xfrm>
          <a:prstGeom prst="rect">
            <a:avLst/>
          </a:prstGeom>
          <a:blipFill>
            <a:blip r:embed="rId8" cstate="print"/>
            <a:stretch>
              <a:fillRect/>
            </a:stretch>
          </a:blipFill>
        </p:spPr>
        <p:txBody>
          <a:bodyPr wrap="square" lIns="0" tIns="0" rIns="0" bIns="0" rtlCol="0">
            <a:spAutoFit/>
          </a:bodyPr>
          <a:lstStyle/>
          <a:p>
            <a:endParaRPr smtClean="0">
              <a:solidFill>
                <a:prstClr val="black"/>
              </a:solidFill>
            </a:endParaRPr>
          </a:p>
        </p:txBody>
      </p:sp>
      <p:sp>
        <p:nvSpPr>
          <p:cNvPr id="11" name="object 11"/>
          <p:cNvSpPr/>
          <p:nvPr/>
        </p:nvSpPr>
        <p:spPr>
          <a:xfrm>
            <a:off x="793565" y="3915188"/>
            <a:ext cx="557700" cy="538951"/>
          </a:xfrm>
          <a:prstGeom prst="rect">
            <a:avLst/>
          </a:prstGeom>
          <a:blipFill>
            <a:blip r:embed="rId9" cstate="print"/>
            <a:stretch>
              <a:fillRect/>
            </a:stretch>
          </a:blipFill>
        </p:spPr>
        <p:txBody>
          <a:bodyPr wrap="square" lIns="0" tIns="0" rIns="0" bIns="0" rtlCol="0">
            <a:spAutoFit/>
          </a:bodyPr>
          <a:lstStyle/>
          <a:p>
            <a:endParaRPr smtClean="0">
              <a:solidFill>
                <a:prstClr val="black"/>
              </a:solidFill>
            </a:endParaRPr>
          </a:p>
        </p:txBody>
      </p:sp>
      <p:sp>
        <p:nvSpPr>
          <p:cNvPr id="12" name="object 12"/>
          <p:cNvSpPr/>
          <p:nvPr/>
        </p:nvSpPr>
        <p:spPr>
          <a:xfrm>
            <a:off x="6121241" y="2392827"/>
            <a:ext cx="379735" cy="342599"/>
          </a:xfrm>
          <a:prstGeom prst="rect">
            <a:avLst/>
          </a:prstGeom>
          <a:blipFill>
            <a:blip r:embed="rId10" cstate="print"/>
            <a:stretch>
              <a:fillRect/>
            </a:stretch>
          </a:blipFill>
        </p:spPr>
        <p:txBody>
          <a:bodyPr wrap="square" lIns="0" tIns="0" rIns="0" bIns="0" rtlCol="0">
            <a:spAutoFit/>
          </a:bodyPr>
          <a:lstStyle/>
          <a:p>
            <a:endParaRPr smtClean="0">
              <a:solidFill>
                <a:prstClr val="black"/>
              </a:solidFill>
            </a:endParaRPr>
          </a:p>
        </p:txBody>
      </p:sp>
      <p:sp>
        <p:nvSpPr>
          <p:cNvPr id="13" name="object 13"/>
          <p:cNvSpPr/>
          <p:nvPr/>
        </p:nvSpPr>
        <p:spPr>
          <a:xfrm>
            <a:off x="1282551" y="2910415"/>
            <a:ext cx="6214110" cy="891540"/>
          </a:xfrm>
          <a:custGeom>
            <a:avLst/>
            <a:gdLst/>
            <a:ahLst/>
            <a:cxnLst/>
            <a:rect l="l" t="t" r="r" b="b"/>
            <a:pathLst>
              <a:path w="6214109" h="891539">
                <a:moveTo>
                  <a:pt x="0" y="891120"/>
                </a:moveTo>
                <a:lnTo>
                  <a:pt x="6213767" y="0"/>
                </a:lnTo>
              </a:path>
            </a:pathLst>
          </a:custGeom>
          <a:ln w="38100">
            <a:solidFill>
              <a:srgbClr val="000000"/>
            </a:solidFill>
          </a:ln>
        </p:spPr>
        <p:txBody>
          <a:bodyPr wrap="square" lIns="0" tIns="0" rIns="0" bIns="0" rtlCol="0">
            <a:spAutoFit/>
          </a:bodyPr>
          <a:lstStyle/>
          <a:p>
            <a:endParaRPr smtClean="0">
              <a:solidFill>
                <a:prstClr val="black"/>
              </a:solidFill>
            </a:endParaRPr>
          </a:p>
        </p:txBody>
      </p:sp>
      <p:sp>
        <p:nvSpPr>
          <p:cNvPr id="14" name="object 14"/>
          <p:cNvSpPr/>
          <p:nvPr/>
        </p:nvSpPr>
        <p:spPr>
          <a:xfrm>
            <a:off x="7463949" y="2818823"/>
            <a:ext cx="202565" cy="188595"/>
          </a:xfrm>
          <a:custGeom>
            <a:avLst/>
            <a:gdLst/>
            <a:ahLst/>
            <a:cxnLst/>
            <a:rect l="l" t="t" r="r" b="b"/>
            <a:pathLst>
              <a:path w="202565" h="188594">
                <a:moveTo>
                  <a:pt x="0" y="0"/>
                </a:moveTo>
                <a:lnTo>
                  <a:pt x="27038" y="188569"/>
                </a:lnTo>
                <a:lnTo>
                  <a:pt x="202095" y="67246"/>
                </a:lnTo>
                <a:lnTo>
                  <a:pt x="0" y="0"/>
                </a:lnTo>
                <a:close/>
              </a:path>
            </a:pathLst>
          </a:custGeom>
          <a:solidFill>
            <a:srgbClr val="000000"/>
          </a:solidFill>
        </p:spPr>
        <p:txBody>
          <a:bodyPr wrap="square" lIns="0" tIns="0" rIns="0" bIns="0" rtlCol="0">
            <a:spAutoFit/>
          </a:bodyPr>
          <a:lstStyle/>
          <a:p>
            <a:endParaRPr smtClean="0">
              <a:solidFill>
                <a:prstClr val="black"/>
              </a:solidFill>
            </a:endParaRPr>
          </a:p>
        </p:txBody>
      </p:sp>
      <p:sp>
        <p:nvSpPr>
          <p:cNvPr id="15" name="object 15"/>
          <p:cNvSpPr/>
          <p:nvPr/>
        </p:nvSpPr>
        <p:spPr>
          <a:xfrm>
            <a:off x="1112838" y="3704537"/>
            <a:ext cx="202565" cy="188595"/>
          </a:xfrm>
          <a:custGeom>
            <a:avLst/>
            <a:gdLst/>
            <a:ahLst/>
            <a:cxnLst/>
            <a:rect l="l" t="t" r="r" b="b"/>
            <a:pathLst>
              <a:path w="202565" h="188595">
                <a:moveTo>
                  <a:pt x="175044" y="0"/>
                </a:moveTo>
                <a:lnTo>
                  <a:pt x="0" y="121335"/>
                </a:lnTo>
                <a:lnTo>
                  <a:pt x="202095" y="188569"/>
                </a:lnTo>
                <a:lnTo>
                  <a:pt x="175044" y="0"/>
                </a:lnTo>
                <a:close/>
              </a:path>
            </a:pathLst>
          </a:custGeom>
          <a:solidFill>
            <a:srgbClr val="000000"/>
          </a:solidFill>
        </p:spPr>
        <p:txBody>
          <a:bodyPr wrap="square" lIns="0" tIns="0" rIns="0" bIns="0" rtlCol="0">
            <a:spAutoFit/>
          </a:bodyPr>
          <a:lstStyle/>
          <a:p>
            <a:endParaRPr smtClean="0">
              <a:solidFill>
                <a:prstClr val="black"/>
              </a:solidFill>
            </a:endParaRPr>
          </a:p>
        </p:txBody>
      </p:sp>
      <p:sp>
        <p:nvSpPr>
          <p:cNvPr id="16" name="object 16"/>
          <p:cNvSpPr/>
          <p:nvPr/>
        </p:nvSpPr>
        <p:spPr>
          <a:xfrm>
            <a:off x="1197352" y="1949450"/>
            <a:ext cx="4445" cy="1819275"/>
          </a:xfrm>
          <a:custGeom>
            <a:avLst/>
            <a:gdLst/>
            <a:ahLst/>
            <a:cxnLst/>
            <a:rect l="l" t="t" r="r" b="b"/>
            <a:pathLst>
              <a:path w="4444" h="1819275">
                <a:moveTo>
                  <a:pt x="0" y="1819275"/>
                </a:moveTo>
                <a:lnTo>
                  <a:pt x="4013" y="0"/>
                </a:lnTo>
              </a:path>
            </a:pathLst>
          </a:custGeom>
          <a:ln w="38100">
            <a:solidFill>
              <a:srgbClr val="000000"/>
            </a:solidFill>
          </a:ln>
        </p:spPr>
        <p:txBody>
          <a:bodyPr wrap="square" lIns="0" tIns="0" rIns="0" bIns="0" rtlCol="0">
            <a:spAutoFit/>
          </a:bodyPr>
          <a:lstStyle/>
          <a:p>
            <a:endParaRPr smtClean="0">
              <a:solidFill>
                <a:prstClr val="black"/>
              </a:solidFill>
            </a:endParaRPr>
          </a:p>
        </p:txBody>
      </p:sp>
      <p:sp>
        <p:nvSpPr>
          <p:cNvPr id="17" name="object 17"/>
          <p:cNvSpPr/>
          <p:nvPr/>
        </p:nvSpPr>
        <p:spPr>
          <a:xfrm>
            <a:off x="1106059" y="1778001"/>
            <a:ext cx="190500" cy="191135"/>
          </a:xfrm>
          <a:custGeom>
            <a:avLst/>
            <a:gdLst/>
            <a:ahLst/>
            <a:cxnLst/>
            <a:rect l="l" t="t" r="r" b="b"/>
            <a:pathLst>
              <a:path w="190500" h="191135">
                <a:moveTo>
                  <a:pt x="95681" y="0"/>
                </a:moveTo>
                <a:lnTo>
                  <a:pt x="0" y="190284"/>
                </a:lnTo>
                <a:lnTo>
                  <a:pt x="190500" y="190715"/>
                </a:lnTo>
                <a:lnTo>
                  <a:pt x="95681" y="0"/>
                </a:lnTo>
                <a:close/>
              </a:path>
            </a:pathLst>
          </a:custGeom>
          <a:solidFill>
            <a:srgbClr val="000000"/>
          </a:solidFill>
        </p:spPr>
        <p:txBody>
          <a:bodyPr wrap="square" lIns="0" tIns="0" rIns="0" bIns="0" rtlCol="0">
            <a:spAutoFit/>
          </a:bodyPr>
          <a:lstStyle/>
          <a:p>
            <a:endParaRPr smtClean="0">
              <a:solidFill>
                <a:prstClr val="black"/>
              </a:solidFill>
            </a:endParaRPr>
          </a:p>
        </p:txBody>
      </p:sp>
      <p:sp>
        <p:nvSpPr>
          <p:cNvPr id="18" name="object 18"/>
          <p:cNvSpPr/>
          <p:nvPr/>
        </p:nvSpPr>
        <p:spPr>
          <a:xfrm>
            <a:off x="1102135" y="3749474"/>
            <a:ext cx="190500" cy="191135"/>
          </a:xfrm>
          <a:custGeom>
            <a:avLst/>
            <a:gdLst/>
            <a:ahLst/>
            <a:cxnLst/>
            <a:rect l="l" t="t" r="r" b="b"/>
            <a:pathLst>
              <a:path w="190500" h="191135">
                <a:moveTo>
                  <a:pt x="0" y="0"/>
                </a:moveTo>
                <a:lnTo>
                  <a:pt x="94843" y="190703"/>
                </a:lnTo>
                <a:lnTo>
                  <a:pt x="190500" y="406"/>
                </a:lnTo>
                <a:lnTo>
                  <a:pt x="0" y="0"/>
                </a:lnTo>
                <a:close/>
              </a:path>
            </a:pathLst>
          </a:custGeom>
          <a:solidFill>
            <a:srgbClr val="000000"/>
          </a:solidFill>
        </p:spPr>
        <p:txBody>
          <a:bodyPr wrap="square" lIns="0" tIns="0" rIns="0" bIns="0" rtlCol="0">
            <a:spAutoFit/>
          </a:bodyPr>
          <a:lstStyle/>
          <a:p>
            <a:endParaRPr smtClean="0">
              <a:solidFill>
                <a:prstClr val="black"/>
              </a:solidFill>
            </a:endParaRPr>
          </a:p>
        </p:txBody>
      </p:sp>
      <p:sp>
        <p:nvSpPr>
          <p:cNvPr id="19" name="object 19"/>
          <p:cNvSpPr/>
          <p:nvPr/>
        </p:nvSpPr>
        <p:spPr>
          <a:xfrm>
            <a:off x="1320422" y="2431317"/>
            <a:ext cx="2023745" cy="1304925"/>
          </a:xfrm>
          <a:custGeom>
            <a:avLst/>
            <a:gdLst/>
            <a:ahLst/>
            <a:cxnLst/>
            <a:rect l="l" t="t" r="r" b="b"/>
            <a:pathLst>
              <a:path w="2023745" h="1304925">
                <a:moveTo>
                  <a:pt x="0" y="1304810"/>
                </a:moveTo>
                <a:lnTo>
                  <a:pt x="2023224" y="0"/>
                </a:lnTo>
              </a:path>
            </a:pathLst>
          </a:custGeom>
          <a:ln w="38100">
            <a:solidFill>
              <a:srgbClr val="000000"/>
            </a:solidFill>
          </a:ln>
        </p:spPr>
        <p:txBody>
          <a:bodyPr wrap="square" lIns="0" tIns="0" rIns="0" bIns="0" rtlCol="0">
            <a:spAutoFit/>
          </a:bodyPr>
          <a:lstStyle/>
          <a:p>
            <a:endParaRPr smtClean="0">
              <a:solidFill>
                <a:prstClr val="black"/>
              </a:solidFill>
            </a:endParaRPr>
          </a:p>
        </p:txBody>
      </p:sp>
      <p:sp>
        <p:nvSpPr>
          <p:cNvPr id="20" name="object 20"/>
          <p:cNvSpPr/>
          <p:nvPr/>
        </p:nvSpPr>
        <p:spPr>
          <a:xfrm>
            <a:off x="3276018" y="2338387"/>
            <a:ext cx="212090" cy="183515"/>
          </a:xfrm>
          <a:custGeom>
            <a:avLst/>
            <a:gdLst/>
            <a:ahLst/>
            <a:cxnLst/>
            <a:rect l="l" t="t" r="r" b="b"/>
            <a:pathLst>
              <a:path w="212089" h="183514">
                <a:moveTo>
                  <a:pt x="211721" y="0"/>
                </a:moveTo>
                <a:lnTo>
                  <a:pt x="0" y="23190"/>
                </a:lnTo>
                <a:lnTo>
                  <a:pt x="103238" y="183286"/>
                </a:lnTo>
                <a:lnTo>
                  <a:pt x="211721" y="0"/>
                </a:lnTo>
                <a:close/>
              </a:path>
            </a:pathLst>
          </a:custGeom>
          <a:solidFill>
            <a:srgbClr val="000000"/>
          </a:solidFill>
        </p:spPr>
        <p:txBody>
          <a:bodyPr wrap="square" lIns="0" tIns="0" rIns="0" bIns="0" rtlCol="0">
            <a:spAutoFit/>
          </a:bodyPr>
          <a:lstStyle/>
          <a:p>
            <a:endParaRPr smtClean="0">
              <a:solidFill>
                <a:prstClr val="black"/>
              </a:solidFill>
            </a:endParaRPr>
          </a:p>
        </p:txBody>
      </p:sp>
      <p:sp>
        <p:nvSpPr>
          <p:cNvPr id="21" name="object 21"/>
          <p:cNvSpPr/>
          <p:nvPr/>
        </p:nvSpPr>
        <p:spPr>
          <a:xfrm>
            <a:off x="1176333" y="3645756"/>
            <a:ext cx="212090" cy="183515"/>
          </a:xfrm>
          <a:custGeom>
            <a:avLst/>
            <a:gdLst/>
            <a:ahLst/>
            <a:cxnLst/>
            <a:rect l="l" t="t" r="r" b="b"/>
            <a:pathLst>
              <a:path w="212090" h="183514">
                <a:moveTo>
                  <a:pt x="108470" y="0"/>
                </a:moveTo>
                <a:lnTo>
                  <a:pt x="0" y="183299"/>
                </a:lnTo>
                <a:lnTo>
                  <a:pt x="211721" y="160083"/>
                </a:lnTo>
                <a:lnTo>
                  <a:pt x="108470" y="0"/>
                </a:lnTo>
                <a:close/>
              </a:path>
            </a:pathLst>
          </a:custGeom>
          <a:solidFill>
            <a:srgbClr val="000000"/>
          </a:solidFill>
        </p:spPr>
        <p:txBody>
          <a:bodyPr wrap="square" lIns="0" tIns="0" rIns="0" bIns="0" rtlCol="0">
            <a:spAutoFit/>
          </a:bodyPr>
          <a:lstStyle/>
          <a:p>
            <a:endParaRPr smtClean="0">
              <a:solidFill>
                <a:prstClr val="black"/>
              </a:solidFill>
            </a:endParaRPr>
          </a:p>
        </p:txBody>
      </p:sp>
      <p:sp>
        <p:nvSpPr>
          <p:cNvPr id="22" name="object 22"/>
          <p:cNvSpPr/>
          <p:nvPr/>
        </p:nvSpPr>
        <p:spPr>
          <a:xfrm>
            <a:off x="7329200" y="1987901"/>
            <a:ext cx="1003935" cy="3506470"/>
          </a:xfrm>
          <a:custGeom>
            <a:avLst/>
            <a:gdLst/>
            <a:ahLst/>
            <a:cxnLst/>
            <a:rect l="l" t="t" r="r" b="b"/>
            <a:pathLst>
              <a:path w="1003934" h="3506470">
                <a:moveTo>
                  <a:pt x="0" y="3506089"/>
                </a:moveTo>
                <a:lnTo>
                  <a:pt x="1003871" y="0"/>
                </a:lnTo>
              </a:path>
            </a:pathLst>
          </a:custGeom>
          <a:ln w="19050">
            <a:solidFill>
              <a:srgbClr val="003399"/>
            </a:solidFill>
          </a:ln>
        </p:spPr>
        <p:txBody>
          <a:bodyPr wrap="square" lIns="0" tIns="0" rIns="0" bIns="0" rtlCol="0">
            <a:spAutoFit/>
          </a:bodyPr>
          <a:lstStyle/>
          <a:p>
            <a:endParaRPr smtClean="0">
              <a:solidFill>
                <a:prstClr val="black"/>
              </a:solidFill>
            </a:endParaRPr>
          </a:p>
        </p:txBody>
      </p:sp>
      <p:sp>
        <p:nvSpPr>
          <p:cNvPr id="23" name="object 23"/>
          <p:cNvSpPr/>
          <p:nvPr/>
        </p:nvSpPr>
        <p:spPr>
          <a:xfrm>
            <a:off x="8268527" y="1878013"/>
            <a:ext cx="122555" cy="139700"/>
          </a:xfrm>
          <a:custGeom>
            <a:avLst/>
            <a:gdLst/>
            <a:ahLst/>
            <a:cxnLst/>
            <a:rect l="l" t="t" r="r" b="b"/>
            <a:pathLst>
              <a:path w="122554" h="139700">
                <a:moveTo>
                  <a:pt x="96012" y="0"/>
                </a:moveTo>
                <a:lnTo>
                  <a:pt x="0" y="104609"/>
                </a:lnTo>
                <a:lnTo>
                  <a:pt x="122097" y="139573"/>
                </a:lnTo>
                <a:lnTo>
                  <a:pt x="96012" y="0"/>
                </a:lnTo>
                <a:close/>
              </a:path>
            </a:pathLst>
          </a:custGeom>
          <a:solidFill>
            <a:srgbClr val="003399"/>
          </a:solidFill>
        </p:spPr>
        <p:txBody>
          <a:bodyPr wrap="square" lIns="0" tIns="0" rIns="0" bIns="0" rtlCol="0">
            <a:spAutoFit/>
          </a:bodyPr>
          <a:lstStyle/>
          <a:p>
            <a:endParaRPr smtClean="0">
              <a:solidFill>
                <a:prstClr val="black"/>
              </a:solidFill>
            </a:endParaRPr>
          </a:p>
        </p:txBody>
      </p:sp>
      <p:sp>
        <p:nvSpPr>
          <p:cNvPr id="24" name="object 24"/>
          <p:cNvSpPr/>
          <p:nvPr/>
        </p:nvSpPr>
        <p:spPr>
          <a:xfrm>
            <a:off x="7271640" y="5464305"/>
            <a:ext cx="122555" cy="139700"/>
          </a:xfrm>
          <a:custGeom>
            <a:avLst/>
            <a:gdLst/>
            <a:ahLst/>
            <a:cxnLst/>
            <a:rect l="l" t="t" r="r" b="b"/>
            <a:pathLst>
              <a:path w="122554" h="139700">
                <a:moveTo>
                  <a:pt x="0" y="0"/>
                </a:moveTo>
                <a:lnTo>
                  <a:pt x="26098" y="139572"/>
                </a:lnTo>
                <a:lnTo>
                  <a:pt x="122097" y="34950"/>
                </a:lnTo>
                <a:lnTo>
                  <a:pt x="0" y="0"/>
                </a:lnTo>
                <a:close/>
              </a:path>
            </a:pathLst>
          </a:custGeom>
          <a:solidFill>
            <a:srgbClr val="003399"/>
          </a:solidFill>
        </p:spPr>
        <p:txBody>
          <a:bodyPr wrap="square" lIns="0" tIns="0" rIns="0" bIns="0" rtlCol="0">
            <a:spAutoFit/>
          </a:bodyPr>
          <a:lstStyle/>
          <a:p>
            <a:endParaRPr smtClean="0">
              <a:solidFill>
                <a:prstClr val="black"/>
              </a:solidFill>
            </a:endParaRPr>
          </a:p>
        </p:txBody>
      </p:sp>
      <p:sp>
        <p:nvSpPr>
          <p:cNvPr id="25" name="object 25"/>
          <p:cNvSpPr/>
          <p:nvPr/>
        </p:nvSpPr>
        <p:spPr>
          <a:xfrm>
            <a:off x="1287327" y="3797971"/>
            <a:ext cx="5753735" cy="1629410"/>
          </a:xfrm>
          <a:custGeom>
            <a:avLst/>
            <a:gdLst/>
            <a:ahLst/>
            <a:cxnLst/>
            <a:rect l="l" t="t" r="r" b="b"/>
            <a:pathLst>
              <a:path w="5753734" h="1629410">
                <a:moveTo>
                  <a:pt x="0" y="0"/>
                </a:moveTo>
                <a:lnTo>
                  <a:pt x="5753366" y="1629016"/>
                </a:lnTo>
              </a:path>
            </a:pathLst>
          </a:custGeom>
          <a:ln w="38100">
            <a:solidFill>
              <a:srgbClr val="000000"/>
            </a:solidFill>
          </a:ln>
        </p:spPr>
        <p:txBody>
          <a:bodyPr wrap="square" lIns="0" tIns="0" rIns="0" bIns="0" rtlCol="0">
            <a:spAutoFit/>
          </a:bodyPr>
          <a:lstStyle/>
          <a:p>
            <a:endParaRPr smtClean="0">
              <a:solidFill>
                <a:prstClr val="black"/>
              </a:solidFill>
            </a:endParaRPr>
          </a:p>
        </p:txBody>
      </p:sp>
      <p:sp>
        <p:nvSpPr>
          <p:cNvPr id="26" name="object 26"/>
          <p:cNvSpPr/>
          <p:nvPr/>
        </p:nvSpPr>
        <p:spPr>
          <a:xfrm>
            <a:off x="6996419" y="5330146"/>
            <a:ext cx="209550" cy="183515"/>
          </a:xfrm>
          <a:custGeom>
            <a:avLst/>
            <a:gdLst/>
            <a:ahLst/>
            <a:cxnLst/>
            <a:rect l="l" t="t" r="r" b="b"/>
            <a:pathLst>
              <a:path w="209550" h="183514">
                <a:moveTo>
                  <a:pt x="51904" y="0"/>
                </a:moveTo>
                <a:lnTo>
                  <a:pt x="0" y="183286"/>
                </a:lnTo>
                <a:lnTo>
                  <a:pt x="209245" y="143548"/>
                </a:lnTo>
                <a:lnTo>
                  <a:pt x="51904" y="0"/>
                </a:lnTo>
                <a:close/>
              </a:path>
            </a:pathLst>
          </a:custGeom>
          <a:solidFill>
            <a:srgbClr val="000000"/>
          </a:solidFill>
        </p:spPr>
        <p:txBody>
          <a:bodyPr wrap="square" lIns="0" tIns="0" rIns="0" bIns="0" rtlCol="0">
            <a:spAutoFit/>
          </a:bodyPr>
          <a:lstStyle/>
          <a:p>
            <a:endParaRPr smtClean="0">
              <a:solidFill>
                <a:prstClr val="black"/>
              </a:solidFill>
            </a:endParaRPr>
          </a:p>
        </p:txBody>
      </p:sp>
      <p:sp>
        <p:nvSpPr>
          <p:cNvPr id="27" name="object 27"/>
          <p:cNvSpPr/>
          <p:nvPr/>
        </p:nvSpPr>
        <p:spPr>
          <a:xfrm>
            <a:off x="1122362" y="3711502"/>
            <a:ext cx="209550" cy="183515"/>
          </a:xfrm>
          <a:custGeom>
            <a:avLst/>
            <a:gdLst/>
            <a:ahLst/>
            <a:cxnLst/>
            <a:rect l="l" t="t" r="r" b="b"/>
            <a:pathLst>
              <a:path w="209550" h="183514">
                <a:moveTo>
                  <a:pt x="209245" y="0"/>
                </a:moveTo>
                <a:lnTo>
                  <a:pt x="0" y="39763"/>
                </a:lnTo>
                <a:lnTo>
                  <a:pt x="157353" y="183299"/>
                </a:lnTo>
                <a:lnTo>
                  <a:pt x="209245" y="0"/>
                </a:lnTo>
                <a:close/>
              </a:path>
            </a:pathLst>
          </a:custGeom>
          <a:solidFill>
            <a:srgbClr val="000000"/>
          </a:solidFill>
        </p:spPr>
        <p:txBody>
          <a:bodyPr wrap="square" lIns="0" tIns="0" rIns="0" bIns="0" rtlCol="0">
            <a:spAutoFit/>
          </a:bodyPr>
          <a:lstStyle/>
          <a:p>
            <a:endParaRPr smtClean="0">
              <a:solidFill>
                <a:prstClr val="black"/>
              </a:solidFill>
            </a:endParaRPr>
          </a:p>
        </p:txBody>
      </p:sp>
      <p:sp>
        <p:nvSpPr>
          <p:cNvPr id="28" name="object 28"/>
          <p:cNvSpPr/>
          <p:nvPr/>
        </p:nvSpPr>
        <p:spPr>
          <a:xfrm>
            <a:off x="1291510" y="3802726"/>
            <a:ext cx="3386454" cy="1327785"/>
          </a:xfrm>
          <a:custGeom>
            <a:avLst/>
            <a:gdLst/>
            <a:ahLst/>
            <a:cxnLst/>
            <a:rect l="l" t="t" r="r" b="b"/>
            <a:pathLst>
              <a:path w="3386454" h="1327785">
                <a:moveTo>
                  <a:pt x="0" y="0"/>
                </a:moveTo>
                <a:lnTo>
                  <a:pt x="3385985" y="1327404"/>
                </a:lnTo>
              </a:path>
            </a:pathLst>
          </a:custGeom>
          <a:ln w="38100">
            <a:solidFill>
              <a:srgbClr val="000000"/>
            </a:solidFill>
          </a:ln>
        </p:spPr>
        <p:txBody>
          <a:bodyPr wrap="square" lIns="0" tIns="0" rIns="0" bIns="0" rtlCol="0">
            <a:spAutoFit/>
          </a:bodyPr>
          <a:lstStyle/>
          <a:p>
            <a:endParaRPr smtClean="0">
              <a:solidFill>
                <a:prstClr val="black"/>
              </a:solidFill>
            </a:endParaRPr>
          </a:p>
        </p:txBody>
      </p:sp>
      <p:sp>
        <p:nvSpPr>
          <p:cNvPr id="29" name="object 29"/>
          <p:cNvSpPr/>
          <p:nvPr/>
        </p:nvSpPr>
        <p:spPr>
          <a:xfrm>
            <a:off x="4624994" y="5034497"/>
            <a:ext cx="212725" cy="177800"/>
          </a:xfrm>
          <a:custGeom>
            <a:avLst/>
            <a:gdLst/>
            <a:ahLst/>
            <a:cxnLst/>
            <a:rect l="l" t="t" r="r" b="b"/>
            <a:pathLst>
              <a:path w="212725" h="177800">
                <a:moveTo>
                  <a:pt x="69532" y="0"/>
                </a:moveTo>
                <a:lnTo>
                  <a:pt x="0" y="177355"/>
                </a:lnTo>
                <a:lnTo>
                  <a:pt x="212115" y="158216"/>
                </a:lnTo>
                <a:lnTo>
                  <a:pt x="69532" y="0"/>
                </a:lnTo>
                <a:close/>
              </a:path>
            </a:pathLst>
          </a:custGeom>
          <a:solidFill>
            <a:srgbClr val="000000"/>
          </a:solidFill>
        </p:spPr>
        <p:txBody>
          <a:bodyPr wrap="square" lIns="0" tIns="0" rIns="0" bIns="0" rtlCol="0">
            <a:spAutoFit/>
          </a:bodyPr>
          <a:lstStyle/>
          <a:p>
            <a:endParaRPr smtClean="0">
              <a:solidFill>
                <a:prstClr val="black"/>
              </a:solidFill>
            </a:endParaRPr>
          </a:p>
        </p:txBody>
      </p:sp>
      <p:sp>
        <p:nvSpPr>
          <p:cNvPr id="30" name="object 30"/>
          <p:cNvSpPr/>
          <p:nvPr/>
        </p:nvSpPr>
        <p:spPr>
          <a:xfrm>
            <a:off x="1131892" y="3720995"/>
            <a:ext cx="212725" cy="177800"/>
          </a:xfrm>
          <a:custGeom>
            <a:avLst/>
            <a:gdLst/>
            <a:ahLst/>
            <a:cxnLst/>
            <a:rect l="l" t="t" r="r" b="b"/>
            <a:pathLst>
              <a:path w="212725" h="177800">
                <a:moveTo>
                  <a:pt x="212115" y="0"/>
                </a:moveTo>
                <a:lnTo>
                  <a:pt x="0" y="19151"/>
                </a:lnTo>
                <a:lnTo>
                  <a:pt x="142595" y="177355"/>
                </a:lnTo>
                <a:lnTo>
                  <a:pt x="212115" y="0"/>
                </a:lnTo>
                <a:close/>
              </a:path>
            </a:pathLst>
          </a:custGeom>
          <a:solidFill>
            <a:srgbClr val="000000"/>
          </a:solidFill>
        </p:spPr>
        <p:txBody>
          <a:bodyPr wrap="square" lIns="0" tIns="0" rIns="0" bIns="0" rtlCol="0">
            <a:spAutoFit/>
          </a:bodyPr>
          <a:lstStyle/>
          <a:p>
            <a:endParaRPr smtClean="0">
              <a:solidFill>
                <a:prstClr val="black"/>
              </a:solidFill>
            </a:endParaRPr>
          </a:p>
        </p:txBody>
      </p:sp>
      <p:sp>
        <p:nvSpPr>
          <p:cNvPr id="31" name="object 31"/>
          <p:cNvSpPr/>
          <p:nvPr/>
        </p:nvSpPr>
        <p:spPr>
          <a:xfrm>
            <a:off x="1362304" y="2541620"/>
            <a:ext cx="4039870" cy="1254125"/>
          </a:xfrm>
          <a:custGeom>
            <a:avLst/>
            <a:gdLst/>
            <a:ahLst/>
            <a:cxnLst/>
            <a:rect l="l" t="t" r="r" b="b"/>
            <a:pathLst>
              <a:path w="4039870" h="1254125">
                <a:moveTo>
                  <a:pt x="0" y="1254061"/>
                </a:moveTo>
                <a:lnTo>
                  <a:pt x="4039730" y="0"/>
                </a:lnTo>
              </a:path>
            </a:pathLst>
          </a:custGeom>
          <a:ln w="38100">
            <a:solidFill>
              <a:srgbClr val="000000"/>
            </a:solidFill>
          </a:ln>
        </p:spPr>
        <p:txBody>
          <a:bodyPr wrap="square" lIns="0" tIns="0" rIns="0" bIns="0" rtlCol="0">
            <a:spAutoFit/>
          </a:bodyPr>
          <a:lstStyle/>
          <a:p>
            <a:endParaRPr smtClean="0">
              <a:solidFill>
                <a:prstClr val="black"/>
              </a:solidFill>
            </a:endParaRPr>
          </a:p>
        </p:txBody>
      </p:sp>
      <p:sp>
        <p:nvSpPr>
          <p:cNvPr id="32" name="object 32"/>
          <p:cNvSpPr/>
          <p:nvPr/>
        </p:nvSpPr>
        <p:spPr>
          <a:xfrm>
            <a:off x="5355602" y="2456289"/>
            <a:ext cx="210185" cy="182245"/>
          </a:xfrm>
          <a:custGeom>
            <a:avLst/>
            <a:gdLst/>
            <a:ahLst/>
            <a:cxnLst/>
            <a:rect l="l" t="t" r="r" b="b"/>
            <a:pathLst>
              <a:path w="210185" h="182244">
                <a:moveTo>
                  <a:pt x="0" y="0"/>
                </a:moveTo>
                <a:lnTo>
                  <a:pt x="56476" y="181940"/>
                </a:lnTo>
                <a:lnTo>
                  <a:pt x="210172" y="34493"/>
                </a:lnTo>
                <a:lnTo>
                  <a:pt x="0" y="0"/>
                </a:lnTo>
                <a:close/>
              </a:path>
            </a:pathLst>
          </a:custGeom>
          <a:solidFill>
            <a:srgbClr val="000000"/>
          </a:solidFill>
        </p:spPr>
        <p:txBody>
          <a:bodyPr wrap="square" lIns="0" tIns="0" rIns="0" bIns="0" rtlCol="0">
            <a:spAutoFit/>
          </a:bodyPr>
          <a:lstStyle/>
          <a:p>
            <a:endParaRPr smtClean="0">
              <a:solidFill>
                <a:prstClr val="black"/>
              </a:solidFill>
            </a:endParaRPr>
          </a:p>
        </p:txBody>
      </p:sp>
      <p:sp>
        <p:nvSpPr>
          <p:cNvPr id="33" name="object 33"/>
          <p:cNvSpPr/>
          <p:nvPr/>
        </p:nvSpPr>
        <p:spPr>
          <a:xfrm>
            <a:off x="1198566" y="3699064"/>
            <a:ext cx="210185" cy="182245"/>
          </a:xfrm>
          <a:custGeom>
            <a:avLst/>
            <a:gdLst/>
            <a:ahLst/>
            <a:cxnLst/>
            <a:rect l="l" t="t" r="r" b="b"/>
            <a:pathLst>
              <a:path w="210184" h="182245">
                <a:moveTo>
                  <a:pt x="153682" y="0"/>
                </a:moveTo>
                <a:lnTo>
                  <a:pt x="0" y="147446"/>
                </a:lnTo>
                <a:lnTo>
                  <a:pt x="210172" y="181927"/>
                </a:lnTo>
                <a:lnTo>
                  <a:pt x="153682" y="0"/>
                </a:lnTo>
                <a:close/>
              </a:path>
            </a:pathLst>
          </a:custGeom>
          <a:solidFill>
            <a:srgbClr val="000000"/>
          </a:solidFill>
        </p:spPr>
        <p:txBody>
          <a:bodyPr wrap="square" lIns="0" tIns="0" rIns="0" bIns="0" rtlCol="0">
            <a:spAutoFit/>
          </a:bodyPr>
          <a:lstStyle/>
          <a:p>
            <a:endParaRPr smtClean="0">
              <a:solidFill>
                <a:prstClr val="black"/>
              </a:solidFill>
            </a:endParaRPr>
          </a:p>
        </p:txBody>
      </p:sp>
      <p:sp>
        <p:nvSpPr>
          <p:cNvPr id="34" name="object 34"/>
          <p:cNvSpPr/>
          <p:nvPr/>
        </p:nvSpPr>
        <p:spPr>
          <a:xfrm>
            <a:off x="6392547" y="2888645"/>
            <a:ext cx="778510" cy="2451100"/>
          </a:xfrm>
          <a:custGeom>
            <a:avLst/>
            <a:gdLst/>
            <a:ahLst/>
            <a:cxnLst/>
            <a:rect l="l" t="t" r="r" b="b"/>
            <a:pathLst>
              <a:path w="778509" h="2451100">
                <a:moveTo>
                  <a:pt x="778510" y="2450718"/>
                </a:moveTo>
                <a:lnTo>
                  <a:pt x="0" y="0"/>
                </a:lnTo>
              </a:path>
            </a:pathLst>
          </a:custGeom>
          <a:ln w="19049">
            <a:solidFill>
              <a:srgbClr val="003399"/>
            </a:solidFill>
          </a:ln>
        </p:spPr>
        <p:txBody>
          <a:bodyPr wrap="square" lIns="0" tIns="0" rIns="0" bIns="0" rtlCol="0">
            <a:spAutoFit/>
          </a:bodyPr>
          <a:lstStyle/>
          <a:p>
            <a:endParaRPr smtClean="0">
              <a:solidFill>
                <a:prstClr val="black"/>
              </a:solidFill>
            </a:endParaRPr>
          </a:p>
        </p:txBody>
      </p:sp>
      <p:sp>
        <p:nvSpPr>
          <p:cNvPr id="35" name="object 35"/>
          <p:cNvSpPr/>
          <p:nvPr/>
        </p:nvSpPr>
        <p:spPr>
          <a:xfrm>
            <a:off x="6335874" y="2779707"/>
            <a:ext cx="121285" cy="140335"/>
          </a:xfrm>
          <a:custGeom>
            <a:avLst/>
            <a:gdLst/>
            <a:ahLst/>
            <a:cxnLst/>
            <a:rect l="l" t="t" r="r" b="b"/>
            <a:pathLst>
              <a:path w="121285" h="140335">
                <a:moveTo>
                  <a:pt x="22059" y="0"/>
                </a:moveTo>
                <a:lnTo>
                  <a:pt x="0" y="140271"/>
                </a:lnTo>
                <a:lnTo>
                  <a:pt x="121043" y="101815"/>
                </a:lnTo>
                <a:lnTo>
                  <a:pt x="22059" y="0"/>
                </a:lnTo>
                <a:close/>
              </a:path>
            </a:pathLst>
          </a:custGeom>
          <a:solidFill>
            <a:srgbClr val="003399"/>
          </a:solidFill>
        </p:spPr>
        <p:txBody>
          <a:bodyPr wrap="square" lIns="0" tIns="0" rIns="0" bIns="0" rtlCol="0">
            <a:spAutoFit/>
          </a:bodyPr>
          <a:lstStyle/>
          <a:p>
            <a:endParaRPr smtClean="0">
              <a:solidFill>
                <a:prstClr val="black"/>
              </a:solidFill>
            </a:endParaRPr>
          </a:p>
        </p:txBody>
      </p:sp>
      <p:sp>
        <p:nvSpPr>
          <p:cNvPr id="36" name="object 36"/>
          <p:cNvSpPr/>
          <p:nvPr/>
        </p:nvSpPr>
        <p:spPr>
          <a:xfrm>
            <a:off x="7106694" y="5308036"/>
            <a:ext cx="121285" cy="140335"/>
          </a:xfrm>
          <a:custGeom>
            <a:avLst/>
            <a:gdLst/>
            <a:ahLst/>
            <a:cxnLst/>
            <a:rect l="l" t="t" r="r" b="b"/>
            <a:pathLst>
              <a:path w="121284" h="140335">
                <a:moveTo>
                  <a:pt x="121043" y="0"/>
                </a:moveTo>
                <a:lnTo>
                  <a:pt x="0" y="38442"/>
                </a:lnTo>
                <a:lnTo>
                  <a:pt x="98971" y="140258"/>
                </a:lnTo>
                <a:lnTo>
                  <a:pt x="121043" y="0"/>
                </a:lnTo>
                <a:close/>
              </a:path>
            </a:pathLst>
          </a:custGeom>
          <a:solidFill>
            <a:srgbClr val="003399"/>
          </a:solidFill>
        </p:spPr>
        <p:txBody>
          <a:bodyPr wrap="square" lIns="0" tIns="0" rIns="0" bIns="0" rtlCol="0">
            <a:spAutoFit/>
          </a:bodyPr>
          <a:lstStyle/>
          <a:p>
            <a:endParaRPr smtClean="0">
              <a:solidFill>
                <a:prstClr val="black"/>
              </a:solidFill>
            </a:endParaRPr>
          </a:p>
        </p:txBody>
      </p:sp>
      <p:sp>
        <p:nvSpPr>
          <p:cNvPr id="37" name="object 37"/>
          <p:cNvSpPr/>
          <p:nvPr/>
        </p:nvSpPr>
        <p:spPr>
          <a:xfrm>
            <a:off x="4869647" y="2279519"/>
            <a:ext cx="149860" cy="3075305"/>
          </a:xfrm>
          <a:custGeom>
            <a:avLst/>
            <a:gdLst/>
            <a:ahLst/>
            <a:cxnLst/>
            <a:rect l="l" t="t" r="r" b="b"/>
            <a:pathLst>
              <a:path w="149860" h="3075304">
                <a:moveTo>
                  <a:pt x="149250" y="3075254"/>
                </a:moveTo>
                <a:lnTo>
                  <a:pt x="0" y="0"/>
                </a:lnTo>
              </a:path>
            </a:pathLst>
          </a:custGeom>
          <a:ln w="19050">
            <a:solidFill>
              <a:srgbClr val="003399"/>
            </a:solidFill>
          </a:ln>
        </p:spPr>
        <p:txBody>
          <a:bodyPr wrap="square" lIns="0" tIns="0" rIns="0" bIns="0" rtlCol="0">
            <a:spAutoFit/>
          </a:bodyPr>
          <a:lstStyle/>
          <a:p>
            <a:endParaRPr smtClean="0">
              <a:solidFill>
                <a:prstClr val="black"/>
              </a:solidFill>
            </a:endParaRPr>
          </a:p>
        </p:txBody>
      </p:sp>
      <p:sp>
        <p:nvSpPr>
          <p:cNvPr id="38" name="object 38"/>
          <p:cNvSpPr/>
          <p:nvPr/>
        </p:nvSpPr>
        <p:spPr>
          <a:xfrm>
            <a:off x="4806836" y="2165347"/>
            <a:ext cx="127000" cy="130175"/>
          </a:xfrm>
          <a:custGeom>
            <a:avLst/>
            <a:gdLst/>
            <a:ahLst/>
            <a:cxnLst/>
            <a:rect l="l" t="t" r="r" b="b"/>
            <a:pathLst>
              <a:path w="127000" h="130175">
                <a:moveTo>
                  <a:pt x="57264" y="0"/>
                </a:moveTo>
                <a:lnTo>
                  <a:pt x="0" y="129933"/>
                </a:lnTo>
                <a:lnTo>
                  <a:pt x="126847" y="123774"/>
                </a:lnTo>
                <a:lnTo>
                  <a:pt x="57264" y="0"/>
                </a:lnTo>
                <a:close/>
              </a:path>
            </a:pathLst>
          </a:custGeom>
          <a:solidFill>
            <a:srgbClr val="003399"/>
          </a:solidFill>
        </p:spPr>
        <p:txBody>
          <a:bodyPr wrap="square" lIns="0" tIns="0" rIns="0" bIns="0" rtlCol="0">
            <a:spAutoFit/>
          </a:bodyPr>
          <a:lstStyle/>
          <a:p>
            <a:endParaRPr smtClean="0">
              <a:solidFill>
                <a:prstClr val="black"/>
              </a:solidFill>
            </a:endParaRPr>
          </a:p>
        </p:txBody>
      </p:sp>
      <p:sp>
        <p:nvSpPr>
          <p:cNvPr id="39" name="object 39"/>
          <p:cNvSpPr/>
          <p:nvPr/>
        </p:nvSpPr>
        <p:spPr>
          <a:xfrm>
            <a:off x="4954865" y="5339011"/>
            <a:ext cx="127000" cy="130175"/>
          </a:xfrm>
          <a:custGeom>
            <a:avLst/>
            <a:gdLst/>
            <a:ahLst/>
            <a:cxnLst/>
            <a:rect l="l" t="t" r="r" b="b"/>
            <a:pathLst>
              <a:path w="127000" h="130175">
                <a:moveTo>
                  <a:pt x="126847" y="0"/>
                </a:moveTo>
                <a:lnTo>
                  <a:pt x="0" y="6146"/>
                </a:lnTo>
                <a:lnTo>
                  <a:pt x="69570" y="129921"/>
                </a:lnTo>
                <a:lnTo>
                  <a:pt x="126847" y="0"/>
                </a:lnTo>
                <a:close/>
              </a:path>
            </a:pathLst>
          </a:custGeom>
          <a:solidFill>
            <a:srgbClr val="003399"/>
          </a:solidFill>
        </p:spPr>
        <p:txBody>
          <a:bodyPr wrap="square" lIns="0" tIns="0" rIns="0" bIns="0" rtlCol="0">
            <a:spAutoFit/>
          </a:bodyPr>
          <a:lstStyle/>
          <a:p>
            <a:endParaRPr smtClean="0">
              <a:solidFill>
                <a:prstClr val="black"/>
              </a:solidFill>
            </a:endParaRPr>
          </a:p>
        </p:txBody>
      </p:sp>
      <p:sp>
        <p:nvSpPr>
          <p:cNvPr id="40" name="object 40"/>
          <p:cNvSpPr/>
          <p:nvPr/>
        </p:nvSpPr>
        <p:spPr>
          <a:xfrm>
            <a:off x="1580194" y="1561266"/>
            <a:ext cx="1797685" cy="591185"/>
          </a:xfrm>
          <a:custGeom>
            <a:avLst/>
            <a:gdLst/>
            <a:ahLst/>
            <a:cxnLst/>
            <a:rect l="l" t="t" r="r" b="b"/>
            <a:pathLst>
              <a:path w="1797685" h="591185">
                <a:moveTo>
                  <a:pt x="1797367" y="590626"/>
                </a:moveTo>
                <a:lnTo>
                  <a:pt x="0" y="0"/>
                </a:lnTo>
              </a:path>
            </a:pathLst>
          </a:custGeom>
          <a:ln w="19050">
            <a:solidFill>
              <a:srgbClr val="003399"/>
            </a:solidFill>
          </a:ln>
        </p:spPr>
        <p:txBody>
          <a:bodyPr wrap="square" lIns="0" tIns="0" rIns="0" bIns="0" rtlCol="0">
            <a:spAutoFit/>
          </a:bodyPr>
          <a:lstStyle/>
          <a:p>
            <a:endParaRPr smtClean="0">
              <a:solidFill>
                <a:prstClr val="black"/>
              </a:solidFill>
            </a:endParaRPr>
          </a:p>
        </p:txBody>
      </p:sp>
      <p:sp>
        <p:nvSpPr>
          <p:cNvPr id="41" name="object 41"/>
          <p:cNvSpPr/>
          <p:nvPr/>
        </p:nvSpPr>
        <p:spPr>
          <a:xfrm>
            <a:off x="1471608" y="1504906"/>
            <a:ext cx="140970" cy="120650"/>
          </a:xfrm>
          <a:custGeom>
            <a:avLst/>
            <a:gdLst/>
            <a:ahLst/>
            <a:cxnLst/>
            <a:rect l="l" t="t" r="r" b="b"/>
            <a:pathLst>
              <a:path w="140969" h="120650">
                <a:moveTo>
                  <a:pt x="140474" y="0"/>
                </a:moveTo>
                <a:lnTo>
                  <a:pt x="0" y="20675"/>
                </a:lnTo>
                <a:lnTo>
                  <a:pt x="100837" y="120650"/>
                </a:lnTo>
                <a:lnTo>
                  <a:pt x="140474" y="0"/>
                </a:lnTo>
                <a:close/>
              </a:path>
            </a:pathLst>
          </a:custGeom>
          <a:solidFill>
            <a:srgbClr val="003399"/>
          </a:solidFill>
        </p:spPr>
        <p:txBody>
          <a:bodyPr wrap="square" lIns="0" tIns="0" rIns="0" bIns="0" rtlCol="0">
            <a:spAutoFit/>
          </a:bodyPr>
          <a:lstStyle/>
          <a:p>
            <a:endParaRPr smtClean="0">
              <a:solidFill>
                <a:prstClr val="black"/>
              </a:solidFill>
            </a:endParaRPr>
          </a:p>
        </p:txBody>
      </p:sp>
      <p:sp>
        <p:nvSpPr>
          <p:cNvPr id="42" name="object 42"/>
          <p:cNvSpPr/>
          <p:nvPr/>
        </p:nvSpPr>
        <p:spPr>
          <a:xfrm>
            <a:off x="3345676" y="2087596"/>
            <a:ext cx="140970" cy="120650"/>
          </a:xfrm>
          <a:custGeom>
            <a:avLst/>
            <a:gdLst/>
            <a:ahLst/>
            <a:cxnLst/>
            <a:rect l="l" t="t" r="r" b="b"/>
            <a:pathLst>
              <a:path w="140970" h="120650">
                <a:moveTo>
                  <a:pt x="39649" y="0"/>
                </a:moveTo>
                <a:lnTo>
                  <a:pt x="0" y="120650"/>
                </a:lnTo>
                <a:lnTo>
                  <a:pt x="140474" y="99974"/>
                </a:lnTo>
                <a:lnTo>
                  <a:pt x="39649" y="0"/>
                </a:lnTo>
                <a:close/>
              </a:path>
            </a:pathLst>
          </a:custGeom>
          <a:solidFill>
            <a:srgbClr val="003399"/>
          </a:solidFill>
        </p:spPr>
        <p:txBody>
          <a:bodyPr wrap="square" lIns="0" tIns="0" rIns="0" bIns="0" rtlCol="0">
            <a:spAutoFit/>
          </a:bodyPr>
          <a:lstStyle/>
          <a:p>
            <a:endParaRPr smtClean="0">
              <a:solidFill>
                <a:prstClr val="black"/>
              </a:solidFill>
            </a:endParaRPr>
          </a:p>
        </p:txBody>
      </p:sp>
      <p:sp>
        <p:nvSpPr>
          <p:cNvPr id="43" name="object 43"/>
          <p:cNvSpPr/>
          <p:nvPr/>
        </p:nvSpPr>
        <p:spPr>
          <a:xfrm>
            <a:off x="7586044" y="3087864"/>
            <a:ext cx="433597" cy="421333"/>
          </a:xfrm>
          <a:prstGeom prst="rect">
            <a:avLst/>
          </a:prstGeom>
          <a:blipFill>
            <a:blip r:embed="rId11" cstate="print"/>
            <a:stretch>
              <a:fillRect/>
            </a:stretch>
          </a:blipFill>
        </p:spPr>
        <p:txBody>
          <a:bodyPr wrap="square" lIns="0" tIns="0" rIns="0" bIns="0" rtlCol="0">
            <a:spAutoFit/>
          </a:bodyPr>
          <a:lstStyle/>
          <a:p>
            <a:endParaRPr smtClean="0">
              <a:solidFill>
                <a:prstClr val="black"/>
              </a:solidFill>
            </a:endParaRPr>
          </a:p>
        </p:txBody>
      </p:sp>
      <p:sp>
        <p:nvSpPr>
          <p:cNvPr id="44" name="object 44"/>
          <p:cNvSpPr/>
          <p:nvPr/>
        </p:nvSpPr>
        <p:spPr>
          <a:xfrm>
            <a:off x="8041989" y="2502811"/>
            <a:ext cx="443164" cy="372437"/>
          </a:xfrm>
          <a:prstGeom prst="rect">
            <a:avLst/>
          </a:prstGeom>
          <a:blipFill>
            <a:blip r:embed="rId12" cstate="print"/>
            <a:stretch>
              <a:fillRect/>
            </a:stretch>
          </a:blipFill>
        </p:spPr>
        <p:txBody>
          <a:bodyPr wrap="square" lIns="0" tIns="0" rIns="0" bIns="0" rtlCol="0">
            <a:spAutoFit/>
          </a:bodyPr>
          <a:lstStyle/>
          <a:p>
            <a:endParaRPr smtClean="0">
              <a:solidFill>
                <a:prstClr val="black"/>
              </a:solidFill>
            </a:endParaRPr>
          </a:p>
        </p:txBody>
      </p:sp>
      <p:sp>
        <p:nvSpPr>
          <p:cNvPr id="45" name="object 45"/>
          <p:cNvSpPr txBox="1"/>
          <p:nvPr/>
        </p:nvSpPr>
        <p:spPr>
          <a:xfrm>
            <a:off x="561118" y="44586"/>
            <a:ext cx="5612130" cy="883919"/>
          </a:xfrm>
          <a:prstGeom prst="rect">
            <a:avLst/>
          </a:prstGeom>
        </p:spPr>
        <p:txBody>
          <a:bodyPr vert="horz" wrap="square" lIns="0" tIns="0" rIns="0" bIns="0" rtlCol="0">
            <a:spAutoFit/>
          </a:bodyPr>
          <a:lstStyle/>
          <a:p>
            <a:pPr marL="1092835" marR="6350" indent="-1080770"/>
            <a:r>
              <a:rPr sz="2800" b="1" spc="-20" dirty="0">
                <a:solidFill>
                  <a:srgbClr val="FFF691"/>
                </a:solidFill>
                <a:cs typeface="Calibri"/>
              </a:rPr>
              <a:t>Majo</a:t>
            </a:r>
            <a:r>
              <a:rPr sz="2800" b="1" spc="-10" dirty="0">
                <a:solidFill>
                  <a:srgbClr val="FFF691"/>
                </a:solidFill>
                <a:cs typeface="Calibri"/>
              </a:rPr>
              <a:t>r</a:t>
            </a:r>
            <a:r>
              <a:rPr sz="2800" b="1" dirty="0">
                <a:solidFill>
                  <a:srgbClr val="FFF691"/>
                </a:solidFill>
                <a:cs typeface="Calibri"/>
              </a:rPr>
              <a:t> </a:t>
            </a:r>
            <a:r>
              <a:rPr sz="2800" b="1" spc="-20" dirty="0">
                <a:solidFill>
                  <a:srgbClr val="FFF691"/>
                </a:solidFill>
                <a:cs typeface="Calibri"/>
              </a:rPr>
              <a:t>M</a:t>
            </a:r>
            <a:r>
              <a:rPr sz="2800" b="1" spc="-15" dirty="0">
                <a:solidFill>
                  <a:srgbClr val="FFF691"/>
                </a:solidFill>
                <a:cs typeface="Calibri"/>
              </a:rPr>
              <a:t>i</a:t>
            </a:r>
            <a:r>
              <a:rPr sz="2800" b="1" spc="-25" dirty="0">
                <a:solidFill>
                  <a:srgbClr val="FFF691"/>
                </a:solidFill>
                <a:cs typeface="Calibri"/>
              </a:rPr>
              <a:t>g</a:t>
            </a:r>
            <a:r>
              <a:rPr sz="2800" b="1" spc="-70" dirty="0">
                <a:solidFill>
                  <a:srgbClr val="FFF691"/>
                </a:solidFill>
                <a:cs typeface="Calibri"/>
              </a:rPr>
              <a:t>r</a:t>
            </a:r>
            <a:r>
              <a:rPr sz="2800" b="1" spc="-40" dirty="0">
                <a:solidFill>
                  <a:srgbClr val="FFF691"/>
                </a:solidFill>
                <a:cs typeface="Calibri"/>
              </a:rPr>
              <a:t>at</a:t>
            </a:r>
            <a:r>
              <a:rPr sz="2800" b="1" spc="-20" dirty="0">
                <a:solidFill>
                  <a:srgbClr val="FFF691"/>
                </a:solidFill>
                <a:cs typeface="Calibri"/>
              </a:rPr>
              <a:t>o</a:t>
            </a:r>
            <a:r>
              <a:rPr sz="2800" b="1" dirty="0">
                <a:solidFill>
                  <a:srgbClr val="FFF691"/>
                </a:solidFill>
                <a:cs typeface="Calibri"/>
              </a:rPr>
              <a:t>r</a:t>
            </a:r>
            <a:r>
              <a:rPr sz="2800" b="1" spc="-15" dirty="0">
                <a:solidFill>
                  <a:srgbClr val="FFF691"/>
                </a:solidFill>
                <a:cs typeface="Calibri"/>
              </a:rPr>
              <a:t>y</a:t>
            </a:r>
            <a:r>
              <a:rPr sz="2800" b="1" spc="20" dirty="0">
                <a:solidFill>
                  <a:srgbClr val="FFF691"/>
                </a:solidFill>
                <a:cs typeface="Calibri"/>
              </a:rPr>
              <a:t> </a:t>
            </a:r>
            <a:r>
              <a:rPr sz="2800" b="1" spc="-75" dirty="0">
                <a:solidFill>
                  <a:srgbClr val="FFF691"/>
                </a:solidFill>
                <a:cs typeface="Calibri"/>
              </a:rPr>
              <a:t>R</a:t>
            </a:r>
            <a:r>
              <a:rPr sz="2800" b="1" spc="-20" dirty="0">
                <a:solidFill>
                  <a:srgbClr val="FFF691"/>
                </a:solidFill>
                <a:cs typeface="Calibri"/>
              </a:rPr>
              <a:t>ou</a:t>
            </a:r>
            <a:r>
              <a:rPr sz="2800" b="1" spc="-45" dirty="0">
                <a:solidFill>
                  <a:srgbClr val="FFF691"/>
                </a:solidFill>
                <a:cs typeface="Calibri"/>
              </a:rPr>
              <a:t>t</a:t>
            </a:r>
            <a:r>
              <a:rPr sz="2800" b="1" spc="-20" dirty="0">
                <a:solidFill>
                  <a:srgbClr val="FFF691"/>
                </a:solidFill>
                <a:cs typeface="Calibri"/>
              </a:rPr>
              <a:t>e</a:t>
            </a:r>
            <a:r>
              <a:rPr sz="2800" b="1" spc="-15" dirty="0">
                <a:solidFill>
                  <a:srgbClr val="FFF691"/>
                </a:solidFill>
                <a:cs typeface="Calibri"/>
              </a:rPr>
              <a:t>s</a:t>
            </a:r>
            <a:r>
              <a:rPr sz="2800" b="1" spc="15" dirty="0">
                <a:solidFill>
                  <a:srgbClr val="FFF691"/>
                </a:solidFill>
                <a:cs typeface="Calibri"/>
              </a:rPr>
              <a:t> </a:t>
            </a:r>
            <a:r>
              <a:rPr sz="2800" b="1" spc="-20" dirty="0">
                <a:solidFill>
                  <a:srgbClr val="FFF691"/>
                </a:solidFill>
                <a:cs typeface="Calibri"/>
              </a:rPr>
              <a:t>o</a:t>
            </a:r>
            <a:r>
              <a:rPr sz="2800" b="1" spc="-10" dirty="0">
                <a:solidFill>
                  <a:srgbClr val="FFF691"/>
                </a:solidFill>
                <a:cs typeface="Calibri"/>
              </a:rPr>
              <a:t>f</a:t>
            </a:r>
            <a:r>
              <a:rPr sz="2800" b="1" spc="5" dirty="0">
                <a:solidFill>
                  <a:srgbClr val="FFF691"/>
                </a:solidFill>
                <a:cs typeface="Calibri"/>
              </a:rPr>
              <a:t> </a:t>
            </a:r>
            <a:r>
              <a:rPr sz="2800" b="1" spc="-20" dirty="0">
                <a:solidFill>
                  <a:srgbClr val="FFF691"/>
                </a:solidFill>
                <a:cs typeface="Calibri"/>
              </a:rPr>
              <a:t>Hon</a:t>
            </a:r>
            <a:r>
              <a:rPr sz="2800" b="1" spc="-45" dirty="0">
                <a:solidFill>
                  <a:srgbClr val="FFF691"/>
                </a:solidFill>
                <a:cs typeface="Calibri"/>
              </a:rPr>
              <a:t>e</a:t>
            </a:r>
            <a:r>
              <a:rPr sz="2800" b="1" spc="-15" dirty="0">
                <a:solidFill>
                  <a:srgbClr val="FFF691"/>
                </a:solidFill>
                <a:cs typeface="Calibri"/>
              </a:rPr>
              <a:t>y</a:t>
            </a:r>
            <a:r>
              <a:rPr sz="2800" b="1" spc="10" dirty="0">
                <a:solidFill>
                  <a:srgbClr val="FFF691"/>
                </a:solidFill>
                <a:cs typeface="Calibri"/>
              </a:rPr>
              <a:t> </a:t>
            </a:r>
            <a:r>
              <a:rPr sz="2800" b="1" spc="-20" dirty="0">
                <a:solidFill>
                  <a:srgbClr val="FFF691"/>
                </a:solidFill>
                <a:cs typeface="Calibri"/>
              </a:rPr>
              <a:t>B</a:t>
            </a:r>
            <a:r>
              <a:rPr sz="2800" b="1" spc="-25" dirty="0">
                <a:solidFill>
                  <a:srgbClr val="FFF691"/>
                </a:solidFill>
                <a:cs typeface="Calibri"/>
              </a:rPr>
              <a:t>ee</a:t>
            </a:r>
            <a:r>
              <a:rPr sz="2800" b="1" spc="-20" dirty="0">
                <a:solidFill>
                  <a:srgbClr val="FFF691"/>
                </a:solidFill>
                <a:cs typeface="Calibri"/>
              </a:rPr>
              <a:t> Colonie</a:t>
            </a:r>
            <a:r>
              <a:rPr sz="2800" b="1" spc="-15" dirty="0">
                <a:solidFill>
                  <a:srgbClr val="FFF691"/>
                </a:solidFill>
                <a:cs typeface="Calibri"/>
              </a:rPr>
              <a:t>s</a:t>
            </a:r>
            <a:r>
              <a:rPr sz="2800" b="1" spc="10" dirty="0">
                <a:solidFill>
                  <a:srgbClr val="FFF691"/>
                </a:solidFill>
                <a:cs typeface="Calibri"/>
              </a:rPr>
              <a:t> </a:t>
            </a:r>
            <a:r>
              <a:rPr sz="2800" b="1" spc="-60" dirty="0">
                <a:solidFill>
                  <a:srgbClr val="FFF691"/>
                </a:solidFill>
                <a:cs typeface="Calibri"/>
              </a:rPr>
              <a:t>f</a:t>
            </a:r>
            <a:r>
              <a:rPr sz="2800" b="1" spc="-20" dirty="0">
                <a:solidFill>
                  <a:srgbClr val="FFF691"/>
                </a:solidFill>
                <a:cs typeface="Calibri"/>
              </a:rPr>
              <a:t>o</a:t>
            </a:r>
            <a:r>
              <a:rPr sz="2800" b="1" spc="-10" dirty="0">
                <a:solidFill>
                  <a:srgbClr val="FFF691"/>
                </a:solidFill>
                <a:cs typeface="Calibri"/>
              </a:rPr>
              <a:t>r</a:t>
            </a:r>
            <a:r>
              <a:rPr sz="2800" b="1" spc="15" dirty="0">
                <a:solidFill>
                  <a:srgbClr val="FFF691"/>
                </a:solidFill>
                <a:cs typeface="Calibri"/>
              </a:rPr>
              <a:t> </a:t>
            </a:r>
            <a:r>
              <a:rPr sz="2800" b="1" spc="-65" dirty="0">
                <a:solidFill>
                  <a:srgbClr val="FFF691"/>
                </a:solidFill>
                <a:cs typeface="Calibri"/>
              </a:rPr>
              <a:t>P</a:t>
            </a:r>
            <a:r>
              <a:rPr sz="2800" b="1" spc="-20" dirty="0">
                <a:solidFill>
                  <a:srgbClr val="FFF691"/>
                </a:solidFill>
                <a:cs typeface="Calibri"/>
              </a:rPr>
              <a:t>ollin</a:t>
            </a:r>
            <a:r>
              <a:rPr sz="2800" b="1" spc="-40" dirty="0">
                <a:solidFill>
                  <a:srgbClr val="FFF691"/>
                </a:solidFill>
                <a:cs typeface="Calibri"/>
              </a:rPr>
              <a:t>a</a:t>
            </a:r>
            <a:r>
              <a:rPr sz="2800" b="1" spc="-10" dirty="0">
                <a:solidFill>
                  <a:srgbClr val="FFF691"/>
                </a:solidFill>
                <a:cs typeface="Calibri"/>
              </a:rPr>
              <a:t>t</a:t>
            </a:r>
            <a:r>
              <a:rPr sz="2800" b="1" spc="-20" dirty="0">
                <a:solidFill>
                  <a:srgbClr val="FFF691"/>
                </a:solidFill>
                <a:cs typeface="Calibri"/>
              </a:rPr>
              <a:t>io</a:t>
            </a:r>
            <a:r>
              <a:rPr sz="2800" b="1" spc="-15" dirty="0">
                <a:solidFill>
                  <a:srgbClr val="FFF691"/>
                </a:solidFill>
                <a:cs typeface="Calibri"/>
              </a:rPr>
              <a:t>n</a:t>
            </a:r>
            <a:endParaRPr sz="2800">
              <a:solidFill>
                <a:prstClr val="black"/>
              </a:solidFill>
              <a:cs typeface="Calibri"/>
            </a:endParaRPr>
          </a:p>
        </p:txBody>
      </p:sp>
      <p:sp>
        <p:nvSpPr>
          <p:cNvPr id="47" name="object 47"/>
          <p:cNvSpPr/>
          <p:nvPr/>
        </p:nvSpPr>
        <p:spPr>
          <a:xfrm>
            <a:off x="6254754" y="52236"/>
            <a:ext cx="1904999" cy="1428750"/>
          </a:xfrm>
          <a:prstGeom prst="rect">
            <a:avLst/>
          </a:prstGeom>
          <a:blipFill>
            <a:blip r:embed="rId13" cstate="print"/>
            <a:stretch>
              <a:fillRect/>
            </a:stretch>
          </a:blipFill>
        </p:spPr>
        <p:txBody>
          <a:bodyPr wrap="square" lIns="0" tIns="0" rIns="0" bIns="0" rtlCol="0">
            <a:spAutoFit/>
          </a:bodyPr>
          <a:lstStyle/>
          <a:p>
            <a:endParaRPr smtClean="0">
              <a:solidFill>
                <a:prstClr val="black"/>
              </a:solidFill>
            </a:endParaRPr>
          </a:p>
        </p:txBody>
      </p:sp>
      <p:sp>
        <p:nvSpPr>
          <p:cNvPr id="48" name="object 48"/>
          <p:cNvSpPr/>
          <p:nvPr/>
        </p:nvSpPr>
        <p:spPr>
          <a:xfrm>
            <a:off x="6248400" y="45885"/>
            <a:ext cx="1917700" cy="1441450"/>
          </a:xfrm>
          <a:custGeom>
            <a:avLst/>
            <a:gdLst/>
            <a:ahLst/>
            <a:cxnLst/>
            <a:rect l="l" t="t" r="r" b="b"/>
            <a:pathLst>
              <a:path w="1917700" h="1441450">
                <a:moveTo>
                  <a:pt x="0" y="0"/>
                </a:moveTo>
                <a:lnTo>
                  <a:pt x="1917700" y="0"/>
                </a:lnTo>
                <a:lnTo>
                  <a:pt x="1917700" y="1441450"/>
                </a:lnTo>
                <a:lnTo>
                  <a:pt x="0" y="1441450"/>
                </a:lnTo>
                <a:lnTo>
                  <a:pt x="0" y="0"/>
                </a:lnTo>
                <a:close/>
              </a:path>
            </a:pathLst>
          </a:custGeom>
          <a:ln w="12700">
            <a:solidFill>
              <a:srgbClr val="000000"/>
            </a:solidFill>
          </a:ln>
        </p:spPr>
        <p:txBody>
          <a:bodyPr wrap="square" lIns="0" tIns="0" rIns="0" bIns="0" rtlCol="0">
            <a:spAutoFit/>
          </a:bodyPr>
          <a:lstStyle/>
          <a:p>
            <a:endParaRPr smtClean="0">
              <a:solidFill>
                <a:prstClr val="black"/>
              </a:solidFill>
            </a:endParaRPr>
          </a:p>
        </p:txBody>
      </p:sp>
      <p:sp>
        <p:nvSpPr>
          <p:cNvPr id="49" name="Rectangle 48"/>
          <p:cNvSpPr/>
          <p:nvPr/>
        </p:nvSpPr>
        <p:spPr>
          <a:xfrm>
            <a:off x="37031" y="6466641"/>
            <a:ext cx="3791807" cy="369332"/>
          </a:xfrm>
          <a:prstGeom prst="rect">
            <a:avLst/>
          </a:prstGeom>
          <a:solidFill>
            <a:schemeClr val="bg1"/>
          </a:solidFill>
        </p:spPr>
        <p:txBody>
          <a:bodyPr wrap="none">
            <a:spAutoFit/>
          </a:bodyPr>
          <a:lstStyle/>
          <a:p>
            <a:r>
              <a:rPr lang="en-US" dirty="0"/>
              <a:t>Marla </a:t>
            </a:r>
            <a:r>
              <a:rPr lang="en-US" dirty="0" err="1"/>
              <a:t>Spivak</a:t>
            </a:r>
            <a:r>
              <a:rPr lang="en-US" dirty="0"/>
              <a:t>, University of Minnesota </a:t>
            </a:r>
          </a:p>
        </p:txBody>
      </p:sp>
    </p:spTree>
    <p:extLst>
      <p:ext uri="{BB962C8B-B14F-4D97-AF65-F5344CB8AC3E}">
        <p14:creationId xmlns:p14="http://schemas.microsoft.com/office/powerpoint/2010/main" val="372377232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Frank Drummond – University of Maine</a:t>
            </a:r>
          </a:p>
          <a:p>
            <a:r>
              <a:rPr lang="en-US" dirty="0" smtClean="0"/>
              <a:t>Tony Jadczak - MDACF</a:t>
            </a:r>
          </a:p>
          <a:p>
            <a:r>
              <a:rPr lang="en-US" dirty="0" err="1" smtClean="0"/>
              <a:t>Sherm</a:t>
            </a:r>
            <a:r>
              <a:rPr lang="en-US" dirty="0" smtClean="0"/>
              <a:t> </a:t>
            </a:r>
            <a:r>
              <a:rPr lang="en-US" dirty="0" smtClean="0"/>
              <a:t>Takatori – Idaho Department of Agriculture</a:t>
            </a:r>
          </a:p>
          <a:p>
            <a:r>
              <a:rPr lang="en-US" dirty="0" err="1" smtClean="0"/>
              <a:t>Thia</a:t>
            </a:r>
            <a:r>
              <a:rPr lang="en-US" dirty="0" smtClean="0"/>
              <a:t> Walker - Colorado State University</a:t>
            </a:r>
          </a:p>
          <a:p>
            <a:r>
              <a:rPr lang="en-US" dirty="0" smtClean="0"/>
              <a:t>Carol Black – Washington State University</a:t>
            </a:r>
          </a:p>
          <a:p>
            <a:r>
              <a:rPr lang="en-US" dirty="0" smtClean="0"/>
              <a:t>Jack Peterson – Arizona Department of Agriculture</a:t>
            </a:r>
          </a:p>
          <a:p>
            <a:r>
              <a:rPr lang="en-US" dirty="0" smtClean="0"/>
              <a:t>Kerry Richards – Penn State University</a:t>
            </a:r>
            <a:endParaRPr lang="en-US" dirty="0"/>
          </a:p>
        </p:txBody>
      </p:sp>
      <p:sp>
        <p:nvSpPr>
          <p:cNvPr id="3" name="Title 2"/>
          <p:cNvSpPr>
            <a:spLocks noGrp="1"/>
          </p:cNvSpPr>
          <p:nvPr>
            <p:ph type="title"/>
          </p:nvPr>
        </p:nvSpPr>
        <p:spPr/>
        <p:txBody>
          <a:bodyPr>
            <a:normAutofit fontScale="90000"/>
          </a:bodyPr>
          <a:lstStyle/>
          <a:p>
            <a:r>
              <a:rPr lang="en-US" dirty="0" smtClean="0"/>
              <a:t>Other contributors to this presentation</a:t>
            </a:r>
            <a:endParaRPr lang="en-US" dirty="0"/>
          </a:p>
        </p:txBody>
      </p:sp>
    </p:spTree>
    <p:extLst>
      <p:ext uri="{BB962C8B-B14F-4D97-AF65-F5344CB8AC3E}">
        <p14:creationId xmlns:p14="http://schemas.microsoft.com/office/powerpoint/2010/main" val="76437510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2675467"/>
            <a:ext cx="8458199" cy="3450696"/>
          </a:xfrm>
        </p:spPr>
        <p:txBody>
          <a:bodyPr>
            <a:normAutofit/>
          </a:bodyPr>
          <a:lstStyle/>
          <a:p>
            <a:r>
              <a:rPr lang="en-US" sz="2000" dirty="0" smtClean="0">
                <a:hlinkClick r:id="rId2"/>
              </a:rPr>
              <a:t>http://www.usda.gov/documents/ReportHoneyBeeHealth.pdf</a:t>
            </a:r>
            <a:r>
              <a:rPr lang="en-US" sz="2000" dirty="0" smtClean="0"/>
              <a:t> </a:t>
            </a:r>
            <a:br>
              <a:rPr lang="en-US" sz="2000" dirty="0" smtClean="0"/>
            </a:br>
            <a:endParaRPr lang="en-US" sz="2000" dirty="0" smtClean="0"/>
          </a:p>
          <a:p>
            <a:r>
              <a:rPr lang="en-US" sz="2000" dirty="0">
                <a:hlinkClick r:id="rId3"/>
              </a:rPr>
              <a:t>‎http://</a:t>
            </a:r>
            <a:r>
              <a:rPr lang="en-US" sz="2000" dirty="0" smtClean="0">
                <a:hlinkClick r:id="rId3"/>
              </a:rPr>
              <a:t>www.beeccdcap.uga.edu</a:t>
            </a:r>
            <a:r>
              <a:rPr lang="en-US" sz="2000" dirty="0"/>
              <a:t/>
            </a:r>
            <a:br>
              <a:rPr lang="en-US" sz="2000" dirty="0"/>
            </a:br>
            <a:endParaRPr lang="en-US" sz="2000" dirty="0" smtClean="0"/>
          </a:p>
          <a:p>
            <a:r>
              <a:rPr lang="en-US" sz="2000" dirty="0">
                <a:hlinkClick r:id="rId4"/>
              </a:rPr>
              <a:t>http://</a:t>
            </a:r>
            <a:r>
              <a:rPr lang="en-US" sz="2000" dirty="0" smtClean="0">
                <a:hlinkClick r:id="rId4"/>
              </a:rPr>
              <a:t>pesticidestewardship.org/PollinatorProtection/Pages/default.aspx</a:t>
            </a:r>
            <a:r>
              <a:rPr lang="en-US" sz="2000" dirty="0" smtClean="0"/>
              <a:t> </a:t>
            </a:r>
            <a:br>
              <a:rPr lang="en-US" sz="2000" dirty="0" smtClean="0"/>
            </a:br>
            <a:endParaRPr lang="en-US" sz="2000" dirty="0" smtClean="0"/>
          </a:p>
          <a:p>
            <a:r>
              <a:rPr lang="en-US" sz="2000" dirty="0">
                <a:hlinkClick r:id="rId5"/>
              </a:rPr>
              <a:t>http://www.epa.gov/opp00001/ecosystem/pollinator</a:t>
            </a:r>
            <a:r>
              <a:rPr lang="en-US" sz="2000" dirty="0" smtClean="0">
                <a:hlinkClick r:id="rId5"/>
              </a:rPr>
              <a:t>/</a:t>
            </a:r>
            <a:r>
              <a:rPr lang="en-US" sz="2000" dirty="0" smtClean="0"/>
              <a:t> </a:t>
            </a:r>
            <a:endParaRPr lang="en-US" sz="2000" dirty="0"/>
          </a:p>
        </p:txBody>
      </p:sp>
      <p:sp>
        <p:nvSpPr>
          <p:cNvPr id="3" name="Title 2"/>
          <p:cNvSpPr>
            <a:spLocks noGrp="1"/>
          </p:cNvSpPr>
          <p:nvPr>
            <p:ph type="title"/>
          </p:nvPr>
        </p:nvSpPr>
        <p:spPr/>
        <p:txBody>
          <a:bodyPr/>
          <a:lstStyle/>
          <a:p>
            <a:r>
              <a:rPr lang="en-US" dirty="0" smtClean="0"/>
              <a:t>Resources</a:t>
            </a:r>
            <a:endParaRPr lang="en-US" dirty="0"/>
          </a:p>
        </p:txBody>
      </p:sp>
    </p:spTree>
    <p:extLst>
      <p:ext uri="{BB962C8B-B14F-4D97-AF65-F5344CB8AC3E}">
        <p14:creationId xmlns:p14="http://schemas.microsoft.com/office/powerpoint/2010/main" val="281265866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That’s all folks!</a:t>
            </a:r>
            <a:endParaRPr lang="en-US" dirty="0"/>
          </a:p>
        </p:txBody>
      </p:sp>
      <p:sp>
        <p:nvSpPr>
          <p:cNvPr id="3" name="Title 2"/>
          <p:cNvSpPr>
            <a:spLocks noGrp="1"/>
          </p:cNvSpPr>
          <p:nvPr>
            <p:ph type="title"/>
          </p:nvPr>
        </p:nvSpPr>
        <p:spPr/>
        <p:txBody>
          <a:bodyPr/>
          <a:lstStyle/>
          <a:p>
            <a:r>
              <a:rPr lang="en-US" dirty="0" smtClean="0"/>
              <a:t>Questions?</a:t>
            </a:r>
            <a:endParaRPr lang="en-US" dirty="0"/>
          </a:p>
        </p:txBody>
      </p:sp>
    </p:spTree>
    <p:extLst>
      <p:ext uri="{BB962C8B-B14F-4D97-AF65-F5344CB8AC3E}">
        <p14:creationId xmlns:p14="http://schemas.microsoft.com/office/powerpoint/2010/main" val="16256470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Importance of Pollinators</a:t>
            </a:r>
            <a:endParaRPr lang="en-US" dirty="0"/>
          </a:p>
        </p:txBody>
      </p:sp>
      <p:sp>
        <p:nvSpPr>
          <p:cNvPr id="4" name="Content Placeholder 2"/>
          <p:cNvSpPr txBox="1">
            <a:spLocks/>
          </p:cNvSpPr>
          <p:nvPr/>
        </p:nvSpPr>
        <p:spPr>
          <a:xfrm>
            <a:off x="381000" y="1066800"/>
            <a:ext cx="8229600" cy="4953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lumMod val="95000"/>
                    <a:lumOff val="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95000"/>
                    <a:lumOff val="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95000"/>
                    <a:lumOff val="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95000"/>
                    <a:lumOff val="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95000"/>
                    <a:lumOff val="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2568"/>
              </a:spcBef>
            </a:pPr>
            <a:r>
              <a:rPr lang="en-US" dirty="0" smtClean="0">
                <a:solidFill>
                  <a:prstClr val="black">
                    <a:lumMod val="95000"/>
                    <a:lumOff val="5000"/>
                  </a:prstClr>
                </a:solidFill>
              </a:rPr>
              <a:t>Fruit and seed production needed for the survival of the majority of flowering plants in our environment.</a:t>
            </a:r>
          </a:p>
          <a:p>
            <a:pPr>
              <a:spcBef>
                <a:spcPts val="2568"/>
              </a:spcBef>
            </a:pPr>
            <a:r>
              <a:rPr lang="en-US" dirty="0" smtClean="0">
                <a:solidFill>
                  <a:prstClr val="black">
                    <a:lumMod val="95000"/>
                    <a:lumOff val="5000"/>
                  </a:prstClr>
                </a:solidFill>
              </a:rPr>
              <a:t>Essential to the </a:t>
            </a:r>
            <a:br>
              <a:rPr lang="en-US" dirty="0" smtClean="0">
                <a:solidFill>
                  <a:prstClr val="black">
                    <a:lumMod val="95000"/>
                    <a:lumOff val="5000"/>
                  </a:prstClr>
                </a:solidFill>
              </a:rPr>
            </a:br>
            <a:r>
              <a:rPr lang="en-US" dirty="0" smtClean="0">
                <a:solidFill>
                  <a:prstClr val="black">
                    <a:lumMod val="95000"/>
                    <a:lumOff val="5000"/>
                  </a:prstClr>
                </a:solidFill>
              </a:rPr>
              <a:t>production of more </a:t>
            </a:r>
            <a:br>
              <a:rPr lang="en-US" dirty="0" smtClean="0">
                <a:solidFill>
                  <a:prstClr val="black">
                    <a:lumMod val="95000"/>
                    <a:lumOff val="5000"/>
                  </a:prstClr>
                </a:solidFill>
              </a:rPr>
            </a:br>
            <a:r>
              <a:rPr lang="en-US" dirty="0" smtClean="0">
                <a:solidFill>
                  <a:prstClr val="black">
                    <a:lumMod val="95000"/>
                    <a:lumOff val="5000"/>
                  </a:prstClr>
                </a:solidFill>
              </a:rPr>
              <a:t>than 85 crops.</a:t>
            </a:r>
          </a:p>
          <a:p>
            <a:pPr>
              <a:spcBef>
                <a:spcPts val="2568"/>
              </a:spcBef>
            </a:pPr>
            <a:r>
              <a:rPr lang="en-US" dirty="0" smtClean="0">
                <a:solidFill>
                  <a:prstClr val="black">
                    <a:lumMod val="95000"/>
                    <a:lumOff val="5000"/>
                  </a:prstClr>
                </a:solidFill>
              </a:rPr>
              <a:t>1 out of every 3 bites </a:t>
            </a:r>
            <a:br>
              <a:rPr lang="en-US" dirty="0" smtClean="0">
                <a:solidFill>
                  <a:prstClr val="black">
                    <a:lumMod val="95000"/>
                    <a:lumOff val="5000"/>
                  </a:prstClr>
                </a:solidFill>
              </a:rPr>
            </a:br>
            <a:r>
              <a:rPr lang="en-US" dirty="0" smtClean="0">
                <a:solidFill>
                  <a:prstClr val="black">
                    <a:lumMod val="95000"/>
                    <a:lumOff val="5000"/>
                  </a:prstClr>
                </a:solidFill>
              </a:rPr>
              <a:t>of food can be attributed to pollinators.</a:t>
            </a:r>
          </a:p>
        </p:txBody>
      </p:sp>
      <p:grpSp>
        <p:nvGrpSpPr>
          <p:cNvPr id="3" name="Group 2"/>
          <p:cNvGrpSpPr/>
          <p:nvPr/>
        </p:nvGrpSpPr>
        <p:grpSpPr>
          <a:xfrm>
            <a:off x="4800600" y="2286000"/>
            <a:ext cx="3886200" cy="2819400"/>
            <a:chOff x="4191000" y="3225584"/>
            <a:chExt cx="3911600" cy="2505364"/>
          </a:xfrm>
        </p:grpSpPr>
        <p:pic>
          <p:nvPicPr>
            <p:cNvPr id="5" name="Picture 2" descr="C:\Users\wmr11\AppData\Local\Microsoft\Windows\Temporary Internet Files\Content.Outlook\JTWBW3AS\bumblebeeonvitex.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191000" y="3225584"/>
              <a:ext cx="3911600" cy="2505364"/>
            </a:xfrm>
            <a:prstGeom prst="rect">
              <a:avLst/>
            </a:prstGeom>
            <a:noFill/>
            <a:ln w="25400">
              <a:solidFill>
                <a:schemeClr val="accent1">
                  <a:lumMod val="50000"/>
                </a:schemeClr>
              </a:solid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426200" y="5515504"/>
              <a:ext cx="1676400" cy="215444"/>
            </a:xfrm>
            <a:prstGeom prst="rect">
              <a:avLst/>
            </a:prstGeom>
            <a:noFill/>
            <a:scene3d>
              <a:camera prst="orthographicFront"/>
              <a:lightRig rig="threePt" dir="t"/>
            </a:scene3d>
            <a:sp3d>
              <a:bevelT/>
            </a:sp3d>
          </p:spPr>
          <p:txBody>
            <a:bodyPr wrap="square" rtlCol="0">
              <a:spAutoFit/>
            </a:bodyPr>
            <a:lstStyle/>
            <a:p>
              <a:r>
                <a:rPr lang="en-US" sz="800" dirty="0" smtClean="0">
                  <a:solidFill>
                    <a:srgbClr val="EEECE1">
                      <a:lumMod val="90000"/>
                    </a:srgbClr>
                  </a:solidFill>
                </a:rPr>
                <a:t>Tom Butzler, Penn State Extension</a:t>
              </a:r>
              <a:endParaRPr lang="en-US" sz="800" dirty="0">
                <a:solidFill>
                  <a:srgbClr val="EEECE1">
                    <a:lumMod val="90000"/>
                  </a:srgbClr>
                </a:solidFill>
              </a:endParaRPr>
            </a:p>
          </p:txBody>
        </p:sp>
      </p:grpSp>
    </p:spTree>
    <p:extLst>
      <p:ext uri="{BB962C8B-B14F-4D97-AF65-F5344CB8AC3E}">
        <p14:creationId xmlns:p14="http://schemas.microsoft.com/office/powerpoint/2010/main" val="281600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3514" r="29570" b="20675"/>
          <a:stretch/>
        </p:blipFill>
        <p:spPr>
          <a:xfrm>
            <a:off x="3886200" y="4191000"/>
            <a:ext cx="2602173" cy="1607024"/>
          </a:xfrm>
          <a:prstGeom prst="rect">
            <a:avLst/>
          </a:prstGeom>
        </p:spPr>
      </p:pic>
      <p:sp>
        <p:nvSpPr>
          <p:cNvPr id="2" name="Title 1"/>
          <p:cNvSpPr>
            <a:spLocks noGrp="1"/>
          </p:cNvSpPr>
          <p:nvPr>
            <p:ph type="title"/>
          </p:nvPr>
        </p:nvSpPr>
        <p:spPr>
          <a:xfrm>
            <a:off x="759593" y="152400"/>
            <a:ext cx="8203932" cy="990600"/>
          </a:xfrm>
        </p:spPr>
        <p:txBody>
          <a:bodyPr/>
          <a:lstStyle/>
          <a:p>
            <a:r>
              <a:rPr lang="en-US" dirty="0" smtClean="0"/>
              <a:t>What organisms serve as pollinators?</a:t>
            </a:r>
            <a:endParaRPr lang="en-US" dirty="0"/>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8400" y="4636806"/>
            <a:ext cx="1778000" cy="1369060"/>
          </a:xfrm>
          <a:prstGeom prst="rect">
            <a:avLst/>
          </a:prstGeom>
        </p:spPr>
      </p:pic>
      <p:pic>
        <p:nvPicPr>
          <p:cNvPr id="19" name="Picture 18"/>
          <p:cNvPicPr>
            <a:picLocks noChangeAspect="1"/>
          </p:cNvPicPr>
          <p:nvPr/>
        </p:nvPicPr>
        <p:blipFill rotWithShape="1">
          <a:blip r:embed="rId6">
            <a:extLst>
              <a:ext uri="{28A0092B-C50C-407E-A947-70E740481C1C}">
                <a14:useLocalDpi xmlns:a14="http://schemas.microsoft.com/office/drawing/2010/main" val="0"/>
              </a:ext>
            </a:extLst>
          </a:blip>
          <a:srcRect l="6605" t="4247" r="4343" b="7136"/>
          <a:stretch/>
        </p:blipFill>
        <p:spPr>
          <a:xfrm>
            <a:off x="475668" y="4108239"/>
            <a:ext cx="2057400" cy="1663429"/>
          </a:xfrm>
          <a:prstGeom prst="rect">
            <a:avLst/>
          </a:prstGeom>
        </p:spPr>
      </p:pic>
      <p:pic>
        <p:nvPicPr>
          <p:cNvPr id="20" name="Picture 19"/>
          <p:cNvPicPr>
            <a:picLocks noChangeAspect="1"/>
          </p:cNvPicPr>
          <p:nvPr/>
        </p:nvPicPr>
        <p:blipFill rotWithShape="1">
          <a:blip r:embed="rId7">
            <a:extLst>
              <a:ext uri="{28A0092B-C50C-407E-A947-70E740481C1C}">
                <a14:useLocalDpi xmlns:a14="http://schemas.microsoft.com/office/drawing/2010/main" val="0"/>
              </a:ext>
            </a:extLst>
          </a:blip>
          <a:srcRect l="12642" t="4736" r="11221" b="7737"/>
          <a:stretch/>
        </p:blipFill>
        <p:spPr>
          <a:xfrm>
            <a:off x="445188" y="2564645"/>
            <a:ext cx="1459495" cy="1543594"/>
          </a:xfrm>
          <a:prstGeom prst="rect">
            <a:avLst/>
          </a:prstGeom>
        </p:spPr>
      </p:pic>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56571" y="4005265"/>
            <a:ext cx="1789196" cy="2395535"/>
          </a:xfrm>
          <a:prstGeom prst="rect">
            <a:avLst/>
          </a:prstGeom>
        </p:spPr>
      </p:pic>
      <p:pic>
        <p:nvPicPr>
          <p:cNvPr id="21" name="Picture 20"/>
          <p:cNvPicPr>
            <a:picLocks noChangeAspect="1"/>
          </p:cNvPicPr>
          <p:nvPr/>
        </p:nvPicPr>
        <p:blipFill rotWithShape="1">
          <a:blip r:embed="rId9">
            <a:extLst>
              <a:ext uri="{28A0092B-C50C-407E-A947-70E740481C1C}">
                <a14:useLocalDpi xmlns:a14="http://schemas.microsoft.com/office/drawing/2010/main" val="0"/>
              </a:ext>
            </a:extLst>
          </a:blip>
          <a:srcRect l="4779" t="5290" r="4779" b="19432"/>
          <a:stretch/>
        </p:blipFill>
        <p:spPr>
          <a:xfrm>
            <a:off x="740674" y="1295400"/>
            <a:ext cx="2296135" cy="1433361"/>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18533" y="1752600"/>
            <a:ext cx="3129867" cy="2185405"/>
          </a:xfrm>
          <a:prstGeom prst="rect">
            <a:avLst/>
          </a:prstGeom>
        </p:spPr>
      </p:pic>
      <p:pic>
        <p:nvPicPr>
          <p:cNvPr id="3" name="Picture 2"/>
          <p:cNvPicPr>
            <a:picLocks noChangeAspect="1"/>
          </p:cNvPicPr>
          <p:nvPr/>
        </p:nvPicPr>
        <p:blipFill rotWithShape="1">
          <a:blip r:embed="rId11" cstate="print">
            <a:extLst>
              <a:ext uri="{28A0092B-C50C-407E-A947-70E740481C1C}">
                <a14:useLocalDpi xmlns:a14="http://schemas.microsoft.com/office/drawing/2010/main" val="0"/>
              </a:ext>
            </a:extLst>
          </a:blip>
          <a:srcRect l="33218" t="30403" r="22334" b="23721"/>
          <a:stretch/>
        </p:blipFill>
        <p:spPr>
          <a:xfrm>
            <a:off x="6267718" y="1171906"/>
            <a:ext cx="1983305" cy="1535245"/>
          </a:xfrm>
          <a:prstGeom prst="rect">
            <a:avLst/>
          </a:prstGeom>
        </p:spPr>
      </p:pic>
      <p:pic>
        <p:nvPicPr>
          <p:cNvPr id="205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82427" y="2616319"/>
            <a:ext cx="2061548" cy="1650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701610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Bee Decline from the beekeeper point of view </a:t>
            </a:r>
            <a:r>
              <a:rPr lang="en-US" sz="3600" dirty="0" smtClean="0"/>
              <a:t>-2009-2010 winter losses</a:t>
            </a:r>
            <a:endParaRPr lang="en-US" sz="36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667000"/>
            <a:ext cx="6858000" cy="3804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749283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MMPROD_SUBSTITUTION_ID" val="{4CF52EBF-4A79-4AF2-ACA8-2F3BDBC7EB8E}"/>
</p:tagLst>
</file>

<file path=ppt/tags/tag8.xml><?xml version="1.0" encoding="utf-8"?>
<p:tagLst xmlns:a="http://schemas.openxmlformats.org/drawingml/2006/main" xmlns:r="http://schemas.openxmlformats.org/officeDocument/2006/relationships" xmlns:p="http://schemas.openxmlformats.org/presentationml/2006/main">
  <p:tag name="MMPROD_SUBSTITUTION_ID" val="{70B5C60D-2B5A-4F43-8263-08524AABE72B}"/>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pring">
  <a:themeElements>
    <a:clrScheme name="Spring">
      <a:dk1>
        <a:sysClr val="windowText" lastClr="000000"/>
      </a:dk1>
      <a:lt1>
        <a:sysClr val="window" lastClr="FFFFFF"/>
      </a:lt1>
      <a:dk2>
        <a:srgbClr val="66822D"/>
      </a:dk2>
      <a:lt2>
        <a:srgbClr val="BEEA73"/>
      </a:lt2>
      <a:accent1>
        <a:srgbClr val="C1EC76"/>
      </a:accent1>
      <a:accent2>
        <a:srgbClr val="8FE28A"/>
      </a:accent2>
      <a:accent3>
        <a:srgbClr val="F3BF45"/>
      </a:accent3>
      <a:accent4>
        <a:srgbClr val="F47E5A"/>
      </a:accent4>
      <a:accent5>
        <a:srgbClr val="F489CF"/>
      </a:accent5>
      <a:accent6>
        <a:srgbClr val="B56FF4"/>
      </a:accent6>
      <a:hlink>
        <a:srgbClr val="408080"/>
      </a:hlink>
      <a:folHlink>
        <a:srgbClr val="5EAEAE"/>
      </a:folHlink>
    </a:clrScheme>
    <a:fontScheme name="Spring">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pring">
      <a:fillStyleLst>
        <a:solidFill>
          <a:schemeClr val="phClr"/>
        </a:solidFill>
        <a:gradFill rotWithShape="1">
          <a:gsLst>
            <a:gs pos="0">
              <a:schemeClr val="phClr">
                <a:tint val="70000"/>
                <a:lumMod val="110000"/>
              </a:schemeClr>
            </a:gs>
            <a:gs pos="100000">
              <a:schemeClr val="phClr">
                <a:tint val="100000"/>
                <a:shade val="85000"/>
                <a:lumMod val="80000"/>
              </a:schemeClr>
            </a:gs>
          </a:gsLst>
          <a:lin ang="5400000" scaled="1"/>
        </a:gradFill>
        <a:gradFill rotWithShape="1">
          <a:gsLst>
            <a:gs pos="0">
              <a:schemeClr val="phClr">
                <a:tint val="97000"/>
                <a:satMod val="100000"/>
                <a:lumMod val="110000"/>
              </a:schemeClr>
            </a:gs>
            <a:gs pos="100000">
              <a:schemeClr val="phClr">
                <a:shade val="85000"/>
                <a:lumMod val="8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100000"/>
                <a:shade val="100000"/>
                <a:hueMod val="100000"/>
                <a:satMod val="106000"/>
                <a:lumMod val="100000"/>
              </a:schemeClr>
            </a:gs>
            <a:gs pos="88000">
              <a:schemeClr val="phClr">
                <a:tint val="90000"/>
                <a:shade val="68000"/>
                <a:hueMod val="100000"/>
                <a:satMod val="114000"/>
                <a:lumMod val="74000"/>
              </a:schemeClr>
            </a:gs>
          </a:gsLst>
          <a:lin ang="5400000" scaled="1"/>
        </a:gradFill>
        <a:gradFill rotWithShape="1">
          <a:gsLst>
            <a:gs pos="0">
              <a:schemeClr val="phClr">
                <a:tint val="94000"/>
                <a:shade val="100000"/>
                <a:hueMod val="100000"/>
                <a:satMod val="118000"/>
                <a:lumMod val="100000"/>
              </a:schemeClr>
            </a:gs>
            <a:gs pos="100000">
              <a:schemeClr val="phClr">
                <a:tint val="98000"/>
                <a:shade val="68000"/>
                <a:hueMod val="100000"/>
                <a:satMod val="118000"/>
                <a:lumMod val="82000"/>
              </a:schemeClr>
            </a:gs>
          </a:gsLst>
          <a:path path="circle">
            <a:fillToRect l="50000" t="50000" r="100000" b="10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Spring">
  <a:themeElements>
    <a:clrScheme name="Spring">
      <a:dk1>
        <a:sysClr val="windowText" lastClr="000000"/>
      </a:dk1>
      <a:lt1>
        <a:sysClr val="window" lastClr="FFFFFF"/>
      </a:lt1>
      <a:dk2>
        <a:srgbClr val="66822D"/>
      </a:dk2>
      <a:lt2>
        <a:srgbClr val="BEEA73"/>
      </a:lt2>
      <a:accent1>
        <a:srgbClr val="C1EC76"/>
      </a:accent1>
      <a:accent2>
        <a:srgbClr val="8FE28A"/>
      </a:accent2>
      <a:accent3>
        <a:srgbClr val="F3BF45"/>
      </a:accent3>
      <a:accent4>
        <a:srgbClr val="F47E5A"/>
      </a:accent4>
      <a:accent5>
        <a:srgbClr val="F489CF"/>
      </a:accent5>
      <a:accent6>
        <a:srgbClr val="B56FF4"/>
      </a:accent6>
      <a:hlink>
        <a:srgbClr val="408080"/>
      </a:hlink>
      <a:folHlink>
        <a:srgbClr val="5EAEAE"/>
      </a:folHlink>
    </a:clrScheme>
    <a:fontScheme name="Spring">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pring">
      <a:fillStyleLst>
        <a:solidFill>
          <a:schemeClr val="phClr"/>
        </a:solidFill>
        <a:gradFill rotWithShape="1">
          <a:gsLst>
            <a:gs pos="0">
              <a:schemeClr val="phClr">
                <a:tint val="70000"/>
                <a:lumMod val="110000"/>
              </a:schemeClr>
            </a:gs>
            <a:gs pos="100000">
              <a:schemeClr val="phClr">
                <a:tint val="100000"/>
                <a:shade val="85000"/>
                <a:lumMod val="80000"/>
              </a:schemeClr>
            </a:gs>
          </a:gsLst>
          <a:lin ang="5400000" scaled="1"/>
        </a:gradFill>
        <a:gradFill rotWithShape="1">
          <a:gsLst>
            <a:gs pos="0">
              <a:schemeClr val="phClr">
                <a:tint val="97000"/>
                <a:satMod val="100000"/>
                <a:lumMod val="110000"/>
              </a:schemeClr>
            </a:gs>
            <a:gs pos="100000">
              <a:schemeClr val="phClr">
                <a:shade val="85000"/>
                <a:lumMod val="8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100000"/>
                <a:shade val="100000"/>
                <a:hueMod val="100000"/>
                <a:satMod val="106000"/>
                <a:lumMod val="100000"/>
              </a:schemeClr>
            </a:gs>
            <a:gs pos="88000">
              <a:schemeClr val="phClr">
                <a:tint val="90000"/>
                <a:shade val="68000"/>
                <a:hueMod val="100000"/>
                <a:satMod val="114000"/>
                <a:lumMod val="74000"/>
              </a:schemeClr>
            </a:gs>
          </a:gsLst>
          <a:lin ang="5400000" scaled="1"/>
        </a:gradFill>
        <a:gradFill rotWithShape="1">
          <a:gsLst>
            <a:gs pos="0">
              <a:schemeClr val="phClr">
                <a:tint val="94000"/>
                <a:shade val="100000"/>
                <a:hueMod val="100000"/>
                <a:satMod val="118000"/>
                <a:lumMod val="100000"/>
              </a:schemeClr>
            </a:gs>
            <a:gs pos="100000">
              <a:schemeClr val="phClr">
                <a:tint val="98000"/>
                <a:shade val="68000"/>
                <a:hueMod val="100000"/>
                <a:satMod val="118000"/>
                <a:lumMod val="82000"/>
              </a:schemeClr>
            </a:gs>
          </a:gsLst>
          <a:path path="circle">
            <a:fillToRect l="50000" t="50000" r="100000" b="100000"/>
          </a:path>
        </a:gradFill>
      </a:bgFillStyleLst>
    </a:fmtScheme>
  </a:themeElements>
  <a:objectDefaults/>
  <a:extraClrSchemeLst/>
</a:theme>
</file>

<file path=ppt/theme/theme8.xml><?xml version="1.0" encoding="utf-8"?>
<a:theme xmlns:a="http://schemas.openxmlformats.org/drawingml/2006/main" name="UI-ISDA">
  <a:themeElements>
    <a:clrScheme name="UI-ISD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UI-ISD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I-ISD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UI-ISD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UI-ISD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UI-ISD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UI-ISD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UI-ISD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UI-ISD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UI-ISD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UI-ISD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UI-ISD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UI-ISD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UI-ISD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2680</TotalTime>
  <Words>2459</Words>
  <Application>Microsoft Office PowerPoint</Application>
  <PresentationFormat>On-screen Show (4:3)</PresentationFormat>
  <Paragraphs>309</Paragraphs>
  <Slides>62</Slides>
  <Notes>7</Notes>
  <HiddenSlides>0</HiddenSlides>
  <MMClips>0</MMClips>
  <ScaleCrop>false</ScaleCrop>
  <HeadingPairs>
    <vt:vector size="4" baseType="variant">
      <vt:variant>
        <vt:lpstr>Theme</vt:lpstr>
      </vt:variant>
      <vt:variant>
        <vt:i4>9</vt:i4>
      </vt:variant>
      <vt:variant>
        <vt:lpstr>Slide Titles</vt:lpstr>
      </vt:variant>
      <vt:variant>
        <vt:i4>62</vt:i4>
      </vt:variant>
    </vt:vector>
  </HeadingPairs>
  <TitlesOfParts>
    <vt:vector size="71" baseType="lpstr">
      <vt:lpstr>Waveform</vt:lpstr>
      <vt:lpstr>Nature</vt:lpstr>
      <vt:lpstr>Spring</vt:lpstr>
      <vt:lpstr>2_Office Theme</vt:lpstr>
      <vt:lpstr>3_Office Theme</vt:lpstr>
      <vt:lpstr>Office Theme</vt:lpstr>
      <vt:lpstr>1_Spring</vt:lpstr>
      <vt:lpstr>UI-ISDA</vt:lpstr>
      <vt:lpstr>1_Office Theme</vt:lpstr>
      <vt:lpstr>Pollinator Protection for Pesticide Applicators</vt:lpstr>
      <vt:lpstr>Life with bees….</vt:lpstr>
      <vt:lpstr>… and without bees</vt:lpstr>
      <vt:lpstr>PowerPoint Presentation</vt:lpstr>
      <vt:lpstr>Who Are the Pollinators?</vt:lpstr>
      <vt:lpstr>PowerPoint Presentation</vt:lpstr>
      <vt:lpstr>Importance of Pollinators</vt:lpstr>
      <vt:lpstr>What organisms serve as pollinators?</vt:lpstr>
      <vt:lpstr>Bee Decline from the beekeeper point of view -2009-2010 winter losses</vt:lpstr>
      <vt:lpstr>Bee Decline from the beekeeper point of view - 2011-2012 winter losses</vt:lpstr>
      <vt:lpstr>Winter Loss Survey Results  Over 7 Years</vt:lpstr>
      <vt:lpstr>National Stakeholders Conference Key Findings</vt:lpstr>
      <vt:lpstr>National Stakeholders Conference Key Findings</vt:lpstr>
      <vt:lpstr>National Stakeholders Conference Key Findings</vt:lpstr>
      <vt:lpstr>Varroa destructor mite sucks bee blood and circulates viruses</vt:lpstr>
      <vt:lpstr>National Stakeholders Conference Key Findings</vt:lpstr>
      <vt:lpstr>Managed Pollinator Coordinated Agriculture Program Update Highlights</vt:lpstr>
      <vt:lpstr>Managed Pollinator Coordinated Agriculture Program Update Highlights</vt:lpstr>
      <vt:lpstr>Pollinator Protection</vt:lpstr>
      <vt:lpstr>Pesticide applicators must reduce risks to honey bees and other pollinators.</vt:lpstr>
      <vt:lpstr>         What Can You Do…?</vt:lpstr>
      <vt:lpstr>Did You Know?</vt:lpstr>
      <vt:lpstr>Different Formulations may affect pollinators…</vt:lpstr>
      <vt:lpstr>Pollinator Protection Checklist</vt:lpstr>
      <vt:lpstr>Pollinator Protection Checklist</vt:lpstr>
      <vt:lpstr>Many insecticides have specific label warnings</vt:lpstr>
      <vt:lpstr>Look for the bee icon on new labels</vt:lpstr>
      <vt:lpstr>Pollinator Protection</vt:lpstr>
      <vt:lpstr>Pollinator Protection Checklist</vt:lpstr>
      <vt:lpstr>Even pesticides approved for organic grower use can be highly toxic to pollinators</vt:lpstr>
      <vt:lpstr>PowerPoint Presentation</vt:lpstr>
      <vt:lpstr>PowerPoint Presentation</vt:lpstr>
      <vt:lpstr>New use directions – Ag products</vt:lpstr>
      <vt:lpstr>New use directions – Ag products</vt:lpstr>
      <vt:lpstr>New use directions – Ag products &amp; Non-Ag products</vt:lpstr>
      <vt:lpstr>Residual Toxicity</vt:lpstr>
      <vt:lpstr>Residual Toxicity</vt:lpstr>
      <vt:lpstr>Additional Restrictions for pesticide with Extended Residual Activity www.epa.gov/pesticides/ecosystem/pollinator/bee-label-info-lrt.pdf </vt:lpstr>
      <vt:lpstr>Residual Toxicity</vt:lpstr>
      <vt:lpstr>Pollinator Protection Checklist</vt:lpstr>
      <vt:lpstr>During Application</vt:lpstr>
      <vt:lpstr>Pollinator Protection Checklist</vt:lpstr>
      <vt:lpstr>Pollinator Protection Checklist</vt:lpstr>
      <vt:lpstr>Pollinator Protection Checklist</vt:lpstr>
      <vt:lpstr>Minimize Spray Drift</vt:lpstr>
      <vt:lpstr>Minimize Vapor Drift</vt:lpstr>
      <vt:lpstr>Minimize Off-Site Drift of Seed Treatment Materials</vt:lpstr>
      <vt:lpstr>PowerPoint Presentation</vt:lpstr>
      <vt:lpstr>After Application</vt:lpstr>
      <vt:lpstr>Pollinator Protection Checklist</vt:lpstr>
      <vt:lpstr>PowerPoint Presentation</vt:lpstr>
      <vt:lpstr>         What Can You Do…?</vt:lpstr>
      <vt:lpstr>Pollinator Protection Checklist</vt:lpstr>
      <vt:lpstr>Common Symptoms of Honey Bee Exposure to Pesticides</vt:lpstr>
      <vt:lpstr>Common Other Stressors  to Bee Health</vt:lpstr>
      <vt:lpstr>Pollinator Protection Checklist</vt:lpstr>
      <vt:lpstr>What we all can do to improve pollinator survival?</vt:lpstr>
      <vt:lpstr>PowerPoint Presentation</vt:lpstr>
      <vt:lpstr>PowerPoint Presentation</vt:lpstr>
      <vt:lpstr>Other contributors to this presentation</vt:lpstr>
      <vt:lpstr>Resources</vt:lpstr>
      <vt:lpstr>Questions?</vt:lpstr>
    </vt:vector>
  </TitlesOfParts>
  <Company>State of Maine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Pesticides and Pollinators</dc:title>
  <dc:creator>Fish, Gary</dc:creator>
  <cp:lastModifiedBy>Gary Fish</cp:lastModifiedBy>
  <cp:revision>84</cp:revision>
  <cp:lastPrinted>2014-01-03T14:01:27Z</cp:lastPrinted>
  <dcterms:created xsi:type="dcterms:W3CDTF">2012-05-14T11:58:24Z</dcterms:created>
  <dcterms:modified xsi:type="dcterms:W3CDTF">2014-01-06T17:40:55Z</dcterms:modified>
</cp:coreProperties>
</file>