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handoutMasterIdLst>
    <p:handoutMasterId r:id="rId30"/>
  </p:handoutMasterIdLst>
  <p:sldIdLst>
    <p:sldId id="258" r:id="rId2"/>
    <p:sldId id="427" r:id="rId3"/>
    <p:sldId id="428" r:id="rId4"/>
    <p:sldId id="429" r:id="rId5"/>
    <p:sldId id="430" r:id="rId6"/>
    <p:sldId id="431" r:id="rId7"/>
    <p:sldId id="432" r:id="rId8"/>
    <p:sldId id="433" r:id="rId9"/>
    <p:sldId id="435" r:id="rId10"/>
    <p:sldId id="434" r:id="rId11"/>
    <p:sldId id="436" r:id="rId12"/>
    <p:sldId id="437" r:id="rId13"/>
    <p:sldId id="439" r:id="rId14"/>
    <p:sldId id="441" r:id="rId15"/>
    <p:sldId id="440"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42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F35835-C9D2-421E-BA3E-CF28AE87291D}" v="66" dt="2023-08-01T14:29:32.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231" autoAdjust="0"/>
  </p:normalViewPr>
  <p:slideViewPr>
    <p:cSldViewPr>
      <p:cViewPr varScale="1">
        <p:scale>
          <a:sx n="103" d="100"/>
          <a:sy n="103" d="100"/>
        </p:scale>
        <p:origin x="18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308"/>
    </p:cViewPr>
  </p:sorterViewPr>
  <p:notesViewPr>
    <p:cSldViewPr>
      <p:cViewPr>
        <p:scale>
          <a:sx n="66" d="100"/>
          <a:sy n="66" d="100"/>
        </p:scale>
        <p:origin x="-1602" y="492"/>
      </p:cViewPr>
      <p:guideLst>
        <p:guide orient="horz" pos="2208"/>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3" y="0"/>
            <a:ext cx="4029513"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1123" name="Rectangle 3"/>
          <p:cNvSpPr>
            <a:spLocks noGrp="1" noChangeArrowheads="1"/>
          </p:cNvSpPr>
          <p:nvPr>
            <p:ph type="dt" sz="quarter" idx="1"/>
          </p:nvPr>
        </p:nvSpPr>
        <p:spPr bwMode="auto">
          <a:xfrm>
            <a:off x="5264743" y="0"/>
            <a:ext cx="4029511"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1124" name="Rectangle 4"/>
          <p:cNvSpPr>
            <a:spLocks noGrp="1" noChangeArrowheads="1"/>
          </p:cNvSpPr>
          <p:nvPr>
            <p:ph type="ftr" sz="quarter" idx="2"/>
          </p:nvPr>
        </p:nvSpPr>
        <p:spPr bwMode="auto">
          <a:xfrm>
            <a:off x="3" y="6658443"/>
            <a:ext cx="4029513"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1125" name="Rectangle 5"/>
          <p:cNvSpPr>
            <a:spLocks noGrp="1" noChangeArrowheads="1"/>
          </p:cNvSpPr>
          <p:nvPr>
            <p:ph type="sldNum" sz="quarter" idx="3"/>
          </p:nvPr>
        </p:nvSpPr>
        <p:spPr bwMode="auto">
          <a:xfrm>
            <a:off x="5264743" y="6658443"/>
            <a:ext cx="4029511"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A76BDA2-4D1C-4E0A-8830-8A14A89D4883}" type="slidenum">
              <a:rPr lang="en-US"/>
              <a:pPr>
                <a:defRPr/>
              </a:pPr>
              <a:t>‹#›</a:t>
            </a:fld>
            <a:endParaRPr lang="en-US"/>
          </a:p>
        </p:txBody>
      </p:sp>
    </p:spTree>
    <p:extLst>
      <p:ext uri="{BB962C8B-B14F-4D97-AF65-F5344CB8AC3E}">
        <p14:creationId xmlns:p14="http://schemas.microsoft.com/office/powerpoint/2010/main" val="3104967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3" y="0"/>
            <a:ext cx="4029513"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5107" name="Rectangle 3"/>
          <p:cNvSpPr>
            <a:spLocks noGrp="1" noChangeArrowheads="1"/>
          </p:cNvSpPr>
          <p:nvPr>
            <p:ph type="dt" idx="1"/>
          </p:nvPr>
        </p:nvSpPr>
        <p:spPr bwMode="auto">
          <a:xfrm>
            <a:off x="5264743" y="0"/>
            <a:ext cx="4029511"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758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5109" name="Rectangle 5"/>
          <p:cNvSpPr>
            <a:spLocks noGrp="1" noChangeArrowheads="1"/>
          </p:cNvSpPr>
          <p:nvPr>
            <p:ph type="body" sz="quarter" idx="3"/>
          </p:nvPr>
        </p:nvSpPr>
        <p:spPr bwMode="auto">
          <a:xfrm>
            <a:off x="930711" y="3330422"/>
            <a:ext cx="7437120" cy="315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5110" name="Rectangle 6"/>
          <p:cNvSpPr>
            <a:spLocks noGrp="1" noChangeArrowheads="1"/>
          </p:cNvSpPr>
          <p:nvPr>
            <p:ph type="ftr" sz="quarter" idx="4"/>
          </p:nvPr>
        </p:nvSpPr>
        <p:spPr bwMode="auto">
          <a:xfrm>
            <a:off x="3" y="6658443"/>
            <a:ext cx="4029513"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5111" name="Rectangle 7"/>
          <p:cNvSpPr>
            <a:spLocks noGrp="1" noChangeArrowheads="1"/>
          </p:cNvSpPr>
          <p:nvPr>
            <p:ph type="sldNum" sz="quarter" idx="5"/>
          </p:nvPr>
        </p:nvSpPr>
        <p:spPr bwMode="auto">
          <a:xfrm>
            <a:off x="5264743" y="6658443"/>
            <a:ext cx="4029511"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05523DF-0C0A-4366-98B6-5F1875E67E0B}" type="slidenum">
              <a:rPr lang="en-US"/>
              <a:pPr>
                <a:defRPr/>
              </a:pPr>
              <a:t>‹#›</a:t>
            </a:fld>
            <a:endParaRPr lang="en-US"/>
          </a:p>
        </p:txBody>
      </p:sp>
    </p:spTree>
    <p:extLst>
      <p:ext uri="{BB962C8B-B14F-4D97-AF65-F5344CB8AC3E}">
        <p14:creationId xmlns:p14="http://schemas.microsoft.com/office/powerpoint/2010/main" val="1954013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03F5F5-6B55-4981-B56C-B6EB1A671137}" type="slidenum">
              <a:rPr lang="en-US" smtClean="0"/>
              <a:pPr eaLnBrk="1" hangingPunct="1"/>
              <a:t>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533081-AB20-4E3C-BDC6-A4D1FD9B478E}" type="slidenum">
              <a:rPr lang="en-US"/>
              <a:pPr>
                <a:defRPr/>
              </a:pPr>
              <a:t>‹#›</a:t>
            </a:fld>
            <a:endParaRPr lang="en-US"/>
          </a:p>
        </p:txBody>
      </p:sp>
    </p:spTree>
    <p:extLst>
      <p:ext uri="{BB962C8B-B14F-4D97-AF65-F5344CB8AC3E}">
        <p14:creationId xmlns:p14="http://schemas.microsoft.com/office/powerpoint/2010/main" val="123021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0D9D3-4859-4FCD-8206-27B1604D6AD5}" type="slidenum">
              <a:rPr lang="en-US"/>
              <a:pPr>
                <a:defRPr/>
              </a:pPr>
              <a:t>‹#›</a:t>
            </a:fld>
            <a:endParaRPr lang="en-US"/>
          </a:p>
        </p:txBody>
      </p:sp>
    </p:spTree>
    <p:extLst>
      <p:ext uri="{BB962C8B-B14F-4D97-AF65-F5344CB8AC3E}">
        <p14:creationId xmlns:p14="http://schemas.microsoft.com/office/powerpoint/2010/main" val="359672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4EF79F-B859-4DB0-8C2E-756EB52E5A8F}" type="slidenum">
              <a:rPr lang="en-US"/>
              <a:pPr>
                <a:defRPr/>
              </a:pPr>
              <a:t>‹#›</a:t>
            </a:fld>
            <a:endParaRPr lang="en-US"/>
          </a:p>
        </p:txBody>
      </p:sp>
    </p:spTree>
    <p:extLst>
      <p:ext uri="{BB962C8B-B14F-4D97-AF65-F5344CB8AC3E}">
        <p14:creationId xmlns:p14="http://schemas.microsoft.com/office/powerpoint/2010/main" val="132939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9CBA97-4828-4596-AC06-70123DAE954F}" type="slidenum">
              <a:rPr lang="en-US"/>
              <a:pPr>
                <a:defRPr/>
              </a:pPr>
              <a:t>‹#›</a:t>
            </a:fld>
            <a:endParaRPr lang="en-US"/>
          </a:p>
        </p:txBody>
      </p:sp>
    </p:spTree>
    <p:extLst>
      <p:ext uri="{BB962C8B-B14F-4D97-AF65-F5344CB8AC3E}">
        <p14:creationId xmlns:p14="http://schemas.microsoft.com/office/powerpoint/2010/main" val="34672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3414F5-F4D8-4140-BEC6-FE9365B5CA1E}" type="slidenum">
              <a:rPr lang="en-US"/>
              <a:pPr>
                <a:defRPr/>
              </a:pPr>
              <a:t>‹#›</a:t>
            </a:fld>
            <a:endParaRPr lang="en-US"/>
          </a:p>
        </p:txBody>
      </p:sp>
    </p:spTree>
    <p:extLst>
      <p:ext uri="{BB962C8B-B14F-4D97-AF65-F5344CB8AC3E}">
        <p14:creationId xmlns:p14="http://schemas.microsoft.com/office/powerpoint/2010/main" val="5635104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DA8164-7015-457F-8AEE-B42ADC32C665}" type="slidenum">
              <a:rPr lang="en-US"/>
              <a:pPr>
                <a:defRPr/>
              </a:pPr>
              <a:t>‹#›</a:t>
            </a:fld>
            <a:endParaRPr lang="en-US"/>
          </a:p>
        </p:txBody>
      </p:sp>
    </p:spTree>
    <p:extLst>
      <p:ext uri="{BB962C8B-B14F-4D97-AF65-F5344CB8AC3E}">
        <p14:creationId xmlns:p14="http://schemas.microsoft.com/office/powerpoint/2010/main" val="237898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FB2F267-D37D-4A85-AECF-F1E3E4F6C1FF}" type="slidenum">
              <a:rPr lang="en-US"/>
              <a:pPr>
                <a:defRPr/>
              </a:pPr>
              <a:t>‹#›</a:t>
            </a:fld>
            <a:endParaRPr lang="en-US"/>
          </a:p>
        </p:txBody>
      </p:sp>
    </p:spTree>
    <p:extLst>
      <p:ext uri="{BB962C8B-B14F-4D97-AF65-F5344CB8AC3E}">
        <p14:creationId xmlns:p14="http://schemas.microsoft.com/office/powerpoint/2010/main" val="408091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ECC946-0D45-4618-9FA8-03C0DEA61ED6}" type="slidenum">
              <a:rPr lang="en-US"/>
              <a:pPr>
                <a:defRPr/>
              </a:pPr>
              <a:t>‹#›</a:t>
            </a:fld>
            <a:endParaRPr lang="en-US"/>
          </a:p>
        </p:txBody>
      </p:sp>
    </p:spTree>
    <p:extLst>
      <p:ext uri="{BB962C8B-B14F-4D97-AF65-F5344CB8AC3E}">
        <p14:creationId xmlns:p14="http://schemas.microsoft.com/office/powerpoint/2010/main" val="157884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4A242-D467-40DE-AB9F-298190C637C7}" type="slidenum">
              <a:rPr lang="en-US"/>
              <a:pPr>
                <a:defRPr/>
              </a:pPr>
              <a:t>‹#›</a:t>
            </a:fld>
            <a:endParaRPr lang="en-US"/>
          </a:p>
        </p:txBody>
      </p:sp>
    </p:spTree>
    <p:extLst>
      <p:ext uri="{BB962C8B-B14F-4D97-AF65-F5344CB8AC3E}">
        <p14:creationId xmlns:p14="http://schemas.microsoft.com/office/powerpoint/2010/main" val="316051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6D3E9B2-2558-4406-BC09-4241A825022F}" type="slidenum">
              <a:rPr lang="en-US"/>
              <a:pPr>
                <a:defRPr/>
              </a:pPr>
              <a:t>‹#›</a:t>
            </a:fld>
            <a:endParaRPr lang="en-US"/>
          </a:p>
        </p:txBody>
      </p:sp>
    </p:spTree>
    <p:extLst>
      <p:ext uri="{BB962C8B-B14F-4D97-AF65-F5344CB8AC3E}">
        <p14:creationId xmlns:p14="http://schemas.microsoft.com/office/powerpoint/2010/main" val="163681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04CE4F-35E1-4CF5-B982-4DF269B84120}" type="slidenum">
              <a:rPr lang="en-US"/>
              <a:pPr>
                <a:defRPr/>
              </a:pPr>
              <a:t>‹#›</a:t>
            </a:fld>
            <a:endParaRPr lang="en-US"/>
          </a:p>
        </p:txBody>
      </p:sp>
    </p:spTree>
    <p:extLst>
      <p:ext uri="{BB962C8B-B14F-4D97-AF65-F5344CB8AC3E}">
        <p14:creationId xmlns:p14="http://schemas.microsoft.com/office/powerpoint/2010/main" val="240246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1E3E1ABF-636E-4456-827E-DA8023D3AE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22" r:id="rId2"/>
    <p:sldLayoutId id="2147483730" r:id="rId3"/>
    <p:sldLayoutId id="2147483723" r:id="rId4"/>
    <p:sldLayoutId id="2147483731" r:id="rId5"/>
    <p:sldLayoutId id="2147483724" r:id="rId6"/>
    <p:sldLayoutId id="2147483725" r:id="rId7"/>
    <p:sldLayoutId id="2147483732" r:id="rId8"/>
    <p:sldLayoutId id="2147483726" r:id="rId9"/>
    <p:sldLayoutId id="2147483727" r:id="rId10"/>
    <p:sldLayoutId id="2147483728" r:id="rId11"/>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itchFamily="34" charset="0"/>
        </a:defRPr>
      </a:lvl2pPr>
      <a:lvl3pPr algn="l" rtl="0" fontAlgn="base">
        <a:spcBef>
          <a:spcPct val="0"/>
        </a:spcBef>
        <a:spcAft>
          <a:spcPct val="0"/>
        </a:spcAft>
        <a:defRPr sz="4000">
          <a:solidFill>
            <a:schemeClr val="tx2"/>
          </a:solidFill>
          <a:latin typeface="Arial" pitchFamily="34" charset="0"/>
        </a:defRPr>
      </a:lvl3pPr>
      <a:lvl4pPr algn="l" rtl="0" fontAlgn="base">
        <a:spcBef>
          <a:spcPct val="0"/>
        </a:spcBef>
        <a:spcAft>
          <a:spcPct val="0"/>
        </a:spcAft>
        <a:defRPr sz="4000">
          <a:solidFill>
            <a:schemeClr val="tx2"/>
          </a:solidFill>
          <a:latin typeface="Arial" pitchFamily="34" charset="0"/>
        </a:defRPr>
      </a:lvl4pPr>
      <a:lvl5pPr algn="l" rtl="0" fontAlgn="base">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aine.gov/wcb/"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forms.wcb@maine.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ine.gov/wcb/departments/technolog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0" y="457200"/>
            <a:ext cx="9144000" cy="2514600"/>
          </a:xfrm>
        </p:spPr>
        <p:txBody>
          <a:bodyPr/>
          <a:lstStyle/>
          <a:p>
            <a:pPr algn="ctr" fontAlgn="auto">
              <a:spcAft>
                <a:spcPts val="0"/>
              </a:spcAft>
              <a:defRPr/>
            </a:pP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endParaRPr lang="en-US" sz="4400" dirty="0">
              <a:effectLst>
                <a:outerShdw blurRad="38100" dist="38100" dir="2700000" algn="tl">
                  <a:srgbClr val="000000">
                    <a:alpha val="43137"/>
                  </a:srgbClr>
                </a:outerShdw>
              </a:effectLst>
            </a:endParaRPr>
          </a:p>
        </p:txBody>
      </p:sp>
      <p:sp>
        <p:nvSpPr>
          <p:cNvPr id="2051" name="Rectangle 5"/>
          <p:cNvSpPr>
            <a:spLocks noGrp="1" noChangeArrowheads="1"/>
          </p:cNvSpPr>
          <p:nvPr>
            <p:ph type="subTitle" idx="1"/>
          </p:nvPr>
        </p:nvSpPr>
        <p:spPr>
          <a:xfrm>
            <a:off x="0" y="5715000"/>
            <a:ext cx="9144000" cy="1066800"/>
          </a:xfrm>
        </p:spPr>
        <p:txBody>
          <a:bodyPr rtlCol="0">
            <a:normAutofit/>
          </a:body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a:p>
            <a:pPr fontAlgn="auto">
              <a:spcAft>
                <a:spcPts val="0"/>
              </a:spcAft>
              <a:defRPr/>
            </a:pPr>
            <a:endParaRPr lang="en-US" sz="1000" b="1" dirty="0">
              <a:effectLst>
                <a:outerShdw blurRad="38100" dist="38100" dir="2700000" algn="tl">
                  <a:srgbClr val="000000">
                    <a:alpha val="43137"/>
                  </a:srgbClr>
                </a:outerShdw>
              </a:effectLst>
            </a:endParaRPr>
          </a:p>
          <a:p>
            <a:pPr fontAlgn="auto">
              <a:spcAft>
                <a:spcPts val="0"/>
              </a:spcAft>
              <a:defRPr/>
            </a:pPr>
            <a:r>
              <a:rPr lang="en-US" sz="1200" b="1" dirty="0">
                <a:effectLst>
                  <a:outerShdw blurRad="38100" dist="38100" dir="2700000" algn="tl">
                    <a:srgbClr val="000000">
                      <a:alpha val="43137"/>
                    </a:srgbClr>
                  </a:outerShdw>
                </a:effectLst>
              </a:rPr>
              <a:t>Aug 2023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733800"/>
            <a:ext cx="3980359" cy="1828649"/>
          </a:xfrm>
          <a:prstGeom prst="rect">
            <a:avLst/>
          </a:prstGeom>
        </p:spPr>
      </p:pic>
      <p:sp>
        <p:nvSpPr>
          <p:cNvPr id="3" name="Rectangle 5">
            <a:extLst>
              <a:ext uri="{FF2B5EF4-FFF2-40B4-BE49-F238E27FC236}">
                <a16:creationId xmlns:a16="http://schemas.microsoft.com/office/drawing/2014/main" id="{64DF6D75-0E32-4C45-8A3C-C604A1604013}"/>
              </a:ext>
            </a:extLst>
          </p:cNvPr>
          <p:cNvSpPr>
            <a:spLocks noChangeArrowheads="1"/>
          </p:cNvSpPr>
          <p:nvPr/>
        </p:nvSpPr>
        <p:spPr bwMode="auto">
          <a:xfrm>
            <a:off x="495300" y="533323"/>
            <a:ext cx="8153400" cy="312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tx2"/>
              </a:buClr>
              <a:buSzPct val="70000"/>
              <a:buFont typeface="Wingdings" pitchFamily="2" charset="2"/>
              <a:buNone/>
            </a:pPr>
            <a:r>
              <a:rPr lang="en-US" sz="4000" b="1" dirty="0">
                <a:ln w="1905"/>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Electronic Filing </a:t>
            </a:r>
          </a:p>
          <a:p>
            <a:pPr algn="ctr">
              <a:spcBef>
                <a:spcPct val="20000"/>
              </a:spcBef>
              <a:buClr>
                <a:schemeClr val="tx2"/>
              </a:buClr>
              <a:buSzPct val="70000"/>
              <a:buFont typeface="Wingdings" pitchFamily="2" charset="2"/>
              <a:buNone/>
            </a:pPr>
            <a:r>
              <a:rPr lang="en-US" sz="4000" b="1" dirty="0">
                <a:ln w="1905"/>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and </a:t>
            </a:r>
          </a:p>
          <a:p>
            <a:pPr algn="ctr">
              <a:spcBef>
                <a:spcPct val="20000"/>
              </a:spcBef>
              <a:buClr>
                <a:schemeClr val="tx2"/>
              </a:buClr>
              <a:buSzPct val="70000"/>
              <a:buFont typeface="Wingdings" pitchFamily="2" charset="2"/>
              <a:buNone/>
            </a:pPr>
            <a:r>
              <a:rPr lang="en-US" sz="4000" b="1" dirty="0">
                <a:ln w="1905"/>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Forms Overview</a:t>
            </a:r>
            <a:endParaRPr lang="en-US" sz="40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pPr algn="ctr">
              <a:spcBef>
                <a:spcPct val="20000"/>
              </a:spcBef>
              <a:buClr>
                <a:schemeClr val="tx2"/>
              </a:buClr>
              <a:buSzPct val="70000"/>
              <a:buFont typeface="Wingdings" pitchFamily="2" charset="2"/>
              <a:buNone/>
            </a:pPr>
            <a:r>
              <a:rPr lang="en-US" sz="3200" b="1" i="1" dirty="0">
                <a:solidFill>
                  <a:srgbClr val="002060"/>
                </a:solidFill>
                <a:latin typeface="Times New Roman" pitchFamily="18" charset="0"/>
                <a:cs typeface="Times New Roman" pitchFamily="18" charset="0"/>
              </a:rPr>
              <a:t>For Use With </a:t>
            </a:r>
            <a:r>
              <a:rPr lang="en-US" sz="2800" b="1" i="1" dirty="0">
                <a:solidFill>
                  <a:srgbClr val="002060"/>
                </a:solidFill>
                <a:latin typeface="Times New Roman" pitchFamily="18" charset="0"/>
                <a:cs typeface="Times New Roman" pitchFamily="18" charset="0"/>
              </a:rPr>
              <a:t>Forms</a:t>
            </a:r>
            <a:r>
              <a:rPr lang="en-US" sz="3200" b="1" i="1" dirty="0">
                <a:solidFill>
                  <a:srgbClr val="002060"/>
                </a:solidFill>
                <a:latin typeface="Times New Roman" pitchFamily="18" charset="0"/>
                <a:cs typeface="Times New Roman" pitchFamily="18" charset="0"/>
              </a:rPr>
              <a:t> Filing Mini Manual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FROI</a:t>
            </a:r>
            <a:br>
              <a:rPr lang="en-US" b="1" dirty="0"/>
            </a:br>
            <a:r>
              <a:rPr lang="en-US" b="1" dirty="0"/>
              <a:t>Injury or Disease (WCB-1)</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4BB0758B-767C-1AD4-0034-0B1897851E1D}"/>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Rectangle 3">
            <a:extLst>
              <a:ext uri="{FF2B5EF4-FFF2-40B4-BE49-F238E27FC236}">
                <a16:creationId xmlns:a16="http://schemas.microsoft.com/office/drawing/2014/main" id="{97C7B111-108D-3E5F-0A59-DFBE85D4234B}"/>
              </a:ext>
            </a:extLst>
          </p:cNvPr>
          <p:cNvSpPr>
            <a:spLocks noChangeArrowheads="1"/>
          </p:cNvSpPr>
          <p:nvPr/>
        </p:nvSpPr>
        <p:spPr bwMode="auto">
          <a:xfrm>
            <a:off x="267551" y="1663959"/>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SzPct val="70000"/>
              <a:buFont typeface="Wingdings" panose="05000000000000000000" pitchFamily="2" charset="2"/>
              <a:buChar char="q"/>
            </a:pPr>
            <a:r>
              <a:rPr lang="en-US" sz="2000" b="1" dirty="0"/>
              <a:t>Types of FROI transmissions:</a:t>
            </a:r>
          </a:p>
          <a:p>
            <a:pPr marL="800100" lvl="1" indent="-342900">
              <a:spcBef>
                <a:spcPct val="20000"/>
              </a:spcBef>
              <a:buSzPct val="70000"/>
              <a:buFont typeface="Wingdings" panose="05000000000000000000" pitchFamily="2" charset="2"/>
              <a:buChar char="q"/>
            </a:pPr>
            <a:r>
              <a:rPr lang="en-US" sz="2000" b="1" dirty="0"/>
              <a:t>00</a:t>
            </a:r>
            <a:r>
              <a:rPr lang="en-US" sz="2000" dirty="0"/>
              <a:t> = (Original) Used to file an original FROI</a:t>
            </a:r>
          </a:p>
          <a:p>
            <a:pPr marL="800100" lvl="1" indent="-342900">
              <a:spcBef>
                <a:spcPct val="20000"/>
              </a:spcBef>
              <a:buSzPct val="70000"/>
              <a:buFont typeface="Wingdings" panose="05000000000000000000" pitchFamily="2" charset="2"/>
              <a:buChar char="q"/>
            </a:pPr>
            <a:r>
              <a:rPr lang="en-US" sz="2000" b="1" dirty="0"/>
              <a:t>01</a:t>
            </a:r>
            <a:r>
              <a:rPr lang="en-US" sz="2000" dirty="0"/>
              <a:t> = (Cancel) Used to cancel an original FROI that was sent in error</a:t>
            </a:r>
          </a:p>
          <a:p>
            <a:pPr marL="800100" lvl="1" indent="-342900">
              <a:spcBef>
                <a:spcPct val="20000"/>
              </a:spcBef>
              <a:buSzPct val="70000"/>
              <a:buFont typeface="Wingdings" panose="05000000000000000000" pitchFamily="2" charset="2"/>
              <a:buChar char="q"/>
            </a:pPr>
            <a:r>
              <a:rPr lang="en-US" sz="2000" b="1" dirty="0"/>
              <a:t>CO</a:t>
            </a:r>
            <a:r>
              <a:rPr lang="en-US" sz="2000" dirty="0"/>
              <a:t> = (Correction) Used to correct a data element or elements when a filing is accepted with errors (“TE”)</a:t>
            </a:r>
          </a:p>
          <a:p>
            <a:pPr marL="800100" lvl="1" indent="-342900">
              <a:spcBef>
                <a:spcPct val="20000"/>
              </a:spcBef>
              <a:buSzPct val="70000"/>
              <a:buFont typeface="Wingdings" panose="05000000000000000000" pitchFamily="2" charset="2"/>
              <a:buChar char="q"/>
            </a:pPr>
            <a:r>
              <a:rPr lang="en-US" sz="2000" b="1" dirty="0"/>
              <a:t>02</a:t>
            </a:r>
            <a:r>
              <a:rPr lang="en-US" sz="2000" dirty="0"/>
              <a:t> = (Update/Change) Used to update/change one or more data elements</a:t>
            </a:r>
          </a:p>
          <a:p>
            <a:pPr marL="800100" lvl="1" indent="-342900">
              <a:spcBef>
                <a:spcPct val="20000"/>
              </a:spcBef>
              <a:buSzPct val="70000"/>
              <a:buFont typeface="Wingdings" panose="05000000000000000000" pitchFamily="2" charset="2"/>
              <a:buChar char="q"/>
            </a:pPr>
            <a:r>
              <a:rPr lang="en-US" sz="2000" b="1" dirty="0"/>
              <a:t>04</a:t>
            </a:r>
            <a:r>
              <a:rPr lang="en-US" sz="2000" dirty="0"/>
              <a:t> = Original FROI and </a:t>
            </a:r>
            <a:r>
              <a:rPr lang="en-US" sz="2000" b="1" u="sng" dirty="0"/>
              <a:t>Full</a:t>
            </a:r>
            <a:r>
              <a:rPr lang="en-US" sz="2000" dirty="0"/>
              <a:t> Denial</a:t>
            </a:r>
          </a:p>
          <a:p>
            <a:pPr marL="800100" lvl="1" indent="-342900">
              <a:spcBef>
                <a:spcPct val="20000"/>
              </a:spcBef>
              <a:buSzPct val="70000"/>
              <a:buFont typeface="Wingdings" panose="05000000000000000000" pitchFamily="2" charset="2"/>
              <a:buChar char="q"/>
            </a:pPr>
            <a:r>
              <a:rPr lang="en-US" sz="2000" b="1" dirty="0"/>
              <a:t>UR</a:t>
            </a:r>
            <a:r>
              <a:rPr lang="en-US" sz="2000" dirty="0"/>
              <a:t> = (Upon request) Submitted in response to a request from the MWCB</a:t>
            </a:r>
          </a:p>
          <a:p>
            <a:pPr marL="800100" lvl="1" indent="-342900">
              <a:spcBef>
                <a:spcPct val="20000"/>
              </a:spcBef>
              <a:buSzPct val="70000"/>
              <a:buFont typeface="Wingdings" panose="05000000000000000000" pitchFamily="2" charset="2"/>
              <a:buChar char="q"/>
            </a:pPr>
            <a:r>
              <a:rPr lang="en-US" sz="2000" b="1" dirty="0"/>
              <a:t>AQ</a:t>
            </a:r>
            <a:r>
              <a:rPr lang="en-US" sz="2000" dirty="0"/>
              <a:t> = (Acquired Claim) Used to report that a new claim administrator has acquired the claim</a:t>
            </a:r>
          </a:p>
          <a:p>
            <a:pPr marL="342900" indent="-342900">
              <a:spcBef>
                <a:spcPct val="20000"/>
              </a:spcBef>
              <a:buClr>
                <a:schemeClr val="tx2"/>
              </a:buClr>
              <a:buSzPct val="70000"/>
              <a:buFont typeface="Wingdings" pitchFamily="2" charset="2"/>
              <a:buChar char="l"/>
            </a:pPr>
            <a:endParaRPr lang="en-US" sz="1900" dirty="0"/>
          </a:p>
          <a:p>
            <a:pPr marL="342900" indent="-342900">
              <a:spcBef>
                <a:spcPct val="20000"/>
              </a:spcBef>
              <a:buClr>
                <a:schemeClr val="tx2"/>
              </a:buClr>
              <a:buSzPct val="70000"/>
              <a:buFont typeface="Wingdings" pitchFamily="2" charset="2"/>
              <a:buChar char="l"/>
            </a:pPr>
            <a:endParaRPr lang="en-US" sz="2100" dirty="0"/>
          </a:p>
          <a:p>
            <a:pPr marL="342900" indent="-342900">
              <a:spcBef>
                <a:spcPct val="20000"/>
              </a:spcBef>
              <a:buClr>
                <a:schemeClr val="tx2"/>
              </a:buClr>
              <a:buSzPct val="70000"/>
              <a:buFont typeface="Wingdings" pitchFamily="2" charset="2"/>
              <a:buChar char="l"/>
            </a:pPr>
            <a:endParaRPr lang="en-US" sz="2100" dirty="0"/>
          </a:p>
          <a:p>
            <a:pPr marL="342900" indent="-342900">
              <a:spcBef>
                <a:spcPct val="20000"/>
              </a:spcBef>
              <a:buClr>
                <a:schemeClr val="tx2"/>
              </a:buClr>
              <a:buSzPct val="70000"/>
              <a:buFont typeface="Wingdings" pitchFamily="2" charset="2"/>
              <a:buChar char="l"/>
            </a:pPr>
            <a:endParaRPr lang="en-US" sz="3000" dirty="0"/>
          </a:p>
        </p:txBody>
      </p:sp>
    </p:spTree>
    <p:extLst>
      <p:ext uri="{BB962C8B-B14F-4D97-AF65-F5344CB8AC3E}">
        <p14:creationId xmlns:p14="http://schemas.microsoft.com/office/powerpoint/2010/main" val="65336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ssolve">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65" y="461782"/>
            <a:ext cx="8229600" cy="990600"/>
          </a:xfrm>
        </p:spPr>
        <p:txBody>
          <a:bodyPr>
            <a:normAutofit/>
          </a:bodyPr>
          <a:lstStyle/>
          <a:p>
            <a:pPr algn="ctr"/>
            <a:r>
              <a:rPr lang="en-US" b="1" dirty="0"/>
              <a:t>Wage Statement (WCB-2)</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C2D0F2CD-B310-077F-D88A-CADB67E9E791}"/>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graphicFrame>
        <p:nvGraphicFramePr>
          <p:cNvPr id="7" name="Content Placeholder 6">
            <a:extLst>
              <a:ext uri="{FF2B5EF4-FFF2-40B4-BE49-F238E27FC236}">
                <a16:creationId xmlns:a16="http://schemas.microsoft.com/office/drawing/2014/main" id="{67B29C73-C5AC-B102-1682-F97B1D41CE0B}"/>
              </a:ext>
            </a:extLst>
          </p:cNvPr>
          <p:cNvGraphicFramePr>
            <a:graphicFrameLocks noGrp="1" noChangeAspect="1"/>
          </p:cNvGraphicFramePr>
          <p:nvPr>
            <p:ph idx="1"/>
            <p:extLst>
              <p:ext uri="{D42A27DB-BD31-4B8C-83A1-F6EECF244321}">
                <p14:modId xmlns:p14="http://schemas.microsoft.com/office/powerpoint/2010/main" val="3452080858"/>
              </p:ext>
            </p:extLst>
          </p:nvPr>
        </p:nvGraphicFramePr>
        <p:xfrm>
          <a:off x="2768799" y="1545771"/>
          <a:ext cx="3769834" cy="4626429"/>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Exch.Document.7">
                  <p:embed/>
                </p:oleObj>
              </mc:Choice>
              <mc:Fallback>
                <p:oleObj name="Acrobat Document" r:id="rId3" imgW="5829300" imgH="7543800" progId="AcroExch.Document.7">
                  <p:embed/>
                  <p:pic>
                    <p:nvPicPr>
                      <p:cNvPr id="2" name="Object 1"/>
                      <p:cNvPicPr/>
                      <p:nvPr/>
                    </p:nvPicPr>
                    <p:blipFill>
                      <a:blip r:embed="rId4"/>
                      <a:stretch>
                        <a:fillRect/>
                      </a:stretch>
                    </p:blipFill>
                    <p:spPr>
                      <a:xfrm>
                        <a:off x="2768799" y="1545771"/>
                        <a:ext cx="3769834" cy="462642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643A1A5-749C-0DF3-8034-9FECA054FC45}"/>
              </a:ext>
            </a:extLst>
          </p:cNvPr>
          <p:cNvSpPr txBox="1"/>
          <p:nvPr/>
        </p:nvSpPr>
        <p:spPr>
          <a:xfrm>
            <a:off x="6516715" y="5725792"/>
            <a:ext cx="2300567" cy="261610"/>
          </a:xfrm>
          <a:prstGeom prst="rect">
            <a:avLst/>
          </a:prstGeom>
          <a:noFill/>
        </p:spPr>
        <p:txBody>
          <a:bodyPr wrap="square" rtlCol="0">
            <a:spAutoFit/>
          </a:bodyPr>
          <a:lstStyle/>
          <a:p>
            <a:r>
              <a:rPr lang="en-US" sz="1100" b="1" dirty="0"/>
              <a:t>Mini Manual Pages 6-7</a:t>
            </a:r>
            <a:endParaRPr lang="en-US" sz="1100" dirty="0"/>
          </a:p>
        </p:txBody>
      </p:sp>
    </p:spTree>
    <p:extLst>
      <p:ext uri="{BB962C8B-B14F-4D97-AF65-F5344CB8AC3E}">
        <p14:creationId xmlns:p14="http://schemas.microsoft.com/office/powerpoint/2010/main" val="322509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114"/>
            <a:ext cx="8229600" cy="990600"/>
          </a:xfrm>
        </p:spPr>
        <p:txBody>
          <a:bodyPr/>
          <a:lstStyle/>
          <a:p>
            <a:pPr algn="ctr"/>
            <a:r>
              <a:rPr lang="en-US" b="1" dirty="0"/>
              <a:t>Wage Statements</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F17FDB95-1AE4-7BCD-B7D4-78DB02DC3879}"/>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Text Placeholder 3">
            <a:extLst>
              <a:ext uri="{FF2B5EF4-FFF2-40B4-BE49-F238E27FC236}">
                <a16:creationId xmlns:a16="http://schemas.microsoft.com/office/drawing/2014/main" id="{3668FD42-C380-32C8-5504-9DF2610D9B05}"/>
              </a:ext>
            </a:extLst>
          </p:cNvPr>
          <p:cNvSpPr>
            <a:spLocks noGrp="1"/>
          </p:cNvSpPr>
          <p:nvPr>
            <p:ph idx="1"/>
          </p:nvPr>
        </p:nvSpPr>
        <p:spPr>
          <a:xfrm>
            <a:off x="285750" y="1360714"/>
            <a:ext cx="8229600" cy="4876800"/>
          </a:xfrm>
        </p:spPr>
        <p:txBody>
          <a:bodyPr>
            <a:noAutofit/>
          </a:bodyPr>
          <a:lstStyle/>
          <a:p>
            <a:pPr>
              <a:buClrTx/>
              <a:buFont typeface="Wingdings" panose="05000000000000000000" pitchFamily="2" charset="2"/>
              <a:buChar char="q"/>
            </a:pPr>
            <a:r>
              <a:rPr lang="en-US" sz="2000" dirty="0"/>
              <a:t>“The wage statement must report the earnings or wages of the employee on a weekly basis, except that if the employee is paid on other than a weekly basis, the employer may report the earnings or wages on that basis.” (§303)</a:t>
            </a:r>
          </a:p>
          <a:p>
            <a:pPr marL="281178" indent="-171450">
              <a:buClrTx/>
              <a:buFont typeface="Wingdings" panose="05000000000000000000" pitchFamily="2" charset="2"/>
              <a:buChar char="q"/>
            </a:pPr>
            <a:endParaRPr lang="en-US" sz="2000" dirty="0"/>
          </a:p>
          <a:p>
            <a:pPr>
              <a:buClrTx/>
              <a:buFont typeface="Wingdings" panose="05000000000000000000" pitchFamily="2" charset="2"/>
              <a:buChar char="q"/>
            </a:pPr>
            <a:r>
              <a:rPr lang="en-US" sz="2000" dirty="0"/>
              <a:t>Need actual weekly earnings for week of injury, and week of hire (if within the 52 weeks)</a:t>
            </a:r>
          </a:p>
          <a:p>
            <a:pPr marL="281178" indent="-171450">
              <a:buClrTx/>
              <a:buFont typeface="Wingdings" panose="05000000000000000000" pitchFamily="2" charset="2"/>
              <a:buChar char="q"/>
            </a:pPr>
            <a:endParaRPr lang="en-US" sz="2000" dirty="0"/>
          </a:p>
          <a:p>
            <a:pPr>
              <a:buClrTx/>
              <a:buFont typeface="Wingdings" panose="05000000000000000000" pitchFamily="2" charset="2"/>
              <a:buChar char="q"/>
            </a:pPr>
            <a:r>
              <a:rPr lang="en-US" sz="2000" dirty="0"/>
              <a:t>Need to indicate any weeks with </a:t>
            </a:r>
            <a:r>
              <a:rPr lang="en-US" sz="2000" b="1" u="sng" dirty="0"/>
              <a:t>NO</a:t>
            </a:r>
            <a:r>
              <a:rPr lang="en-US" sz="2000" dirty="0"/>
              <a:t> earnings</a:t>
            </a:r>
          </a:p>
          <a:p>
            <a:pPr marL="281178" indent="-171450">
              <a:buClrTx/>
              <a:buFont typeface="Wingdings" panose="05000000000000000000" pitchFamily="2" charset="2"/>
              <a:buChar char="q"/>
            </a:pPr>
            <a:endParaRPr lang="en-US" sz="2000" dirty="0"/>
          </a:p>
          <a:p>
            <a:pPr>
              <a:buClrTx/>
              <a:buFont typeface="Wingdings" panose="05000000000000000000" pitchFamily="2" charset="2"/>
              <a:buChar char="q"/>
            </a:pPr>
            <a:r>
              <a:rPr lang="en-US" sz="2000" dirty="0"/>
              <a:t>Rules in process for monthly, semi-monthly</a:t>
            </a:r>
          </a:p>
        </p:txBody>
      </p:sp>
    </p:spTree>
    <p:extLst>
      <p:ext uri="{BB962C8B-B14F-4D97-AF65-F5344CB8AC3E}">
        <p14:creationId xmlns:p14="http://schemas.microsoft.com/office/powerpoint/2010/main" val="248845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Fringe Benefits Worksheet (WCB-2B)</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BF360CB9-A19C-ACF2-375C-CC5ADF674C72}"/>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graphicFrame>
        <p:nvGraphicFramePr>
          <p:cNvPr id="7" name="Content Placeholder 6">
            <a:extLst>
              <a:ext uri="{FF2B5EF4-FFF2-40B4-BE49-F238E27FC236}">
                <a16:creationId xmlns:a16="http://schemas.microsoft.com/office/drawing/2014/main" id="{BD9FE742-A539-4E5E-5B01-11E6F902D54C}"/>
              </a:ext>
            </a:extLst>
          </p:cNvPr>
          <p:cNvGraphicFramePr>
            <a:graphicFrameLocks noGrp="1" noChangeAspect="1"/>
          </p:cNvGraphicFramePr>
          <p:nvPr>
            <p:ph idx="1"/>
            <p:extLst>
              <p:ext uri="{D42A27DB-BD31-4B8C-83A1-F6EECF244321}">
                <p14:modId xmlns:p14="http://schemas.microsoft.com/office/powerpoint/2010/main" val="1701667209"/>
              </p:ext>
            </p:extLst>
          </p:nvPr>
        </p:nvGraphicFramePr>
        <p:xfrm>
          <a:off x="2687083" y="1600200"/>
          <a:ext cx="3769834" cy="4724400"/>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Exch.Document.7">
                  <p:embed/>
                </p:oleObj>
              </mc:Choice>
              <mc:Fallback>
                <p:oleObj name="Acrobat Document" r:id="rId3" imgW="5829300" imgH="7543800" progId="AcroExch.Document.7">
                  <p:embed/>
                  <p:pic>
                    <p:nvPicPr>
                      <p:cNvPr id="3" name="Object 2"/>
                      <p:cNvPicPr/>
                      <p:nvPr/>
                    </p:nvPicPr>
                    <p:blipFill>
                      <a:blip r:embed="rId4"/>
                      <a:stretch>
                        <a:fillRect/>
                      </a:stretch>
                    </p:blipFill>
                    <p:spPr>
                      <a:xfrm>
                        <a:off x="2687083" y="1600200"/>
                        <a:ext cx="3769834" cy="47244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96E3E0F-F053-71C3-19A4-57E38CF0E0C3}"/>
              </a:ext>
            </a:extLst>
          </p:cNvPr>
          <p:cNvSpPr txBox="1"/>
          <p:nvPr/>
        </p:nvSpPr>
        <p:spPr>
          <a:xfrm>
            <a:off x="6139616" y="5826448"/>
            <a:ext cx="2362200" cy="261610"/>
          </a:xfrm>
          <a:prstGeom prst="rect">
            <a:avLst/>
          </a:prstGeom>
          <a:noFill/>
        </p:spPr>
        <p:txBody>
          <a:bodyPr wrap="square" rtlCol="0">
            <a:spAutoFit/>
          </a:bodyPr>
          <a:lstStyle/>
          <a:p>
            <a:r>
              <a:rPr lang="en-US" sz="1100" b="1" dirty="0"/>
              <a:t>Mini Manual Pages 10-11</a:t>
            </a:r>
            <a:endParaRPr lang="en-US" sz="1100" dirty="0"/>
          </a:p>
        </p:txBody>
      </p:sp>
    </p:spTree>
    <p:extLst>
      <p:ext uri="{BB962C8B-B14F-4D97-AF65-F5344CB8AC3E}">
        <p14:creationId xmlns:p14="http://schemas.microsoft.com/office/powerpoint/2010/main" val="330046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WCB-2, -2A and -2B Recap</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AB5240C7-1266-3206-C403-3D84B65B3E5F}"/>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Content Placeholder 4">
            <a:extLst>
              <a:ext uri="{FF2B5EF4-FFF2-40B4-BE49-F238E27FC236}">
                <a16:creationId xmlns:a16="http://schemas.microsoft.com/office/drawing/2014/main" id="{346D6A75-B949-7AEF-2437-40B434E71371}"/>
              </a:ext>
            </a:extLst>
          </p:cNvPr>
          <p:cNvSpPr>
            <a:spLocks noGrp="1"/>
          </p:cNvSpPr>
          <p:nvPr>
            <p:ph idx="1"/>
          </p:nvPr>
        </p:nvSpPr>
        <p:spPr>
          <a:xfrm>
            <a:off x="296636" y="1413588"/>
            <a:ext cx="8229600" cy="4876800"/>
          </a:xfrm>
        </p:spPr>
        <p:txBody>
          <a:bodyPr>
            <a:normAutofit/>
          </a:bodyPr>
          <a:lstStyle/>
          <a:p>
            <a:pPr>
              <a:buClrTx/>
              <a:buFont typeface="Wingdings" panose="05000000000000000000" pitchFamily="2" charset="2"/>
              <a:buChar char="q"/>
            </a:pPr>
            <a:r>
              <a:rPr lang="en-US" dirty="0"/>
              <a:t>Wage Statements (WCB-2) and Fringe Benefit Worksheets (WCB-2B) must be filed for all claims where lost time exceeds seven days (waiting period).</a:t>
            </a:r>
          </a:p>
          <a:p>
            <a:pPr>
              <a:buClrTx/>
              <a:buFont typeface="Wingdings" panose="05000000000000000000" pitchFamily="2" charset="2"/>
              <a:buChar char="q"/>
            </a:pPr>
            <a:endParaRPr lang="en-US" dirty="0"/>
          </a:p>
          <a:p>
            <a:pPr>
              <a:buClrTx/>
              <a:buFont typeface="Wingdings" panose="05000000000000000000" pitchFamily="2" charset="2"/>
              <a:buChar char="q"/>
            </a:pPr>
            <a:r>
              <a:rPr lang="en-US" dirty="0"/>
              <a:t>These same forms must be filed for </a:t>
            </a:r>
            <a:r>
              <a:rPr lang="en-US" b="1" u="sng" dirty="0"/>
              <a:t>all</a:t>
            </a:r>
            <a:r>
              <a:rPr lang="en-US" dirty="0"/>
              <a:t> controverted lost time claims.</a:t>
            </a:r>
          </a:p>
          <a:p>
            <a:pPr marL="281178" indent="-171450">
              <a:buClrTx/>
              <a:buFont typeface="Wingdings" panose="05000000000000000000" pitchFamily="2" charset="2"/>
              <a:buChar char="q"/>
            </a:pPr>
            <a:endParaRPr lang="en-US" dirty="0"/>
          </a:p>
          <a:p>
            <a:pPr>
              <a:buClrTx/>
              <a:buFont typeface="Wingdings" panose="05000000000000000000" pitchFamily="2" charset="2"/>
              <a:buChar char="q"/>
            </a:pPr>
            <a:r>
              <a:rPr lang="en-US" dirty="0"/>
              <a:t>The Schedule of Dependents and Filing Status Statement (WCB-2A) is not required for dates of injury on or after January 1, 2013.</a:t>
            </a:r>
          </a:p>
        </p:txBody>
      </p:sp>
    </p:spTree>
    <p:extLst>
      <p:ext uri="{BB962C8B-B14F-4D97-AF65-F5344CB8AC3E}">
        <p14:creationId xmlns:p14="http://schemas.microsoft.com/office/powerpoint/2010/main" val="319442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Establishing the Weekly Compensation Rate (WCR)</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1E98B595-D3B4-2707-A2C2-E84368EF141B}"/>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Content Placeholder 4">
            <a:extLst>
              <a:ext uri="{FF2B5EF4-FFF2-40B4-BE49-F238E27FC236}">
                <a16:creationId xmlns:a16="http://schemas.microsoft.com/office/drawing/2014/main" id="{0DB3E05A-B2AA-739A-7E52-DDAE405F23AB}"/>
              </a:ext>
            </a:extLst>
          </p:cNvPr>
          <p:cNvSpPr>
            <a:spLocks noGrp="1"/>
          </p:cNvSpPr>
          <p:nvPr>
            <p:ph idx="1"/>
          </p:nvPr>
        </p:nvSpPr>
        <p:spPr>
          <a:xfrm>
            <a:off x="457200" y="1600200"/>
            <a:ext cx="8229600" cy="4343400"/>
          </a:xfrm>
        </p:spPr>
        <p:txBody>
          <a:bodyPr>
            <a:normAutofit/>
          </a:bodyPr>
          <a:lstStyle/>
          <a:p>
            <a:pPr>
              <a:buClrTx/>
              <a:buFont typeface="Wingdings" panose="05000000000000000000" pitchFamily="2" charset="2"/>
              <a:buChar char="q"/>
            </a:pPr>
            <a:r>
              <a:rPr lang="en-US" dirty="0"/>
              <a:t>Once the Average Weekly Wage (AWW) is determined, the next step is to determine the Weekly Compensation rate (WCR).</a:t>
            </a:r>
          </a:p>
          <a:p>
            <a:pPr marL="281178" indent="-171450">
              <a:buClrTx/>
              <a:buFont typeface="Wingdings" panose="05000000000000000000" pitchFamily="2" charset="2"/>
              <a:buChar char="q"/>
            </a:pPr>
            <a:endParaRPr lang="en-US" dirty="0"/>
          </a:p>
          <a:p>
            <a:pPr>
              <a:buClrTx/>
              <a:buFont typeface="Wingdings" panose="05000000000000000000" pitchFamily="2" charset="2"/>
              <a:buChar char="q"/>
            </a:pPr>
            <a:r>
              <a:rPr lang="en-US" dirty="0"/>
              <a:t>For injuries on or after 1/1/2013, it is calculated as two-thirds of the employee’s gross AWW. </a:t>
            </a:r>
          </a:p>
          <a:p>
            <a:pPr marL="0" indent="0">
              <a:buClrTx/>
              <a:buNone/>
            </a:pPr>
            <a:r>
              <a:rPr lang="en-US" dirty="0"/>
              <a:t>	 </a:t>
            </a:r>
          </a:p>
          <a:p>
            <a:pPr>
              <a:buClrTx/>
              <a:buFont typeface="Wingdings" panose="05000000000000000000" pitchFamily="2" charset="2"/>
              <a:buChar char="q"/>
            </a:pPr>
            <a:r>
              <a:rPr lang="en-US" dirty="0"/>
              <a:t>For injuries prior to 1/1/2013, it was 80% of the employee’s after-tax amount.  </a:t>
            </a:r>
          </a:p>
        </p:txBody>
      </p:sp>
    </p:spTree>
    <p:extLst>
      <p:ext uri="{BB962C8B-B14F-4D97-AF65-F5344CB8AC3E}">
        <p14:creationId xmlns:p14="http://schemas.microsoft.com/office/powerpoint/2010/main" val="358961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Weekly Benefit Calculation for Injuries on or After January 1, 2013</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AD1D909E-BE3A-34F7-1854-24A49AE04D1C}"/>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Text Placeholder 2">
            <a:extLst>
              <a:ext uri="{FF2B5EF4-FFF2-40B4-BE49-F238E27FC236}">
                <a16:creationId xmlns:a16="http://schemas.microsoft.com/office/drawing/2014/main" id="{D7CC3780-9A51-5FCA-8D8A-1F25D14F7D25}"/>
              </a:ext>
            </a:extLst>
          </p:cNvPr>
          <p:cNvSpPr>
            <a:spLocks noGrp="1"/>
          </p:cNvSpPr>
          <p:nvPr>
            <p:ph idx="1"/>
          </p:nvPr>
        </p:nvSpPr>
        <p:spPr>
          <a:xfrm>
            <a:off x="457200" y="1600200"/>
            <a:ext cx="8229600" cy="3048000"/>
          </a:xfrm>
        </p:spPr>
        <p:txBody>
          <a:bodyPr>
            <a:normAutofit/>
          </a:bodyPr>
          <a:lstStyle/>
          <a:p>
            <a:pPr>
              <a:buClrTx/>
              <a:buFont typeface="Wingdings" panose="05000000000000000000" pitchFamily="2" charset="2"/>
              <a:buChar char="q"/>
            </a:pPr>
            <a:r>
              <a:rPr lang="en-US" dirty="0">
                <a:latin typeface="Arial" pitchFamily="34" charset="0"/>
                <a:cs typeface="Arial" pitchFamily="34" charset="0"/>
              </a:rPr>
              <a:t>The Weekly Compensation Rate (WCR) shall be equal to 2/3 of the employee’s gross Average Weekly Wage (AWW), but not more than the maximum benefit level.</a:t>
            </a:r>
          </a:p>
          <a:p>
            <a:pPr marL="395478" indent="-285750">
              <a:buClrTx/>
              <a:buFont typeface="Wingdings" panose="05000000000000000000" pitchFamily="2" charset="2"/>
              <a:buChar char="q"/>
            </a:pPr>
            <a:endParaRPr lang="en-US" dirty="0">
              <a:latin typeface="Arial" pitchFamily="34" charset="0"/>
              <a:cs typeface="Arial" pitchFamily="34" charset="0"/>
            </a:endParaRPr>
          </a:p>
          <a:p>
            <a:pPr>
              <a:buClrTx/>
              <a:buFont typeface="Wingdings" panose="05000000000000000000" pitchFamily="2" charset="2"/>
              <a:buChar char="q"/>
            </a:pPr>
            <a:r>
              <a:rPr lang="en-US" dirty="0">
                <a:latin typeface="Arial" pitchFamily="34" charset="0"/>
                <a:cs typeface="Arial" pitchFamily="34" charset="0"/>
              </a:rPr>
              <a:t>Calculate the WCR by dividing the AWW by three and multiplying by two.  Using a decimal (AWW x .667 for example) may result in errors.  </a:t>
            </a:r>
          </a:p>
        </p:txBody>
      </p:sp>
    </p:spTree>
    <p:extLst>
      <p:ext uri="{BB962C8B-B14F-4D97-AF65-F5344CB8AC3E}">
        <p14:creationId xmlns:p14="http://schemas.microsoft.com/office/powerpoint/2010/main" val="2338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Maximum Benefit Levels</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19F4C267-DF8D-9B93-D633-72F332350782}"/>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Text Placeholder 2">
            <a:extLst>
              <a:ext uri="{FF2B5EF4-FFF2-40B4-BE49-F238E27FC236}">
                <a16:creationId xmlns:a16="http://schemas.microsoft.com/office/drawing/2014/main" id="{5D65BDBC-6F31-2D0B-04E5-B8A27D116D22}"/>
              </a:ext>
            </a:extLst>
          </p:cNvPr>
          <p:cNvSpPr>
            <a:spLocks noGrp="1"/>
          </p:cNvSpPr>
          <p:nvPr>
            <p:ph idx="1"/>
          </p:nvPr>
        </p:nvSpPr>
        <p:spPr>
          <a:xfrm>
            <a:off x="457200" y="1600200"/>
            <a:ext cx="8229600" cy="4876800"/>
          </a:xfrm>
        </p:spPr>
        <p:txBody>
          <a:bodyPr>
            <a:normAutofit/>
          </a:bodyPr>
          <a:lstStyle/>
          <a:p>
            <a:pPr>
              <a:buClrTx/>
              <a:buFont typeface="Wingdings" panose="05000000000000000000" pitchFamily="2" charset="2"/>
              <a:buChar char="q"/>
            </a:pPr>
            <a:r>
              <a:rPr lang="en-US" dirty="0">
                <a:latin typeface="Arial" pitchFamily="34" charset="0"/>
                <a:cs typeface="Arial" pitchFamily="34" charset="0"/>
              </a:rPr>
              <a:t>For dates of injury on or after 1/1/2013 - </a:t>
            </a:r>
            <a:r>
              <a:rPr lang="en-US" b="1" dirty="0">
                <a:solidFill>
                  <a:srgbClr val="FF0000"/>
                </a:solidFill>
                <a:latin typeface="Arial" pitchFamily="34" charset="0"/>
                <a:cs typeface="Arial" pitchFamily="34" charset="0"/>
              </a:rPr>
              <a:t>100%</a:t>
            </a:r>
            <a:r>
              <a:rPr lang="en-US" dirty="0">
                <a:solidFill>
                  <a:prstClr val="black"/>
                </a:solidFill>
                <a:latin typeface="Arial" pitchFamily="34" charset="0"/>
                <a:cs typeface="Arial" pitchFamily="34" charset="0"/>
              </a:rPr>
              <a:t> of the state average weekly wage as adjusted annually on July 1 (</a:t>
            </a:r>
            <a:r>
              <a:rPr lang="en-US" b="1" dirty="0">
                <a:solidFill>
                  <a:srgbClr val="FF0000"/>
                </a:solidFill>
                <a:latin typeface="Arial" pitchFamily="34" charset="0"/>
                <a:cs typeface="Arial" pitchFamily="34" charset="0"/>
              </a:rPr>
              <a:t>90%</a:t>
            </a:r>
            <a:r>
              <a:rPr lang="en-US" dirty="0">
                <a:solidFill>
                  <a:prstClr val="black"/>
                </a:solidFill>
                <a:latin typeface="Arial" pitchFamily="34" charset="0"/>
                <a:cs typeface="Arial" pitchFamily="34" charset="0"/>
              </a:rPr>
              <a:t> for injuries prior to 1/1/2013). </a:t>
            </a:r>
          </a:p>
          <a:p>
            <a:pPr marL="281178" indent="-171450">
              <a:buClrTx/>
              <a:buFont typeface="Wingdings" panose="05000000000000000000" pitchFamily="2" charset="2"/>
              <a:buChar char="q"/>
            </a:pPr>
            <a:endParaRPr lang="en-US" dirty="0">
              <a:solidFill>
                <a:prstClr val="black"/>
              </a:solidFill>
              <a:latin typeface="Arial" pitchFamily="34" charset="0"/>
              <a:cs typeface="Arial" pitchFamily="34" charset="0"/>
            </a:endParaRPr>
          </a:p>
          <a:p>
            <a:pPr>
              <a:buClrTx/>
              <a:buFont typeface="Wingdings" panose="05000000000000000000" pitchFamily="2" charset="2"/>
              <a:buChar char="q"/>
            </a:pPr>
            <a:r>
              <a:rPr lang="en-US" dirty="0">
                <a:solidFill>
                  <a:prstClr val="black"/>
                </a:solidFill>
                <a:latin typeface="Arial" pitchFamily="34" charset="0"/>
                <a:cs typeface="Arial" pitchFamily="34" charset="0"/>
              </a:rPr>
              <a:t>Adjustment must be made on July 1 and a WCB-4 Modification filed</a:t>
            </a:r>
            <a:r>
              <a:rPr lang="en-US" b="1" dirty="0">
                <a:solidFill>
                  <a:prstClr val="black"/>
                </a:solidFill>
                <a:latin typeface="Arial" pitchFamily="34" charset="0"/>
                <a:cs typeface="Arial" pitchFamily="34" charset="0"/>
              </a:rPr>
              <a:t>.  </a:t>
            </a:r>
            <a:r>
              <a:rPr lang="en-US" b="1" i="1" dirty="0">
                <a:solidFill>
                  <a:srgbClr val="FF0000"/>
                </a:solidFill>
                <a:latin typeface="Arial" pitchFamily="34" charset="0"/>
                <a:cs typeface="Arial" pitchFamily="34" charset="0"/>
              </a:rPr>
              <a:t>Failure to adjust may result in penalties.</a:t>
            </a:r>
            <a:r>
              <a:rPr lang="en-US" b="1" dirty="0">
                <a:solidFill>
                  <a:prstClr val="black"/>
                </a:solidFill>
                <a:latin typeface="Arial" pitchFamily="34" charset="0"/>
                <a:cs typeface="Arial" pitchFamily="34" charset="0"/>
              </a:rPr>
              <a:t>    </a:t>
            </a:r>
          </a:p>
          <a:p>
            <a:pPr marL="281178" indent="-171450">
              <a:buClrTx/>
              <a:buFont typeface="Wingdings" panose="05000000000000000000" pitchFamily="2" charset="2"/>
              <a:buChar char="q"/>
            </a:pPr>
            <a:endParaRPr lang="en-US" dirty="0">
              <a:solidFill>
                <a:prstClr val="black"/>
              </a:solidFill>
              <a:latin typeface="Arial" pitchFamily="34" charset="0"/>
              <a:cs typeface="Arial" pitchFamily="34" charset="0"/>
            </a:endParaRPr>
          </a:p>
          <a:p>
            <a:pPr>
              <a:buClrTx/>
              <a:buFont typeface="Wingdings" panose="05000000000000000000" pitchFamily="2" charset="2"/>
              <a:buChar char="q"/>
            </a:pPr>
            <a:r>
              <a:rPr lang="en-US" dirty="0">
                <a:latin typeface="Arial" pitchFamily="34" charset="0"/>
                <a:cs typeface="Arial" pitchFamily="34" charset="0"/>
              </a:rPr>
              <a:t>If new adjusted maximum rate exceeds               employee’s own rate, use employee’s own rate.  </a:t>
            </a:r>
          </a:p>
        </p:txBody>
      </p:sp>
    </p:spTree>
    <p:extLst>
      <p:ext uri="{BB962C8B-B14F-4D97-AF65-F5344CB8AC3E}">
        <p14:creationId xmlns:p14="http://schemas.microsoft.com/office/powerpoint/2010/main" val="413229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775"/>
            <a:ext cx="8229600" cy="990600"/>
          </a:xfrm>
        </p:spPr>
        <p:txBody>
          <a:bodyPr/>
          <a:lstStyle/>
          <a:p>
            <a:pPr algn="ctr"/>
            <a:r>
              <a:rPr lang="en-US" b="1" dirty="0"/>
              <a:t>Maximum Benefit Levels</a:t>
            </a:r>
          </a:p>
        </p:txBody>
      </p:sp>
      <p:pic>
        <p:nvPicPr>
          <p:cNvPr id="8" name="Content Placeholder 7">
            <a:extLst>
              <a:ext uri="{FF2B5EF4-FFF2-40B4-BE49-F238E27FC236}">
                <a16:creationId xmlns:a16="http://schemas.microsoft.com/office/drawing/2014/main" id="{5A02A886-7517-23EE-6100-914B202BD1FC}"/>
              </a:ext>
            </a:extLst>
          </p:cNvPr>
          <p:cNvPicPr>
            <a:picLocks noGrp="1" noChangeAspect="1"/>
          </p:cNvPicPr>
          <p:nvPr>
            <p:ph idx="1"/>
          </p:nvPr>
        </p:nvPicPr>
        <p:blipFill>
          <a:blip r:embed="rId2"/>
          <a:stretch>
            <a:fillRect/>
          </a:stretch>
        </p:blipFill>
        <p:spPr>
          <a:xfrm>
            <a:off x="817296" y="1277516"/>
            <a:ext cx="7509408" cy="4876800"/>
          </a:xfrm>
        </p:spPr>
      </p:pic>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B3D12FB0-26D3-E6D6-38F6-70090830E803}"/>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Tree>
    <p:extLst>
      <p:ext uri="{BB962C8B-B14F-4D97-AF65-F5344CB8AC3E}">
        <p14:creationId xmlns:p14="http://schemas.microsoft.com/office/powerpoint/2010/main" val="5800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Memorandum of Payment (WCB-3)</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EA1A998E-06D0-2387-A61B-E05A1DEFD723}"/>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graphicFrame>
        <p:nvGraphicFramePr>
          <p:cNvPr id="7" name="Content Placeholder 6">
            <a:extLst>
              <a:ext uri="{FF2B5EF4-FFF2-40B4-BE49-F238E27FC236}">
                <a16:creationId xmlns:a16="http://schemas.microsoft.com/office/drawing/2014/main" id="{31045FE1-6C38-D17A-6F48-1931D2906D4B}"/>
              </a:ext>
            </a:extLst>
          </p:cNvPr>
          <p:cNvGraphicFramePr>
            <a:graphicFrameLocks noGrp="1" noChangeAspect="1"/>
          </p:cNvGraphicFramePr>
          <p:nvPr>
            <p:ph idx="1"/>
            <p:extLst>
              <p:ext uri="{D42A27DB-BD31-4B8C-83A1-F6EECF244321}">
                <p14:modId xmlns:p14="http://schemas.microsoft.com/office/powerpoint/2010/main" val="3473875817"/>
              </p:ext>
            </p:extLst>
          </p:nvPr>
        </p:nvGraphicFramePr>
        <p:xfrm>
          <a:off x="2687083" y="1597173"/>
          <a:ext cx="3769834" cy="4648200"/>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Exch.Document.7">
                  <p:embed/>
                </p:oleObj>
              </mc:Choice>
              <mc:Fallback>
                <p:oleObj name="Acrobat Document" r:id="rId3" imgW="5829300" imgH="7543800" progId="AcroExch.Document.7">
                  <p:embed/>
                  <p:pic>
                    <p:nvPicPr>
                      <p:cNvPr id="2" name="Object 1"/>
                      <p:cNvPicPr/>
                      <p:nvPr/>
                    </p:nvPicPr>
                    <p:blipFill>
                      <a:blip r:embed="rId4"/>
                      <a:stretch>
                        <a:fillRect/>
                      </a:stretch>
                    </p:blipFill>
                    <p:spPr>
                      <a:xfrm>
                        <a:off x="2687083" y="1597173"/>
                        <a:ext cx="3769834" cy="46482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6DE58C1-4370-149C-690F-EDFD7F80FDA2}"/>
              </a:ext>
            </a:extLst>
          </p:cNvPr>
          <p:cNvSpPr txBox="1"/>
          <p:nvPr/>
        </p:nvSpPr>
        <p:spPr>
          <a:xfrm>
            <a:off x="6324600" y="5690378"/>
            <a:ext cx="2229883" cy="261610"/>
          </a:xfrm>
          <a:prstGeom prst="rect">
            <a:avLst/>
          </a:prstGeom>
          <a:noFill/>
        </p:spPr>
        <p:txBody>
          <a:bodyPr wrap="square" rtlCol="0">
            <a:spAutoFit/>
          </a:bodyPr>
          <a:lstStyle/>
          <a:p>
            <a:r>
              <a:rPr lang="en-US" sz="1100" b="1" dirty="0"/>
              <a:t>Mini Manual Pages 12-13</a:t>
            </a:r>
            <a:endParaRPr lang="en-US" sz="1100" dirty="0"/>
          </a:p>
        </p:txBody>
      </p:sp>
    </p:spTree>
    <p:extLst>
      <p:ext uri="{BB962C8B-B14F-4D97-AF65-F5344CB8AC3E}">
        <p14:creationId xmlns:p14="http://schemas.microsoft.com/office/powerpoint/2010/main" val="225306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207"/>
            <a:ext cx="8229600" cy="990600"/>
          </a:xfrm>
        </p:spPr>
        <p:txBody>
          <a:bodyPr/>
          <a:lstStyle/>
          <a:p>
            <a:pPr algn="ctr"/>
            <a:r>
              <a:rPr lang="en-US" b="1" dirty="0"/>
              <a:t>Abbreviations</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D25390DE-E95C-6227-A4DD-22266F692F03}"/>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Rectangle 3">
            <a:extLst>
              <a:ext uri="{FF2B5EF4-FFF2-40B4-BE49-F238E27FC236}">
                <a16:creationId xmlns:a16="http://schemas.microsoft.com/office/drawing/2014/main" id="{26B55D41-7086-80D1-A2F3-54847A6F688D}"/>
              </a:ext>
            </a:extLst>
          </p:cNvPr>
          <p:cNvSpPr>
            <a:spLocks noGrp="1" noChangeArrowheads="1"/>
          </p:cNvSpPr>
          <p:nvPr>
            <p:ph sz="quarter" idx="1"/>
          </p:nvPr>
        </p:nvSpPr>
        <p:spPr>
          <a:xfrm>
            <a:off x="114300" y="1030048"/>
            <a:ext cx="8915400" cy="3962400"/>
          </a:xfrm>
        </p:spPr>
        <p:txBody>
          <a:bodyPr>
            <a:normAutofit/>
          </a:bodyPr>
          <a:lstStyle/>
          <a:p>
            <a:pPr eaLnBrk="1" hangingPunct="1"/>
            <a:endParaRPr lang="en-US" sz="2600" b="1" dirty="0"/>
          </a:p>
          <a:p>
            <a:pPr eaLnBrk="1" hangingPunct="1">
              <a:buFont typeface="Wingdings" panose="05000000000000000000" pitchFamily="2" charset="2"/>
              <a:buChar char="q"/>
            </a:pPr>
            <a:r>
              <a:rPr lang="en-US" sz="2000" b="1" dirty="0"/>
              <a:t>AWW</a:t>
            </a:r>
            <a:r>
              <a:rPr lang="en-US" sz="2000" dirty="0"/>
              <a:t> - Average Weekly Wage</a:t>
            </a:r>
          </a:p>
          <a:p>
            <a:pPr eaLnBrk="1" hangingPunct="1">
              <a:buFont typeface="Wingdings" panose="05000000000000000000" pitchFamily="2" charset="2"/>
              <a:buChar char="q"/>
            </a:pPr>
            <a:r>
              <a:rPr lang="en-US" sz="2000" b="1" dirty="0"/>
              <a:t>EDI</a:t>
            </a:r>
            <a:r>
              <a:rPr lang="en-US" sz="2000" dirty="0"/>
              <a:t> - Electronic Data Interchange</a:t>
            </a:r>
          </a:p>
          <a:p>
            <a:pPr eaLnBrk="1" hangingPunct="1">
              <a:buFont typeface="Wingdings" panose="05000000000000000000" pitchFamily="2" charset="2"/>
              <a:buChar char="q"/>
            </a:pPr>
            <a:r>
              <a:rPr lang="en-US" sz="2000" b="1" dirty="0"/>
              <a:t>FROI</a:t>
            </a:r>
            <a:r>
              <a:rPr lang="en-US" sz="2000" dirty="0"/>
              <a:t> - First Report of Injury (WCB-1)</a:t>
            </a:r>
          </a:p>
          <a:p>
            <a:pPr eaLnBrk="1" hangingPunct="1">
              <a:buFont typeface="Wingdings" panose="05000000000000000000" pitchFamily="2" charset="2"/>
              <a:buChar char="q"/>
            </a:pPr>
            <a:r>
              <a:rPr lang="en-US" sz="2000" b="1" dirty="0"/>
              <a:t>SROI</a:t>
            </a:r>
            <a:r>
              <a:rPr lang="en-US" sz="2000" dirty="0"/>
              <a:t> – Subsequent Report of Injury</a:t>
            </a:r>
          </a:p>
          <a:p>
            <a:pPr eaLnBrk="1" hangingPunct="1">
              <a:buFont typeface="Wingdings" panose="05000000000000000000" pitchFamily="2" charset="2"/>
              <a:buChar char="q"/>
            </a:pPr>
            <a:r>
              <a:rPr lang="en-US" sz="2000" b="1" dirty="0"/>
              <a:t>MOP</a:t>
            </a:r>
            <a:r>
              <a:rPr lang="en-US" sz="2000" dirty="0"/>
              <a:t> - Memorandum of Payment (WCB-3)</a:t>
            </a:r>
          </a:p>
          <a:p>
            <a:pPr eaLnBrk="1" hangingPunct="1">
              <a:buFont typeface="Wingdings" panose="05000000000000000000" pitchFamily="2" charset="2"/>
              <a:buChar char="q"/>
            </a:pPr>
            <a:r>
              <a:rPr lang="en-US" sz="2000" b="1" dirty="0"/>
              <a:t>NOC</a:t>
            </a:r>
            <a:r>
              <a:rPr lang="en-US" sz="2000" dirty="0"/>
              <a:t> - Notice of Controversy (WCB-9)</a:t>
            </a:r>
          </a:p>
          <a:p>
            <a:pPr eaLnBrk="1" hangingPunct="1">
              <a:buFont typeface="Wingdings" panose="05000000000000000000" pitchFamily="2" charset="2"/>
              <a:buChar char="q"/>
            </a:pPr>
            <a:r>
              <a:rPr lang="en-US" sz="2000" b="1" dirty="0"/>
              <a:t>RTW</a:t>
            </a:r>
            <a:r>
              <a:rPr lang="en-US" sz="2000" dirty="0"/>
              <a:t> - Return to Work</a:t>
            </a:r>
          </a:p>
          <a:p>
            <a:pPr eaLnBrk="1" hangingPunct="1">
              <a:buFont typeface="Wingdings" panose="05000000000000000000" pitchFamily="2" charset="2"/>
              <a:buChar char="q"/>
            </a:pPr>
            <a:r>
              <a:rPr lang="en-US" sz="2000" b="1" dirty="0"/>
              <a:t>SOC</a:t>
            </a:r>
            <a:r>
              <a:rPr lang="en-US" sz="2000" dirty="0"/>
              <a:t> – Statement of Compensation Paid (WCB-11)</a:t>
            </a:r>
          </a:p>
          <a:p>
            <a:pPr eaLnBrk="1" hangingPunct="1">
              <a:buFont typeface="Wingdings" panose="05000000000000000000" pitchFamily="2" charset="2"/>
              <a:buChar char="q"/>
            </a:pPr>
            <a:r>
              <a:rPr lang="en-US" sz="2000" b="1" dirty="0"/>
              <a:t>WCR</a:t>
            </a:r>
            <a:r>
              <a:rPr lang="en-US" sz="2000" dirty="0"/>
              <a:t> – Weekly Compensation Rate</a:t>
            </a:r>
          </a:p>
          <a:p>
            <a:pPr eaLnBrk="1" hangingPunct="1">
              <a:lnSpc>
                <a:spcPct val="90000"/>
              </a:lnSpc>
            </a:pPr>
            <a:endParaRPr lang="en-US" sz="2100" dirty="0"/>
          </a:p>
        </p:txBody>
      </p:sp>
    </p:spTree>
    <p:extLst>
      <p:ext uri="{BB962C8B-B14F-4D97-AF65-F5344CB8AC3E}">
        <p14:creationId xmlns:p14="http://schemas.microsoft.com/office/powerpoint/2010/main" val="999061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Discontinuance or Modification of Compensation (WCB-4)</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5BB73B9C-DC21-25A8-BB62-D54B1A506C54}"/>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graphicFrame>
        <p:nvGraphicFramePr>
          <p:cNvPr id="7" name="Content Placeholder 6">
            <a:extLst>
              <a:ext uri="{FF2B5EF4-FFF2-40B4-BE49-F238E27FC236}">
                <a16:creationId xmlns:a16="http://schemas.microsoft.com/office/drawing/2014/main" id="{EBE4EAA5-7B10-FCE2-3987-32464FF3DB87}"/>
              </a:ext>
            </a:extLst>
          </p:cNvPr>
          <p:cNvGraphicFramePr>
            <a:graphicFrameLocks noGrp="1" noChangeAspect="1"/>
          </p:cNvGraphicFramePr>
          <p:nvPr>
            <p:ph idx="1"/>
            <p:extLst>
              <p:ext uri="{D42A27DB-BD31-4B8C-83A1-F6EECF244321}">
                <p14:modId xmlns:p14="http://schemas.microsoft.com/office/powerpoint/2010/main" val="1416638738"/>
              </p:ext>
            </p:extLst>
          </p:nvPr>
        </p:nvGraphicFramePr>
        <p:xfrm>
          <a:off x="2819400" y="1835187"/>
          <a:ext cx="3769834" cy="4648200"/>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Exch.Document.7">
                  <p:embed/>
                </p:oleObj>
              </mc:Choice>
              <mc:Fallback>
                <p:oleObj name="Acrobat Document" r:id="rId3" imgW="5829300" imgH="7543800" progId="AcroExch.Document.7">
                  <p:embed/>
                  <p:pic>
                    <p:nvPicPr>
                      <p:cNvPr id="2" name="Object 1"/>
                      <p:cNvPicPr/>
                      <p:nvPr/>
                    </p:nvPicPr>
                    <p:blipFill>
                      <a:blip r:embed="rId4"/>
                      <a:stretch>
                        <a:fillRect/>
                      </a:stretch>
                    </p:blipFill>
                    <p:spPr>
                      <a:xfrm>
                        <a:off x="2819400" y="1835187"/>
                        <a:ext cx="3769834" cy="46482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7BD4815-3D5B-9CB7-1376-2A3459282DCC}"/>
              </a:ext>
            </a:extLst>
          </p:cNvPr>
          <p:cNvSpPr txBox="1"/>
          <p:nvPr/>
        </p:nvSpPr>
        <p:spPr>
          <a:xfrm>
            <a:off x="6400800" y="5784959"/>
            <a:ext cx="1901890" cy="261610"/>
          </a:xfrm>
          <a:prstGeom prst="rect">
            <a:avLst/>
          </a:prstGeom>
          <a:noFill/>
        </p:spPr>
        <p:txBody>
          <a:bodyPr wrap="square" rtlCol="0">
            <a:spAutoFit/>
          </a:bodyPr>
          <a:lstStyle/>
          <a:p>
            <a:r>
              <a:rPr lang="en-US" sz="1100" b="1" dirty="0"/>
              <a:t>Mini Manual Pages 14-15</a:t>
            </a:r>
            <a:endParaRPr lang="en-US" sz="1100" dirty="0"/>
          </a:p>
        </p:txBody>
      </p:sp>
    </p:spTree>
    <p:extLst>
      <p:ext uri="{BB962C8B-B14F-4D97-AF65-F5344CB8AC3E}">
        <p14:creationId xmlns:p14="http://schemas.microsoft.com/office/powerpoint/2010/main" val="376811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ctr"/>
            <a:r>
              <a:rPr lang="en-US" b="1" dirty="0"/>
              <a:t>Consent Between Employer &amp; Employee (WCB-4A)</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2E359D6D-2735-6114-8450-344692361A1C}"/>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graphicFrame>
        <p:nvGraphicFramePr>
          <p:cNvPr id="7" name="Content Placeholder 6">
            <a:extLst>
              <a:ext uri="{FF2B5EF4-FFF2-40B4-BE49-F238E27FC236}">
                <a16:creationId xmlns:a16="http://schemas.microsoft.com/office/drawing/2014/main" id="{68B913CC-1D92-1C07-F66C-DA0EDAA632F8}"/>
              </a:ext>
            </a:extLst>
          </p:cNvPr>
          <p:cNvGraphicFramePr>
            <a:graphicFrameLocks noGrp="1" noChangeAspect="1"/>
          </p:cNvGraphicFramePr>
          <p:nvPr>
            <p:ph idx="1"/>
            <p:extLst>
              <p:ext uri="{D42A27DB-BD31-4B8C-83A1-F6EECF244321}">
                <p14:modId xmlns:p14="http://schemas.microsoft.com/office/powerpoint/2010/main" val="1267473697"/>
              </p:ext>
            </p:extLst>
          </p:nvPr>
        </p:nvGraphicFramePr>
        <p:xfrm>
          <a:off x="2687083" y="1600200"/>
          <a:ext cx="3769834" cy="4876800"/>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Exch.Document.7">
                  <p:embed/>
                </p:oleObj>
              </mc:Choice>
              <mc:Fallback>
                <p:oleObj name="Acrobat Document" r:id="rId3" imgW="5829300" imgH="7543800" progId="AcroExch.Document.7">
                  <p:embed/>
                  <p:pic>
                    <p:nvPicPr>
                      <p:cNvPr id="3" name="Object 2"/>
                      <p:cNvPicPr/>
                      <p:nvPr/>
                    </p:nvPicPr>
                    <p:blipFill>
                      <a:blip r:embed="rId4"/>
                      <a:stretch>
                        <a:fillRect/>
                      </a:stretch>
                    </p:blipFill>
                    <p:spPr>
                      <a:xfrm>
                        <a:off x="2687083" y="1600200"/>
                        <a:ext cx="3769834" cy="48768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260EA21-B549-594C-AC68-DE2AD5DAC3CD}"/>
              </a:ext>
            </a:extLst>
          </p:cNvPr>
          <p:cNvSpPr txBox="1"/>
          <p:nvPr/>
        </p:nvSpPr>
        <p:spPr>
          <a:xfrm>
            <a:off x="6134100" y="5695902"/>
            <a:ext cx="1905000" cy="261610"/>
          </a:xfrm>
          <a:prstGeom prst="rect">
            <a:avLst/>
          </a:prstGeom>
          <a:noFill/>
        </p:spPr>
        <p:txBody>
          <a:bodyPr wrap="square" rtlCol="0">
            <a:spAutoFit/>
          </a:bodyPr>
          <a:lstStyle/>
          <a:p>
            <a:r>
              <a:rPr lang="en-US" sz="1100" b="1" dirty="0"/>
              <a:t>Mini Manual Pages 16-17</a:t>
            </a:r>
            <a:endParaRPr lang="en-US" sz="1100" dirty="0"/>
          </a:p>
        </p:txBody>
      </p:sp>
    </p:spTree>
    <p:extLst>
      <p:ext uri="{BB962C8B-B14F-4D97-AF65-F5344CB8AC3E}">
        <p14:creationId xmlns:p14="http://schemas.microsoft.com/office/powerpoint/2010/main" val="131231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fontScale="90000"/>
          </a:bodyPr>
          <a:lstStyle/>
          <a:p>
            <a:pPr algn="ctr"/>
            <a:r>
              <a:rPr lang="en-US" b="1" dirty="0"/>
              <a:t>21-Day Certificate of Discontinuance or Reduction (WCB-8)</a:t>
            </a:r>
            <a:endParaRPr lang="en-US" sz="1600" b="1" dirty="0"/>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AED1881C-8E4D-C0C7-9FCD-78C03C74D219}"/>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graphicFrame>
        <p:nvGraphicFramePr>
          <p:cNvPr id="7" name="Content Placeholder 6">
            <a:extLst>
              <a:ext uri="{FF2B5EF4-FFF2-40B4-BE49-F238E27FC236}">
                <a16:creationId xmlns:a16="http://schemas.microsoft.com/office/drawing/2014/main" id="{53D6CEAA-74DF-44C8-D03B-6745B5868C64}"/>
              </a:ext>
            </a:extLst>
          </p:cNvPr>
          <p:cNvGraphicFramePr>
            <a:graphicFrameLocks noGrp="1" noChangeAspect="1"/>
          </p:cNvGraphicFramePr>
          <p:nvPr>
            <p:ph idx="1"/>
            <p:extLst>
              <p:ext uri="{D42A27DB-BD31-4B8C-83A1-F6EECF244321}">
                <p14:modId xmlns:p14="http://schemas.microsoft.com/office/powerpoint/2010/main" val="2727115989"/>
              </p:ext>
            </p:extLst>
          </p:nvPr>
        </p:nvGraphicFramePr>
        <p:xfrm>
          <a:off x="2768799" y="1813415"/>
          <a:ext cx="3769834" cy="4572000"/>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Exch.Document.7">
                  <p:embed/>
                </p:oleObj>
              </mc:Choice>
              <mc:Fallback>
                <p:oleObj name="Acrobat Document" r:id="rId3" imgW="5829300" imgH="7543800" progId="AcroExch.Document.7">
                  <p:embed/>
                  <p:pic>
                    <p:nvPicPr>
                      <p:cNvPr id="2" name="Object 1"/>
                      <p:cNvPicPr/>
                      <p:nvPr/>
                    </p:nvPicPr>
                    <p:blipFill>
                      <a:blip r:embed="rId4"/>
                      <a:stretch>
                        <a:fillRect/>
                      </a:stretch>
                    </p:blipFill>
                    <p:spPr>
                      <a:xfrm>
                        <a:off x="2768799" y="1813415"/>
                        <a:ext cx="3769834" cy="45720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93BF0AB-E4C1-1687-B86B-526D6A161756}"/>
              </a:ext>
            </a:extLst>
          </p:cNvPr>
          <p:cNvSpPr txBox="1"/>
          <p:nvPr/>
        </p:nvSpPr>
        <p:spPr>
          <a:xfrm>
            <a:off x="6164917" y="5813313"/>
            <a:ext cx="1905000" cy="261610"/>
          </a:xfrm>
          <a:prstGeom prst="rect">
            <a:avLst/>
          </a:prstGeom>
          <a:noFill/>
        </p:spPr>
        <p:txBody>
          <a:bodyPr wrap="square" rtlCol="0">
            <a:spAutoFit/>
          </a:bodyPr>
          <a:lstStyle/>
          <a:p>
            <a:r>
              <a:rPr lang="en-US" sz="1100" b="1" dirty="0"/>
              <a:t>Mini Manual Pages 18-19</a:t>
            </a:r>
            <a:endParaRPr lang="en-US" sz="1100" dirty="0"/>
          </a:p>
        </p:txBody>
      </p:sp>
    </p:spTree>
    <p:extLst>
      <p:ext uri="{BB962C8B-B14F-4D97-AF65-F5344CB8AC3E}">
        <p14:creationId xmlns:p14="http://schemas.microsoft.com/office/powerpoint/2010/main" val="396421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WCB-8 – Certified Mailing Reminder</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5FA278C5-699F-978F-98D7-AF785AC0AAED}"/>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Rectangle 4">
            <a:extLst>
              <a:ext uri="{FF2B5EF4-FFF2-40B4-BE49-F238E27FC236}">
                <a16:creationId xmlns:a16="http://schemas.microsoft.com/office/drawing/2014/main" id="{7D12A1A4-4F35-2E7D-4DF5-4F08EE2E572F}"/>
              </a:ext>
            </a:extLst>
          </p:cNvPr>
          <p:cNvSpPr>
            <a:spLocks noGrp="1" noChangeArrowheads="1"/>
          </p:cNvSpPr>
          <p:nvPr>
            <p:ph idx="1"/>
          </p:nvPr>
        </p:nvSpPr>
        <p:spPr>
          <a:xfrm>
            <a:off x="457200" y="1600200"/>
            <a:ext cx="8229600" cy="4876800"/>
          </a:xfrm>
        </p:spPr>
        <p:txBody>
          <a:bodyPr>
            <a:normAutofit/>
          </a:bodyPr>
          <a:lstStyle/>
          <a:p>
            <a:pPr eaLnBrk="1" hangingPunct="1">
              <a:buClrTx/>
              <a:buFont typeface="Wingdings" panose="05000000000000000000" pitchFamily="2" charset="2"/>
              <a:buChar char="q"/>
            </a:pPr>
            <a:r>
              <a:rPr lang="en-US" sz="2800" dirty="0">
                <a:latin typeface="Arial" pitchFamily="34" charset="0"/>
                <a:cs typeface="Arial" pitchFamily="34" charset="0"/>
              </a:rPr>
              <a:t>Claim administrators should have this sender’s receipt postmarked to prove when they sent the WCB-8.</a:t>
            </a:r>
          </a:p>
          <a:p>
            <a:pPr eaLnBrk="1" hangingPunct="1">
              <a:buClrTx/>
              <a:buFont typeface="Wingdings" panose="05000000000000000000" pitchFamily="2" charset="2"/>
              <a:buChar char="q"/>
            </a:pPr>
            <a:r>
              <a:rPr lang="en-US" sz="2800" dirty="0">
                <a:latin typeface="Arial" pitchFamily="34" charset="0"/>
                <a:cs typeface="Arial" pitchFamily="34" charset="0"/>
              </a:rPr>
              <a:t>Electronic verification of certified mailing from the USPS is also acceptable.</a:t>
            </a:r>
          </a:p>
        </p:txBody>
      </p:sp>
      <p:pic>
        <p:nvPicPr>
          <p:cNvPr id="8" name="Picture 2">
            <a:extLst>
              <a:ext uri="{FF2B5EF4-FFF2-40B4-BE49-F238E27FC236}">
                <a16:creationId xmlns:a16="http://schemas.microsoft.com/office/drawing/2014/main" id="{ACB464C0-66C1-35A1-18F6-9AEE36969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584" y="3994669"/>
            <a:ext cx="4898831" cy="201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Notice of Controversy (WCB-9)</a:t>
            </a:r>
            <a:br>
              <a:rPr lang="en-US" b="1" dirty="0"/>
            </a:br>
            <a:r>
              <a:rPr lang="en-US" b="1" dirty="0"/>
              <a:t>Mini Manual Pages 20-21</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47E27477-E2C2-0B4F-6E54-130C61F5E18A}"/>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graphicFrame>
        <p:nvGraphicFramePr>
          <p:cNvPr id="7" name="Content Placeholder 6">
            <a:extLst>
              <a:ext uri="{FF2B5EF4-FFF2-40B4-BE49-F238E27FC236}">
                <a16:creationId xmlns:a16="http://schemas.microsoft.com/office/drawing/2014/main" id="{409D4749-100F-BFF9-21E0-44731FB31DF0}"/>
              </a:ext>
            </a:extLst>
          </p:cNvPr>
          <p:cNvGraphicFramePr>
            <a:graphicFrameLocks noGrp="1" noChangeAspect="1"/>
          </p:cNvGraphicFramePr>
          <p:nvPr>
            <p:ph idx="1"/>
            <p:extLst>
              <p:ext uri="{D42A27DB-BD31-4B8C-83A1-F6EECF244321}">
                <p14:modId xmlns:p14="http://schemas.microsoft.com/office/powerpoint/2010/main" val="1841292764"/>
              </p:ext>
            </p:extLst>
          </p:nvPr>
        </p:nvGraphicFramePr>
        <p:xfrm>
          <a:off x="2687083" y="1685814"/>
          <a:ext cx="3769834" cy="4572000"/>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Exch.Document.7">
                  <p:embed/>
                </p:oleObj>
              </mc:Choice>
              <mc:Fallback>
                <p:oleObj name="Acrobat Document" r:id="rId3" imgW="5829300" imgH="7543800" progId="AcroExch.Document.7">
                  <p:embed/>
                  <p:pic>
                    <p:nvPicPr>
                      <p:cNvPr id="6" name="Object 5"/>
                      <p:cNvPicPr/>
                      <p:nvPr/>
                    </p:nvPicPr>
                    <p:blipFill>
                      <a:blip r:embed="rId4"/>
                      <a:stretch>
                        <a:fillRect/>
                      </a:stretch>
                    </p:blipFill>
                    <p:spPr>
                      <a:xfrm>
                        <a:off x="2687083" y="1685814"/>
                        <a:ext cx="3769834" cy="4572000"/>
                      </a:xfrm>
                      <a:prstGeom prst="rect">
                        <a:avLst/>
                      </a:prstGeom>
                    </p:spPr>
                  </p:pic>
                </p:oleObj>
              </mc:Fallback>
            </mc:AlternateContent>
          </a:graphicData>
        </a:graphic>
      </p:graphicFrame>
    </p:spTree>
    <p:extLst>
      <p:ext uri="{BB962C8B-B14F-4D97-AF65-F5344CB8AC3E}">
        <p14:creationId xmlns:p14="http://schemas.microsoft.com/office/powerpoint/2010/main" val="149927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Notice of Controversy (Denial)(WCB-9)</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84A70189-99CF-035A-CB62-EAEDD658DCBE}"/>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Rectangle 4">
            <a:extLst>
              <a:ext uri="{FF2B5EF4-FFF2-40B4-BE49-F238E27FC236}">
                <a16:creationId xmlns:a16="http://schemas.microsoft.com/office/drawing/2014/main" id="{96E8C659-D85B-EC05-2B68-F60508DB5124}"/>
              </a:ext>
            </a:extLst>
          </p:cNvPr>
          <p:cNvSpPr>
            <a:spLocks noGrp="1" noChangeArrowheads="1"/>
          </p:cNvSpPr>
          <p:nvPr>
            <p:ph idx="1"/>
          </p:nvPr>
        </p:nvSpPr>
        <p:spPr>
          <a:xfrm>
            <a:off x="457200" y="1600200"/>
            <a:ext cx="8229600" cy="4876800"/>
          </a:xfrm>
        </p:spPr>
        <p:txBody>
          <a:bodyPr>
            <a:noAutofit/>
          </a:bodyPr>
          <a:lstStyle/>
          <a:p>
            <a:pPr eaLnBrk="1" hangingPunct="1">
              <a:spcBef>
                <a:spcPts val="0"/>
              </a:spcBef>
              <a:buClrTx/>
              <a:buFont typeface="Wingdings" panose="05000000000000000000" pitchFamily="2" charset="2"/>
              <a:buChar char="q"/>
              <a:defRPr/>
            </a:pPr>
            <a:r>
              <a:rPr lang="en-US" sz="1600" b="1" dirty="0">
                <a:latin typeface="Arial" pitchFamily="34" charset="0"/>
                <a:cs typeface="Arial" pitchFamily="34" charset="0"/>
              </a:rPr>
              <a:t>A NOC must be filed</a:t>
            </a:r>
            <a:r>
              <a:rPr lang="en-US" sz="1600" dirty="0">
                <a:latin typeface="Arial" pitchFamily="34" charset="0"/>
                <a:cs typeface="Arial" pitchFamily="34" charset="0"/>
              </a:rPr>
              <a:t>:</a:t>
            </a:r>
          </a:p>
          <a:p>
            <a:pPr eaLnBrk="1" hangingPunct="1">
              <a:spcBef>
                <a:spcPts val="0"/>
              </a:spcBef>
              <a:buClrTx/>
              <a:buFont typeface="Wingdings" panose="05000000000000000000" pitchFamily="2" charset="2"/>
              <a:buChar char="q"/>
              <a:defRPr/>
            </a:pPr>
            <a:endParaRPr lang="en-US" sz="1600" dirty="0">
              <a:latin typeface="Arial" pitchFamily="34" charset="0"/>
              <a:cs typeface="Arial" pitchFamily="34" charset="0"/>
            </a:endParaRPr>
          </a:p>
          <a:p>
            <a:pPr lvl="1">
              <a:spcBef>
                <a:spcPts val="0"/>
              </a:spcBef>
              <a:buClrTx/>
              <a:buFont typeface="Wingdings" panose="05000000000000000000" pitchFamily="2" charset="2"/>
              <a:buChar char="q"/>
              <a:defRPr/>
            </a:pPr>
            <a:r>
              <a:rPr lang="en-US" sz="1600" b="1" dirty="0">
                <a:latin typeface="Arial" pitchFamily="34" charset="0"/>
                <a:cs typeface="Arial" pitchFamily="34" charset="0"/>
              </a:rPr>
              <a:t>To dispute indemnity.</a:t>
            </a:r>
          </a:p>
          <a:p>
            <a:pPr marL="1111314" lvl="3" indent="-342900">
              <a:spcBef>
                <a:spcPts val="0"/>
              </a:spcBef>
              <a:buClrTx/>
              <a:buFont typeface="Wingdings" panose="05000000000000000000" pitchFamily="2" charset="2"/>
              <a:buChar char="q"/>
              <a:defRPr/>
            </a:pPr>
            <a:r>
              <a:rPr lang="en-US" b="1" i="1" dirty="0">
                <a:latin typeface="Arial" pitchFamily="34" charset="0"/>
                <a:cs typeface="Arial" pitchFamily="34" charset="0"/>
              </a:rPr>
              <a:t>Due Within 14 days of notice or knowledge of a claim for incapacity or death benefits (Rules </a:t>
            </a:r>
            <a:r>
              <a:rPr lang="en-US" b="1" i="1" dirty="0" err="1">
                <a:latin typeface="Arial" pitchFamily="34" charset="0"/>
                <a:cs typeface="Arial" pitchFamily="34" charset="0"/>
              </a:rPr>
              <a:t>Ch</a:t>
            </a:r>
            <a:r>
              <a:rPr lang="en-US" b="1" i="1" dirty="0">
                <a:latin typeface="Arial" pitchFamily="34" charset="0"/>
                <a:cs typeface="Arial" pitchFamily="34" charset="0"/>
              </a:rPr>
              <a:t> 1 section 1).</a:t>
            </a:r>
          </a:p>
          <a:p>
            <a:pPr lvl="1">
              <a:spcBef>
                <a:spcPts val="0"/>
              </a:spcBef>
              <a:buFont typeface="Wingdings" panose="05000000000000000000" pitchFamily="2" charset="2"/>
              <a:buChar char="q"/>
              <a:defRPr/>
            </a:pPr>
            <a:endParaRPr lang="en-US" sz="1600" b="1" dirty="0">
              <a:latin typeface="Arial" pitchFamily="34" charset="0"/>
              <a:cs typeface="Arial" pitchFamily="34" charset="0"/>
            </a:endParaRPr>
          </a:p>
          <a:p>
            <a:pPr lvl="1">
              <a:spcBef>
                <a:spcPts val="0"/>
              </a:spcBef>
              <a:buClr>
                <a:schemeClr val="tx1"/>
              </a:buClr>
              <a:buFont typeface="Wingdings" panose="05000000000000000000" pitchFamily="2" charset="2"/>
              <a:buChar char="q"/>
              <a:defRPr/>
            </a:pPr>
            <a:r>
              <a:rPr lang="en-US" sz="1600" b="1" dirty="0">
                <a:latin typeface="Arial" pitchFamily="34" charset="0"/>
                <a:cs typeface="Arial" pitchFamily="34" charset="0"/>
              </a:rPr>
              <a:t>To dispute medical bill(s) and/or treatment (including requests from the employee). </a:t>
            </a:r>
          </a:p>
          <a:p>
            <a:pPr marL="1111314" lvl="3" indent="-342900">
              <a:spcBef>
                <a:spcPts val="0"/>
              </a:spcBef>
              <a:buClr>
                <a:schemeClr val="tx1"/>
              </a:buClr>
              <a:buFont typeface="Wingdings" panose="05000000000000000000" pitchFamily="2" charset="2"/>
              <a:buChar char="q"/>
              <a:defRPr/>
            </a:pPr>
            <a:r>
              <a:rPr lang="en-US" b="1" i="1" dirty="0">
                <a:latin typeface="Arial" pitchFamily="34" charset="0"/>
                <a:cs typeface="Arial" pitchFamily="34" charset="0"/>
              </a:rPr>
              <a:t>NOC must be filed within 30 days of “notice or knowledge of the claim for medical benefits.” (Rules Chapter 5 section 107.5).</a:t>
            </a:r>
          </a:p>
          <a:p>
            <a:pPr lvl="1">
              <a:spcBef>
                <a:spcPts val="0"/>
              </a:spcBef>
              <a:buClr>
                <a:schemeClr val="tx1"/>
              </a:buClr>
              <a:buFont typeface="Wingdings" panose="05000000000000000000" pitchFamily="2" charset="2"/>
              <a:buChar char="q"/>
              <a:defRPr/>
            </a:pPr>
            <a:endParaRPr lang="en-US" sz="1600" b="1" dirty="0">
              <a:latin typeface="Arial" pitchFamily="34" charset="0"/>
              <a:cs typeface="Arial" pitchFamily="34" charset="0"/>
            </a:endParaRPr>
          </a:p>
          <a:p>
            <a:pPr lvl="1">
              <a:spcBef>
                <a:spcPts val="0"/>
              </a:spcBef>
              <a:buClr>
                <a:schemeClr val="tx1"/>
              </a:buClr>
              <a:buFont typeface="Wingdings" panose="05000000000000000000" pitchFamily="2" charset="2"/>
              <a:buChar char="q"/>
              <a:defRPr/>
            </a:pPr>
            <a:r>
              <a:rPr lang="en-US" sz="1600" b="1" dirty="0">
                <a:latin typeface="Arial" pitchFamily="34" charset="0"/>
                <a:cs typeface="Arial" pitchFamily="34" charset="0"/>
              </a:rPr>
              <a:t>To dispute jurisdiction.</a:t>
            </a:r>
          </a:p>
          <a:p>
            <a:pPr marL="555815" lvl="1" indent="-171450">
              <a:spcBef>
                <a:spcPts val="0"/>
              </a:spcBef>
              <a:buClr>
                <a:schemeClr val="tx1"/>
              </a:buClr>
              <a:buFont typeface="Wingdings" panose="05000000000000000000" pitchFamily="2" charset="2"/>
              <a:buChar char="q"/>
              <a:defRPr/>
            </a:pPr>
            <a:endParaRPr lang="en-US" sz="1600" b="1" dirty="0">
              <a:latin typeface="Arial" pitchFamily="34" charset="0"/>
              <a:cs typeface="Arial" pitchFamily="34" charset="0"/>
            </a:endParaRPr>
          </a:p>
          <a:p>
            <a:pPr lvl="1">
              <a:spcBef>
                <a:spcPts val="0"/>
              </a:spcBef>
              <a:buClr>
                <a:schemeClr val="tx1"/>
              </a:buClr>
              <a:buSzPct val="100000"/>
              <a:buFont typeface="Wingdings" panose="05000000000000000000" pitchFamily="2" charset="2"/>
              <a:buChar char="q"/>
              <a:defRPr/>
            </a:pPr>
            <a:r>
              <a:rPr lang="en-US" sz="1600" b="1" dirty="0">
                <a:latin typeface="Arial" pitchFamily="34" charset="0"/>
                <a:cs typeface="Arial" pitchFamily="34" charset="0"/>
              </a:rPr>
              <a:t>To dispute coverage.</a:t>
            </a:r>
          </a:p>
          <a:p>
            <a:pPr marL="555815" lvl="1" indent="-171450">
              <a:spcBef>
                <a:spcPts val="0"/>
              </a:spcBef>
              <a:buClr>
                <a:schemeClr val="tx1"/>
              </a:buClr>
              <a:buFont typeface="Wingdings" panose="05000000000000000000" pitchFamily="2" charset="2"/>
              <a:buChar char="q"/>
              <a:defRPr/>
            </a:pPr>
            <a:endParaRPr lang="en-US" sz="1600" b="1" dirty="0">
              <a:latin typeface="Arial" pitchFamily="34" charset="0"/>
              <a:cs typeface="Arial" pitchFamily="34" charset="0"/>
            </a:endParaRPr>
          </a:p>
          <a:p>
            <a:pPr lvl="1">
              <a:spcBef>
                <a:spcPts val="0"/>
              </a:spcBef>
              <a:buClr>
                <a:schemeClr val="tx1"/>
              </a:buClr>
              <a:buSzPct val="100000"/>
              <a:buFont typeface="Wingdings" panose="05000000000000000000" pitchFamily="2" charset="2"/>
              <a:buChar char="q"/>
              <a:defRPr/>
            </a:pPr>
            <a:r>
              <a:rPr lang="en-US" sz="1600" b="1" dirty="0">
                <a:latin typeface="Arial" pitchFamily="34" charset="0"/>
                <a:cs typeface="Arial" pitchFamily="34" charset="0"/>
              </a:rPr>
              <a:t>To dispute for any other reason as described in the Full or Partial Denial Codes.</a:t>
            </a:r>
          </a:p>
          <a:p>
            <a:pPr marL="0" indent="0" eaLnBrk="1" hangingPunct="1">
              <a:spcBef>
                <a:spcPts val="0"/>
              </a:spcBef>
              <a:buClr>
                <a:schemeClr val="tx1"/>
              </a:buClr>
              <a:buNone/>
              <a:defRP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0349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ox(i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ox(in)">
                                      <p:cBhvr>
                                        <p:cTn id="22" dur="500"/>
                                        <p:tgtEl>
                                          <p:spTgt spid="7">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box(in)">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box(in)">
                                      <p:cBhvr>
                                        <p:cTn id="30" dur="500"/>
                                        <p:tgtEl>
                                          <p:spTgt spid="7">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box(in)">
                                      <p:cBhvr>
                                        <p:cTn id="35" dur="500"/>
                                        <p:tgtEl>
                                          <p:spTgt spid="7">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7">
                                            <p:txEl>
                                              <p:pRg st="12" end="12"/>
                                            </p:txEl>
                                          </p:spTgt>
                                        </p:tgtEl>
                                        <p:attrNameLst>
                                          <p:attrName>style.visibility</p:attrName>
                                        </p:attrNameLst>
                                      </p:cBhvr>
                                      <p:to>
                                        <p:strVal val="visible"/>
                                      </p:to>
                                    </p:set>
                                    <p:animEffect transition="in" filter="box(in)">
                                      <p:cBhvr>
                                        <p:cTn id="40"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Statement of Compensation Paid (WCB-11)</a:t>
            </a:r>
            <a:br>
              <a:rPr lang="en-US" b="1" dirty="0"/>
            </a:br>
            <a:r>
              <a:rPr lang="en-US" b="1" dirty="0"/>
              <a:t>Mini Manual Pages 22-23</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44FE0A70-B063-FE86-6BF2-A0390736AF73}"/>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graphicFrame>
        <p:nvGraphicFramePr>
          <p:cNvPr id="7" name="Content Placeholder 6">
            <a:extLst>
              <a:ext uri="{FF2B5EF4-FFF2-40B4-BE49-F238E27FC236}">
                <a16:creationId xmlns:a16="http://schemas.microsoft.com/office/drawing/2014/main" id="{1C7BA361-89A2-C8B0-EA11-A369774652F0}"/>
              </a:ext>
            </a:extLst>
          </p:cNvPr>
          <p:cNvGraphicFramePr>
            <a:graphicFrameLocks noGrp="1" noChangeAspect="1"/>
          </p:cNvGraphicFramePr>
          <p:nvPr>
            <p:ph idx="1"/>
            <p:extLst>
              <p:ext uri="{D42A27DB-BD31-4B8C-83A1-F6EECF244321}">
                <p14:modId xmlns:p14="http://schemas.microsoft.com/office/powerpoint/2010/main" val="1388899272"/>
              </p:ext>
            </p:extLst>
          </p:nvPr>
        </p:nvGraphicFramePr>
        <p:xfrm>
          <a:off x="2687083" y="1835187"/>
          <a:ext cx="3769834" cy="4509962"/>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Exch.Document.7">
                  <p:embed/>
                </p:oleObj>
              </mc:Choice>
              <mc:Fallback>
                <p:oleObj name="Acrobat Document" r:id="rId3" imgW="5829300" imgH="7543800" progId="AcroExch.Document.7">
                  <p:embed/>
                  <p:pic>
                    <p:nvPicPr>
                      <p:cNvPr id="2" name="Object 1"/>
                      <p:cNvPicPr/>
                      <p:nvPr/>
                    </p:nvPicPr>
                    <p:blipFill>
                      <a:blip r:embed="rId4"/>
                      <a:stretch>
                        <a:fillRect/>
                      </a:stretch>
                    </p:blipFill>
                    <p:spPr>
                      <a:xfrm>
                        <a:off x="2687083" y="1835187"/>
                        <a:ext cx="3769834" cy="4509962"/>
                      </a:xfrm>
                      <a:prstGeom prst="rect">
                        <a:avLst/>
                      </a:prstGeom>
                    </p:spPr>
                  </p:pic>
                </p:oleObj>
              </mc:Fallback>
            </mc:AlternateContent>
          </a:graphicData>
        </a:graphic>
      </p:graphicFrame>
    </p:spTree>
    <p:extLst>
      <p:ext uri="{BB962C8B-B14F-4D97-AF65-F5344CB8AC3E}">
        <p14:creationId xmlns:p14="http://schemas.microsoft.com/office/powerpoint/2010/main" val="20849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D5EA564C-D592-A90C-665F-1E42D784ABC8}"/>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pic>
        <p:nvPicPr>
          <p:cNvPr id="7" name="Content Placeholder 2">
            <a:extLst>
              <a:ext uri="{FF2B5EF4-FFF2-40B4-BE49-F238E27FC236}">
                <a16:creationId xmlns:a16="http://schemas.microsoft.com/office/drawing/2014/main" id="{B93D5D21-2706-DE1A-34DF-6B744D5A48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6100" y="2133600"/>
            <a:ext cx="2971800" cy="2590800"/>
          </a:xfrm>
        </p:spPr>
      </p:pic>
    </p:spTree>
    <p:extLst>
      <p:ext uri="{BB962C8B-B14F-4D97-AF65-F5344CB8AC3E}">
        <p14:creationId xmlns:p14="http://schemas.microsoft.com/office/powerpoint/2010/main" val="428883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Form Filing</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B46AD261-B7DE-039F-A0FA-B199141AA3FB}"/>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8" name="TextBox 7">
            <a:extLst>
              <a:ext uri="{FF2B5EF4-FFF2-40B4-BE49-F238E27FC236}">
                <a16:creationId xmlns:a16="http://schemas.microsoft.com/office/drawing/2014/main" id="{358934A2-A665-FF5D-16EF-37C02C4685C6}"/>
              </a:ext>
            </a:extLst>
          </p:cNvPr>
          <p:cNvSpPr txBox="1"/>
          <p:nvPr/>
        </p:nvSpPr>
        <p:spPr>
          <a:xfrm>
            <a:off x="457200" y="1524000"/>
            <a:ext cx="8229600" cy="4247317"/>
          </a:xfrm>
          <a:prstGeom prst="rect">
            <a:avLst/>
          </a:prstGeom>
          <a:noFill/>
        </p:spPr>
        <p:txBody>
          <a:bodyPr wrap="square" rtlCol="0">
            <a:spAutoFit/>
          </a:bodyPr>
          <a:lstStyle/>
          <a:p>
            <a:pPr marL="285750" indent="-285750">
              <a:buFont typeface="Wingdings" panose="05000000000000000000" pitchFamily="2" charset="2"/>
              <a:buChar char="q"/>
            </a:pPr>
            <a:r>
              <a:rPr lang="en-US" dirty="0"/>
              <a:t>Fillable forms are available on the MWCB website – </a:t>
            </a:r>
            <a:r>
              <a:rPr lang="en-US" dirty="0">
                <a:hlinkClick r:id="rId3"/>
              </a:rPr>
              <a:t>www.maine.gov/wcb/</a:t>
            </a:r>
            <a:r>
              <a:rPr lang="en-US" dirty="0"/>
              <a:t>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All MWCB forms have a four-part distribution as follows:</a:t>
            </a:r>
          </a:p>
          <a:p>
            <a:pPr marL="742950" lvl="1" indent="-285750">
              <a:buFont typeface="Wingdings" panose="05000000000000000000" pitchFamily="2" charset="2"/>
              <a:buChar char="q"/>
            </a:pPr>
            <a:r>
              <a:rPr lang="en-US" dirty="0"/>
              <a:t>COPY 1) Maine Workers Compensation Board</a:t>
            </a:r>
          </a:p>
          <a:p>
            <a:pPr marL="742950" lvl="1" indent="-285750">
              <a:buFont typeface="Wingdings" panose="05000000000000000000" pitchFamily="2" charset="2"/>
              <a:buChar char="q"/>
            </a:pPr>
            <a:r>
              <a:rPr lang="en-US" dirty="0"/>
              <a:t>COPY 2) Employee</a:t>
            </a:r>
          </a:p>
          <a:p>
            <a:pPr marL="742950" lvl="1" indent="-285750">
              <a:buFont typeface="Wingdings" panose="05000000000000000000" pitchFamily="2" charset="2"/>
              <a:buChar char="q"/>
            </a:pPr>
            <a:r>
              <a:rPr lang="en-US" dirty="0"/>
              <a:t>COPY 3) Insurer</a:t>
            </a:r>
          </a:p>
          <a:p>
            <a:pPr marL="742950" lvl="1" indent="-285750">
              <a:buFont typeface="Wingdings" panose="05000000000000000000" pitchFamily="2" charset="2"/>
              <a:buChar char="q"/>
            </a:pPr>
            <a:r>
              <a:rPr lang="en-US" dirty="0"/>
              <a:t>COPY 4) Employer</a:t>
            </a:r>
          </a:p>
          <a:p>
            <a:pPr marL="742950" lvl="1"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If COPY 1 is now submitted electronically to the MWCB, all other copies must still be sent to the respective recipients and must be materially the same as the form sent via EDI. </a:t>
            </a:r>
            <a:r>
              <a:rPr lang="en-US" dirty="0">
                <a:solidFill>
                  <a:srgbClr val="FF0000"/>
                </a:solidFill>
              </a:rPr>
              <a:t>(PDF filed to print and mail are being sent with the AKC)</a:t>
            </a:r>
          </a:p>
          <a:p>
            <a:pPr marL="285750" indent="-285750">
              <a:buFont typeface="Wingdings" panose="05000000000000000000" pitchFamily="2" charset="2"/>
              <a:buChar char="q"/>
            </a:pPr>
            <a:endParaRPr lang="en-US" dirty="0">
              <a:solidFill>
                <a:srgbClr val="FF0000"/>
              </a:solidFill>
            </a:endParaRPr>
          </a:p>
          <a:p>
            <a:pPr marL="285750" indent="-285750">
              <a:buFont typeface="Wingdings" panose="05000000000000000000" pitchFamily="2" charset="2"/>
              <a:buChar char="q"/>
            </a:pPr>
            <a:r>
              <a:rPr lang="en-US" dirty="0"/>
              <a:t>All forms and correspondence, including, but not limited to petitions, shall be filled in the Central Office of the MWCB</a:t>
            </a:r>
          </a:p>
        </p:txBody>
      </p:sp>
    </p:spTree>
    <p:extLst>
      <p:ext uri="{BB962C8B-B14F-4D97-AF65-F5344CB8AC3E}">
        <p14:creationId xmlns:p14="http://schemas.microsoft.com/office/powerpoint/2010/main" val="145399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4-Part Distribution</a:t>
            </a:r>
          </a:p>
        </p:txBody>
      </p:sp>
      <p:sp>
        <p:nvSpPr>
          <p:cNvPr id="5" name="Content Placeholder 4">
            <a:extLst>
              <a:ext uri="{FF2B5EF4-FFF2-40B4-BE49-F238E27FC236}">
                <a16:creationId xmlns:a16="http://schemas.microsoft.com/office/drawing/2014/main" id="{6D9F93BB-9475-A86A-1505-75149467ED6A}"/>
              </a:ext>
            </a:extLst>
          </p:cNvPr>
          <p:cNvSpPr>
            <a:spLocks noGrp="1"/>
          </p:cNvSpPr>
          <p:nvPr>
            <p:ph idx="1"/>
          </p:nvPr>
        </p:nvSpPr>
        <p:spPr/>
        <p:txBody>
          <a:bodyPr/>
          <a:lstStyle/>
          <a:p>
            <a:pPr marL="0" indent="0">
              <a:buNone/>
            </a:pPr>
            <a:r>
              <a:rPr lang="en-US" dirty="0"/>
              <a:t>Q: Must changes and corrections to forms be distributed to all parties?</a:t>
            </a:r>
          </a:p>
          <a:p>
            <a:pPr marL="0" indent="0">
              <a:buNone/>
            </a:pPr>
            <a:endParaRPr lang="en-US" dirty="0"/>
          </a:p>
          <a:p>
            <a:pPr marL="0" indent="0">
              <a:buNone/>
            </a:pPr>
            <a:r>
              <a:rPr lang="en-US" dirty="0"/>
              <a:t>A: Yes (for any significant change). If the amended form is going to become the operative document, all interested parties should have the same copy.</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2467F82C-E45E-0FD8-F75C-BBF1FD9AF814}"/>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Tree>
    <p:extLst>
      <p:ext uri="{BB962C8B-B14F-4D97-AF65-F5344CB8AC3E}">
        <p14:creationId xmlns:p14="http://schemas.microsoft.com/office/powerpoint/2010/main" val="383785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Form Filing (Paper Forms)</a:t>
            </a:r>
          </a:p>
        </p:txBody>
      </p:sp>
      <p:sp>
        <p:nvSpPr>
          <p:cNvPr id="5" name="Content Placeholder 4">
            <a:extLst>
              <a:ext uri="{FF2B5EF4-FFF2-40B4-BE49-F238E27FC236}">
                <a16:creationId xmlns:a16="http://schemas.microsoft.com/office/drawing/2014/main" id="{6D9F93BB-9475-A86A-1505-75149467ED6A}"/>
              </a:ext>
            </a:extLst>
          </p:cNvPr>
          <p:cNvSpPr>
            <a:spLocks noGrp="1"/>
          </p:cNvSpPr>
          <p:nvPr>
            <p:ph idx="1"/>
          </p:nvPr>
        </p:nvSpPr>
        <p:spPr/>
        <p:txBody>
          <a:bodyPr/>
          <a:lstStyle/>
          <a:p>
            <a:pPr>
              <a:buFont typeface="Wingdings" panose="05000000000000000000" pitchFamily="2" charset="2"/>
              <a:buChar char="q"/>
            </a:pPr>
            <a:r>
              <a:rPr lang="en-US" dirty="0"/>
              <a:t>Mail: Maine WC Board</a:t>
            </a:r>
          </a:p>
          <a:p>
            <a:pPr marL="822325" lvl="3" indent="0">
              <a:buNone/>
            </a:pPr>
            <a:r>
              <a:rPr lang="en-US" dirty="0"/>
              <a:t>	 </a:t>
            </a:r>
            <a:r>
              <a:rPr lang="en-US" sz="2400" dirty="0"/>
              <a:t>Claims Management Unit</a:t>
            </a:r>
          </a:p>
          <a:p>
            <a:pPr marL="822325" lvl="3" indent="0">
              <a:buNone/>
            </a:pPr>
            <a:r>
              <a:rPr lang="en-US" sz="2400" dirty="0"/>
              <a:t>	 27 State House Station</a:t>
            </a:r>
          </a:p>
          <a:p>
            <a:pPr marL="822325" lvl="3" indent="0">
              <a:buNone/>
            </a:pPr>
            <a:r>
              <a:rPr lang="en-US" sz="2400" dirty="0"/>
              <a:t>	 Augusta, ME 04333-0027</a:t>
            </a:r>
          </a:p>
          <a:p>
            <a:pPr marL="822325" lvl="3" indent="0">
              <a:buNone/>
            </a:pPr>
            <a:endParaRPr lang="en-US" sz="2400" dirty="0"/>
          </a:p>
          <a:p>
            <a:pPr>
              <a:buFont typeface="Wingdings" panose="05000000000000000000" pitchFamily="2" charset="2"/>
              <a:buChar char="q"/>
            </a:pPr>
            <a:r>
              <a:rPr lang="en-US" dirty="0"/>
              <a:t>Fax: (207)287-5895</a:t>
            </a:r>
          </a:p>
          <a:p>
            <a:pPr>
              <a:buFont typeface="Wingdings" panose="05000000000000000000" pitchFamily="2" charset="2"/>
              <a:buChar char="q"/>
            </a:pPr>
            <a:endParaRPr lang="en-US" dirty="0"/>
          </a:p>
          <a:p>
            <a:pPr>
              <a:buFont typeface="Wingdings" panose="05000000000000000000" pitchFamily="2" charset="2"/>
              <a:buChar char="q"/>
            </a:pPr>
            <a:r>
              <a:rPr lang="en-US" dirty="0"/>
              <a:t>Email: </a:t>
            </a:r>
            <a:r>
              <a:rPr lang="en-US" dirty="0">
                <a:hlinkClick r:id="rId2"/>
              </a:rPr>
              <a:t>forms.wcb@maine.gov</a:t>
            </a:r>
            <a:r>
              <a:rPr lang="en-US" dirty="0"/>
              <a:t> </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E7FD16B6-21C9-3D1E-D18B-85019CA7D8B8}"/>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Tree>
    <p:extLst>
      <p:ext uri="{BB962C8B-B14F-4D97-AF65-F5344CB8AC3E}">
        <p14:creationId xmlns:p14="http://schemas.microsoft.com/office/powerpoint/2010/main" val="1046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Electronic Form Filing</a:t>
            </a:r>
          </a:p>
        </p:txBody>
      </p:sp>
      <p:sp>
        <p:nvSpPr>
          <p:cNvPr id="5" name="Content Placeholder 4">
            <a:extLst>
              <a:ext uri="{FF2B5EF4-FFF2-40B4-BE49-F238E27FC236}">
                <a16:creationId xmlns:a16="http://schemas.microsoft.com/office/drawing/2014/main" id="{6D9F93BB-9475-A86A-1505-75149467ED6A}"/>
              </a:ext>
            </a:extLst>
          </p:cNvPr>
          <p:cNvSpPr>
            <a:spLocks noGrp="1"/>
          </p:cNvSpPr>
          <p:nvPr>
            <p:ph idx="1"/>
          </p:nvPr>
        </p:nvSpPr>
        <p:spPr/>
        <p:txBody>
          <a:bodyPr/>
          <a:lstStyle/>
          <a:p>
            <a:pPr>
              <a:buFont typeface="Wingdings" panose="05000000000000000000" pitchFamily="2" charset="2"/>
              <a:buChar char="q"/>
            </a:pPr>
            <a:r>
              <a:rPr lang="en-US" dirty="0"/>
              <a:t>Electronic filing requirements are available at the MWCB website – </a:t>
            </a:r>
            <a:r>
              <a:rPr lang="en-US" dirty="0">
                <a:hlinkClick r:id="rId2"/>
              </a:rPr>
              <a:t>www.maine.gov/wcb/departments/technology/</a:t>
            </a:r>
            <a:r>
              <a:rPr lang="en-US" dirty="0"/>
              <a:t> </a:t>
            </a:r>
          </a:p>
          <a:p>
            <a:pPr>
              <a:buFont typeface="Wingdings" panose="05000000000000000000" pitchFamily="2" charset="2"/>
              <a:buChar char="q"/>
            </a:pPr>
            <a:r>
              <a:rPr lang="en-US" dirty="0"/>
              <a:t>Claim Administrators must use the IAIABC “Release 3” format. (See “EDI News” regarding Release 3.1)</a:t>
            </a:r>
          </a:p>
          <a:p>
            <a:pPr>
              <a:buFont typeface="Wingdings" panose="05000000000000000000" pitchFamily="2" charset="2"/>
              <a:buChar char="q"/>
            </a:pPr>
            <a:r>
              <a:rPr lang="en-US" dirty="0"/>
              <a:t>It is critical that employers/insurers and their respective EDI vendors understand the MWCB’s EDI requirements</a:t>
            </a:r>
          </a:p>
          <a:p>
            <a:pPr>
              <a:buFont typeface="Wingdings" panose="05000000000000000000" pitchFamily="2" charset="2"/>
              <a:buChar char="q"/>
            </a:pPr>
            <a:r>
              <a:rPr lang="en-US" dirty="0"/>
              <a:t>To avoid violations/penalties, employers/insurers must maintain routine communication with their respective EDI vendors to ensure that any FROIs or NOCs rejected by the MWCB are addressed in a timely manner</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E35E2A5E-3CA4-13BA-6BB5-0DA0456D9ED5}"/>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Tree>
    <p:extLst>
      <p:ext uri="{BB962C8B-B14F-4D97-AF65-F5344CB8AC3E}">
        <p14:creationId xmlns:p14="http://schemas.microsoft.com/office/powerpoint/2010/main" val="267068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Electronic Form Filing</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73D56B18-8861-E386-746D-DEFEEA664758}"/>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Rectangle 3">
            <a:extLst>
              <a:ext uri="{FF2B5EF4-FFF2-40B4-BE49-F238E27FC236}">
                <a16:creationId xmlns:a16="http://schemas.microsoft.com/office/drawing/2014/main" id="{AB4CD20B-0D25-66F8-EFEF-B98C54B453D4}"/>
              </a:ext>
            </a:extLst>
          </p:cNvPr>
          <p:cNvSpPr>
            <a:spLocks noChangeArrowheads="1"/>
          </p:cNvSpPr>
          <p:nvPr/>
        </p:nvSpPr>
        <p:spPr bwMode="auto">
          <a:xfrm>
            <a:off x="228600" y="1524000"/>
            <a:ext cx="8686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SzPct val="70000"/>
              <a:buFont typeface="Wingdings" panose="05000000000000000000" pitchFamily="2" charset="2"/>
              <a:buChar char="q"/>
            </a:pPr>
            <a:r>
              <a:rPr lang="en-US" sz="2000" b="1" dirty="0"/>
              <a:t>A sender will receive one of the following codes after submitting an EDI transaction: </a:t>
            </a:r>
            <a:endParaRPr lang="en-US" sz="2000" dirty="0"/>
          </a:p>
          <a:p>
            <a:pPr marL="800100" lvl="1" indent="-342900">
              <a:spcBef>
                <a:spcPct val="20000"/>
              </a:spcBef>
              <a:buSzPct val="70000"/>
              <a:buFont typeface="Wingdings" panose="05000000000000000000" pitchFamily="2" charset="2"/>
              <a:buChar char="q"/>
            </a:pPr>
            <a:r>
              <a:rPr lang="en-US" sz="2000" b="1" dirty="0"/>
              <a:t>TA</a:t>
            </a:r>
            <a:r>
              <a:rPr lang="en-US" sz="2000" dirty="0"/>
              <a:t> = (</a:t>
            </a:r>
            <a:r>
              <a:rPr lang="en-US" sz="2000" b="1" dirty="0"/>
              <a:t>T</a:t>
            </a:r>
            <a:r>
              <a:rPr lang="en-US" sz="2000" dirty="0"/>
              <a:t>ransaction </a:t>
            </a:r>
            <a:r>
              <a:rPr lang="en-US" sz="2000" b="1" dirty="0"/>
              <a:t>A</a:t>
            </a:r>
            <a:r>
              <a:rPr lang="en-US" sz="2000" dirty="0"/>
              <a:t>ccepted). Transaction accepted and the First Report of Injury or Subsequent Report of Injury is filed.</a:t>
            </a:r>
          </a:p>
          <a:p>
            <a:pPr marL="800100" lvl="1" indent="-342900">
              <a:spcBef>
                <a:spcPct val="20000"/>
              </a:spcBef>
              <a:buSzPct val="70000"/>
              <a:buFont typeface="Wingdings" panose="05000000000000000000" pitchFamily="2" charset="2"/>
              <a:buChar char="q"/>
            </a:pPr>
            <a:r>
              <a:rPr lang="en-US" sz="2000" b="1" dirty="0"/>
              <a:t>TE</a:t>
            </a:r>
            <a:r>
              <a:rPr lang="en-US" sz="2000" dirty="0"/>
              <a:t> = (</a:t>
            </a:r>
            <a:r>
              <a:rPr lang="en-US" sz="2000" b="1" dirty="0"/>
              <a:t>T</a:t>
            </a:r>
            <a:r>
              <a:rPr lang="en-US" sz="2000" dirty="0"/>
              <a:t>ransaction accepted with </a:t>
            </a:r>
            <a:r>
              <a:rPr lang="en-US" sz="2000" b="1" dirty="0"/>
              <a:t>E</a:t>
            </a:r>
            <a:r>
              <a:rPr lang="en-US" sz="2000" dirty="0"/>
              <a:t>rrors). Errors will be identified in the acknowledgement transmission sent by the MWCB. All identified errors must be corrected within 14 days after the acknowledgement transmission was sent, or prior to any subsequent transmission for the same claim, which ever is sooner.   </a:t>
            </a:r>
          </a:p>
          <a:p>
            <a:pPr marL="800100" lvl="1" indent="-342900">
              <a:spcBef>
                <a:spcPct val="20000"/>
              </a:spcBef>
              <a:buSzPct val="70000"/>
              <a:buFont typeface="Wingdings" panose="05000000000000000000" pitchFamily="2" charset="2"/>
              <a:buChar char="q"/>
            </a:pPr>
            <a:r>
              <a:rPr lang="en-US" sz="2000" b="1" dirty="0"/>
              <a:t>TR</a:t>
            </a:r>
            <a:r>
              <a:rPr lang="en-US" sz="2000" dirty="0"/>
              <a:t> = (</a:t>
            </a:r>
            <a:r>
              <a:rPr lang="en-US" sz="2000" b="1" dirty="0"/>
              <a:t>T</a:t>
            </a:r>
            <a:r>
              <a:rPr lang="en-US" sz="2000" dirty="0"/>
              <a:t>ransaction </a:t>
            </a:r>
            <a:r>
              <a:rPr lang="en-US" sz="2000" b="1" dirty="0"/>
              <a:t>R</a:t>
            </a:r>
            <a:r>
              <a:rPr lang="en-US" sz="2000" dirty="0"/>
              <a:t>ejected) The entire transaction has been rejected and the First Report of Injury or Subsequent Report of Injury is </a:t>
            </a:r>
            <a:r>
              <a:rPr lang="en-US" sz="2000" b="1" u="sng" dirty="0"/>
              <a:t>not filed</a:t>
            </a:r>
            <a:r>
              <a:rPr lang="en-US" sz="2000" dirty="0"/>
              <a:t>.  </a:t>
            </a:r>
          </a:p>
          <a:p>
            <a:pPr marL="342900" indent="-342900">
              <a:spcBef>
                <a:spcPct val="20000"/>
              </a:spcBef>
              <a:buClr>
                <a:schemeClr val="tx2"/>
              </a:buClr>
              <a:buSzPct val="70000"/>
              <a:buFont typeface="Wingdings" pitchFamily="2" charset="2"/>
              <a:buChar char="l"/>
            </a:pPr>
            <a:endParaRPr lang="en-US" sz="2100" dirty="0"/>
          </a:p>
          <a:p>
            <a:pPr marL="342900" indent="-342900">
              <a:spcBef>
                <a:spcPct val="20000"/>
              </a:spcBef>
              <a:buClr>
                <a:schemeClr val="tx2"/>
              </a:buClr>
              <a:buSzPct val="70000"/>
              <a:buFont typeface="Wingdings" pitchFamily="2" charset="2"/>
              <a:buChar char="l"/>
            </a:pPr>
            <a:endParaRPr lang="en-US" sz="2100" dirty="0"/>
          </a:p>
          <a:p>
            <a:pPr marL="342900" indent="-342900">
              <a:spcBef>
                <a:spcPct val="20000"/>
              </a:spcBef>
              <a:buClr>
                <a:schemeClr val="tx2"/>
              </a:buClr>
              <a:buSzPct val="70000"/>
              <a:buFont typeface="Wingdings" pitchFamily="2" charset="2"/>
              <a:buChar char="l"/>
            </a:pPr>
            <a:endParaRPr lang="en-US" sz="3000" dirty="0"/>
          </a:p>
        </p:txBody>
      </p:sp>
    </p:spTree>
    <p:extLst>
      <p:ext uri="{BB962C8B-B14F-4D97-AF65-F5344CB8AC3E}">
        <p14:creationId xmlns:p14="http://schemas.microsoft.com/office/powerpoint/2010/main" val="37941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lgn="ctr"/>
            <a:r>
              <a:rPr lang="en-US" b="1" dirty="0"/>
              <a:t>Electronic Form Filing</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1BB6115E-F995-9BC0-69B8-E4EA6BE2C620}"/>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7" name="Rectangle 3">
            <a:extLst>
              <a:ext uri="{FF2B5EF4-FFF2-40B4-BE49-F238E27FC236}">
                <a16:creationId xmlns:a16="http://schemas.microsoft.com/office/drawing/2014/main" id="{F603AA91-DA18-0C86-DC9A-B323E626A2D1}"/>
              </a:ext>
            </a:extLst>
          </p:cNvPr>
          <p:cNvSpPr>
            <a:spLocks noChangeArrowheads="1"/>
          </p:cNvSpPr>
          <p:nvPr/>
        </p:nvSpPr>
        <p:spPr bwMode="auto">
          <a:xfrm>
            <a:off x="228600" y="1371600"/>
            <a:ext cx="8686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SzPct val="70000"/>
              <a:buFont typeface="Wingdings" panose="05000000000000000000" pitchFamily="2" charset="2"/>
              <a:buChar char="q"/>
            </a:pPr>
            <a:r>
              <a:rPr lang="en-US" b="1" dirty="0">
                <a:solidFill>
                  <a:prstClr val="black"/>
                </a:solidFill>
              </a:rPr>
              <a:t>EDI transactions are processed 3 times a day: </a:t>
            </a:r>
          </a:p>
          <a:p>
            <a:pPr marL="800100" lvl="1" indent="-342900">
              <a:spcBef>
                <a:spcPct val="20000"/>
              </a:spcBef>
              <a:buSzPct val="70000"/>
              <a:buFont typeface="Wingdings" panose="05000000000000000000" pitchFamily="2" charset="2"/>
              <a:buChar char="q"/>
            </a:pPr>
            <a:r>
              <a:rPr lang="en-US" b="1" dirty="0">
                <a:solidFill>
                  <a:prstClr val="black"/>
                </a:solidFill>
              </a:rPr>
              <a:t>6:00 am</a:t>
            </a:r>
          </a:p>
          <a:p>
            <a:pPr marL="800100" lvl="1" indent="-342900">
              <a:spcBef>
                <a:spcPct val="20000"/>
              </a:spcBef>
              <a:buSzPct val="70000"/>
              <a:buFont typeface="Wingdings" panose="05000000000000000000" pitchFamily="2" charset="2"/>
              <a:buChar char="q"/>
            </a:pPr>
            <a:r>
              <a:rPr lang="en-US" b="1" dirty="0">
                <a:solidFill>
                  <a:prstClr val="black"/>
                </a:solidFill>
              </a:rPr>
              <a:t>10:00 am </a:t>
            </a:r>
          </a:p>
          <a:p>
            <a:pPr marL="800100" lvl="1" indent="-342900">
              <a:spcBef>
                <a:spcPct val="20000"/>
              </a:spcBef>
              <a:buSzPct val="70000"/>
              <a:buFont typeface="Wingdings" panose="05000000000000000000" pitchFamily="2" charset="2"/>
              <a:buChar char="q"/>
            </a:pPr>
            <a:r>
              <a:rPr lang="en-US" b="1" dirty="0">
                <a:solidFill>
                  <a:prstClr val="black"/>
                </a:solidFill>
              </a:rPr>
              <a:t>2:00 pm</a:t>
            </a:r>
          </a:p>
          <a:p>
            <a:pPr marL="285750" indent="-285750">
              <a:spcBef>
                <a:spcPct val="20000"/>
              </a:spcBef>
              <a:buSzPct val="70000"/>
              <a:buFont typeface="Wingdings" panose="05000000000000000000" pitchFamily="2" charset="2"/>
              <a:buChar char="q"/>
            </a:pPr>
            <a:endParaRPr lang="en-US" b="1" dirty="0">
              <a:solidFill>
                <a:prstClr val="black"/>
              </a:solidFill>
            </a:endParaRPr>
          </a:p>
          <a:p>
            <a:pPr marL="285750" indent="-285750">
              <a:spcBef>
                <a:spcPct val="20000"/>
              </a:spcBef>
              <a:buSzPct val="70000"/>
              <a:buFont typeface="Wingdings" panose="05000000000000000000" pitchFamily="2" charset="2"/>
              <a:buChar char="q"/>
            </a:pPr>
            <a:r>
              <a:rPr lang="en-US" b="1" dirty="0">
                <a:solidFill>
                  <a:prstClr val="black"/>
                </a:solidFill>
              </a:rPr>
              <a:t>An acknowledgement report (AKC) is returned within about a half hour after the transmission is processed</a:t>
            </a:r>
          </a:p>
          <a:p>
            <a:pPr marL="285750" indent="-285750">
              <a:spcBef>
                <a:spcPct val="20000"/>
              </a:spcBef>
              <a:buSzPct val="70000"/>
              <a:buFont typeface="Wingdings" panose="05000000000000000000" pitchFamily="2" charset="2"/>
              <a:buChar char="q"/>
            </a:pPr>
            <a:endParaRPr lang="en-US" b="1" dirty="0">
              <a:solidFill>
                <a:prstClr val="black"/>
              </a:solidFill>
            </a:endParaRPr>
          </a:p>
          <a:p>
            <a:pPr marL="285750" indent="-285750">
              <a:spcBef>
                <a:spcPct val="20000"/>
              </a:spcBef>
              <a:buSzPct val="70000"/>
              <a:buFont typeface="Wingdings" panose="05000000000000000000" pitchFamily="2" charset="2"/>
              <a:buChar char="q"/>
            </a:pPr>
            <a:r>
              <a:rPr lang="en-US" b="1" dirty="0">
                <a:solidFill>
                  <a:prstClr val="black"/>
                </a:solidFill>
              </a:rPr>
              <a:t>If the transmission is accepted (TA or TE), the “Received at Board” date is the date the transaction was transmitted</a:t>
            </a:r>
          </a:p>
          <a:p>
            <a:pPr marL="285750" indent="-285750">
              <a:spcBef>
                <a:spcPct val="20000"/>
              </a:spcBef>
              <a:buSzPct val="70000"/>
              <a:buFont typeface="Wingdings" panose="05000000000000000000" pitchFamily="2" charset="2"/>
              <a:buChar char="q"/>
            </a:pPr>
            <a:endParaRPr lang="en-US" b="1" dirty="0">
              <a:solidFill>
                <a:prstClr val="black"/>
              </a:solidFill>
            </a:endParaRPr>
          </a:p>
          <a:p>
            <a:pPr marL="285750" indent="-285750">
              <a:spcBef>
                <a:spcPct val="20000"/>
              </a:spcBef>
              <a:buSzPct val="70000"/>
              <a:buFont typeface="Wingdings" panose="05000000000000000000" pitchFamily="2" charset="2"/>
              <a:buChar char="q"/>
            </a:pPr>
            <a:r>
              <a:rPr lang="en-US" b="1" dirty="0">
                <a:solidFill>
                  <a:prstClr val="black"/>
                </a:solidFill>
              </a:rPr>
              <a:t>If the transaction is rejected (TR), it must be re-submitted – it is not “Received at Board” until the transmission date of an </a:t>
            </a:r>
            <a:r>
              <a:rPr lang="en-US" b="1" i="1" u="sng" dirty="0">
                <a:solidFill>
                  <a:prstClr val="black"/>
                </a:solidFill>
              </a:rPr>
              <a:t>accepted</a:t>
            </a:r>
            <a:r>
              <a:rPr lang="en-US" b="1" dirty="0">
                <a:solidFill>
                  <a:prstClr val="black"/>
                </a:solidFill>
              </a:rPr>
              <a:t> transaction</a:t>
            </a:r>
            <a:endParaRPr lang="en-US" dirty="0">
              <a:solidFill>
                <a:prstClr val="black"/>
              </a:solidFill>
            </a:endParaRPr>
          </a:p>
          <a:p>
            <a:pPr marL="342900" indent="-342900">
              <a:spcBef>
                <a:spcPct val="20000"/>
              </a:spcBef>
              <a:buClr>
                <a:srgbClr val="073E87"/>
              </a:buClr>
              <a:buSzPct val="70000"/>
              <a:buFont typeface="Wingdings" pitchFamily="2" charset="2"/>
              <a:buNone/>
            </a:pPr>
            <a:r>
              <a:rPr lang="en-US" sz="2400" dirty="0">
                <a:solidFill>
                  <a:prstClr val="black"/>
                </a:solidFill>
              </a:rPr>
              <a:t>	</a:t>
            </a:r>
            <a:endParaRPr lang="en-US" sz="2100" dirty="0">
              <a:solidFill>
                <a:prstClr val="black"/>
              </a:solidFill>
            </a:endParaRPr>
          </a:p>
          <a:p>
            <a:pPr marL="342900" indent="-342900">
              <a:spcBef>
                <a:spcPct val="20000"/>
              </a:spcBef>
              <a:buClr>
                <a:srgbClr val="073E87"/>
              </a:buClr>
              <a:buSzPct val="70000"/>
              <a:buFont typeface="Wingdings" pitchFamily="2" charset="2"/>
              <a:buChar char="l"/>
            </a:pPr>
            <a:endParaRPr lang="en-US" sz="3000" dirty="0">
              <a:solidFill>
                <a:prstClr val="black"/>
              </a:solidFill>
            </a:endParaRPr>
          </a:p>
        </p:txBody>
      </p:sp>
    </p:spTree>
    <p:extLst>
      <p:ext uri="{BB962C8B-B14F-4D97-AF65-F5344CB8AC3E}">
        <p14:creationId xmlns:p14="http://schemas.microsoft.com/office/powerpoint/2010/main" val="2613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 calcmode="lin" valueType="num">
                                      <p:cBhvr additive="base">
                                        <p:cTn id="4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lgn="ctr"/>
            <a:r>
              <a:rPr lang="en-US" b="1" dirty="0"/>
              <a:t>WCB-1</a:t>
            </a:r>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BDFC8F18-21E7-79D6-5EC3-0FA8C7222E17}"/>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graphicFrame>
        <p:nvGraphicFramePr>
          <p:cNvPr id="7" name="Content Placeholder 6">
            <a:extLst>
              <a:ext uri="{FF2B5EF4-FFF2-40B4-BE49-F238E27FC236}">
                <a16:creationId xmlns:a16="http://schemas.microsoft.com/office/drawing/2014/main" id="{6D32089F-3A9A-1D39-6288-61651E969129}"/>
              </a:ext>
            </a:extLst>
          </p:cNvPr>
          <p:cNvGraphicFramePr>
            <a:graphicFrameLocks noGrp="1" noChangeAspect="1"/>
          </p:cNvGraphicFramePr>
          <p:nvPr>
            <p:ph idx="1"/>
            <p:extLst>
              <p:ext uri="{D42A27DB-BD31-4B8C-83A1-F6EECF244321}">
                <p14:modId xmlns:p14="http://schemas.microsoft.com/office/powerpoint/2010/main" val="2748310992"/>
              </p:ext>
            </p:extLst>
          </p:nvPr>
        </p:nvGraphicFramePr>
        <p:xfrm>
          <a:off x="1504950" y="1261965"/>
          <a:ext cx="6134100" cy="5105400"/>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Exch.Document.7">
                  <p:embed/>
                </p:oleObj>
              </mc:Choice>
              <mc:Fallback>
                <p:oleObj name="Acrobat Document" r:id="rId3" imgW="5829300" imgH="7543800" progId="AcroExch.Document.7">
                  <p:embed/>
                  <p:pic>
                    <p:nvPicPr>
                      <p:cNvPr id="5" name="Object 4"/>
                      <p:cNvPicPr/>
                      <p:nvPr/>
                    </p:nvPicPr>
                    <p:blipFill>
                      <a:blip r:embed="rId4"/>
                      <a:stretch>
                        <a:fillRect/>
                      </a:stretch>
                    </p:blipFill>
                    <p:spPr>
                      <a:xfrm>
                        <a:off x="1504950" y="1261965"/>
                        <a:ext cx="6134100" cy="51054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002ABE8-CB7B-49B5-DAB9-48B991397842}"/>
              </a:ext>
            </a:extLst>
          </p:cNvPr>
          <p:cNvSpPr txBox="1"/>
          <p:nvPr/>
        </p:nvSpPr>
        <p:spPr>
          <a:xfrm>
            <a:off x="7543800" y="5658892"/>
            <a:ext cx="1504950" cy="430887"/>
          </a:xfrm>
          <a:prstGeom prst="rect">
            <a:avLst/>
          </a:prstGeom>
          <a:noFill/>
        </p:spPr>
        <p:txBody>
          <a:bodyPr wrap="square" rtlCol="0">
            <a:spAutoFit/>
          </a:bodyPr>
          <a:lstStyle/>
          <a:p>
            <a:r>
              <a:rPr lang="en-US" sz="1100" b="1" dirty="0"/>
              <a:t>Mini Manual Pages 4-5</a:t>
            </a:r>
            <a:endParaRPr lang="en-US" sz="1100" dirty="0"/>
          </a:p>
        </p:txBody>
      </p:sp>
    </p:spTree>
    <p:extLst>
      <p:ext uri="{BB962C8B-B14F-4D97-AF65-F5344CB8AC3E}">
        <p14:creationId xmlns:p14="http://schemas.microsoft.com/office/powerpoint/2010/main" val="2800682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9092</TotalTime>
  <Words>1525</Words>
  <Application>Microsoft Office PowerPoint</Application>
  <PresentationFormat>On-screen Show (4:3)</PresentationFormat>
  <Paragraphs>170</Paragraphs>
  <Slides>27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Times New Roman</vt:lpstr>
      <vt:lpstr>Wingdings</vt:lpstr>
      <vt:lpstr>Clarity</vt:lpstr>
      <vt:lpstr>Acrobat Document</vt:lpstr>
      <vt:lpstr>            </vt:lpstr>
      <vt:lpstr>Abbreviations</vt:lpstr>
      <vt:lpstr>Form Filing</vt:lpstr>
      <vt:lpstr>4-Part Distribution</vt:lpstr>
      <vt:lpstr>Form Filing (Paper Forms)</vt:lpstr>
      <vt:lpstr>Electronic Form Filing</vt:lpstr>
      <vt:lpstr>Electronic Form Filing</vt:lpstr>
      <vt:lpstr>Electronic Form Filing</vt:lpstr>
      <vt:lpstr>WCB-1</vt:lpstr>
      <vt:lpstr>FROI Injury or Disease (WCB-1)</vt:lpstr>
      <vt:lpstr>Wage Statement (WCB-2)</vt:lpstr>
      <vt:lpstr>Wage Statements</vt:lpstr>
      <vt:lpstr>Fringe Benefits Worksheet (WCB-2B)</vt:lpstr>
      <vt:lpstr>WCB-2, -2A and -2B Recap</vt:lpstr>
      <vt:lpstr>Establishing the Weekly Compensation Rate (WCR)</vt:lpstr>
      <vt:lpstr>Weekly Benefit Calculation for Injuries on or After January 1, 2013</vt:lpstr>
      <vt:lpstr>Maximum Benefit Levels</vt:lpstr>
      <vt:lpstr>Maximum Benefit Levels</vt:lpstr>
      <vt:lpstr>Memorandum of Payment (WCB-3)</vt:lpstr>
      <vt:lpstr>Discontinuance or Modification of Compensation (WCB-4)</vt:lpstr>
      <vt:lpstr>Consent Between Employer &amp; Employee (WCB-4A)</vt:lpstr>
      <vt:lpstr>21-Day Certificate of Discontinuance or Reduction (WCB-8)</vt:lpstr>
      <vt:lpstr>WCB-8 – Certified Mailing Reminder</vt:lpstr>
      <vt:lpstr>Notice of Controversy (WCB-9) Mini Manual Pages 20-21</vt:lpstr>
      <vt:lpstr>Notice of Controversy (Denial)(WCB-9)</vt:lpstr>
      <vt:lpstr>Statement of Compensation Paid (WCB-11) Mini Manual Pages 22-23</vt:lpstr>
      <vt:lpstr>Questions?</vt:lpstr>
    </vt:vector>
  </TitlesOfParts>
  <Company>Workers Compensation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Employer’s Overview of Maine “Comp”</dc:title>
  <dc:creator>Jeffrey Levesque</dc:creator>
  <cp:lastModifiedBy>Hogan, Joseph</cp:lastModifiedBy>
  <cp:revision>366</cp:revision>
  <cp:lastPrinted>2015-06-10T17:26:37Z</cp:lastPrinted>
  <dcterms:created xsi:type="dcterms:W3CDTF">2005-02-17T20:26:31Z</dcterms:created>
  <dcterms:modified xsi:type="dcterms:W3CDTF">2024-03-06T12:56:19Z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