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313" r:id="rId3"/>
    <p:sldId id="314" r:id="rId4"/>
    <p:sldId id="315" r:id="rId5"/>
    <p:sldId id="316" r:id="rId6"/>
    <p:sldId id="301" r:id="rId7"/>
    <p:sldId id="299" r:id="rId8"/>
    <p:sldId id="285" r:id="rId9"/>
    <p:sldId id="278" r:id="rId10"/>
    <p:sldId id="282" r:id="rId11"/>
    <p:sldId id="304" r:id="rId12"/>
    <p:sldId id="310" r:id="rId13"/>
    <p:sldId id="306" r:id="rId14"/>
    <p:sldId id="308" r:id="rId15"/>
    <p:sldId id="300" r:id="rId16"/>
    <p:sldId id="289" r:id="rId17"/>
    <p:sldId id="29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on, Janice" initials="BJ" lastIdx="11" clrIdx="0">
    <p:extLst>
      <p:ext uri="{19B8F6BF-5375-455C-9EA6-DF929625EA0E}">
        <p15:presenceInfo xmlns:p15="http://schemas.microsoft.com/office/powerpoint/2012/main" userId="S-1-5-21-4241590797-1299073551-2511459964-620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5880"/>
    <a:srgbClr val="000000"/>
    <a:srgbClr val="8A2E13"/>
    <a:srgbClr val="548DBF"/>
    <a:srgbClr val="162C40"/>
    <a:srgbClr val="EFF2F5"/>
    <a:srgbClr val="EAEEF2"/>
    <a:srgbClr val="E0E6EC"/>
    <a:srgbClr val="EE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80" autoAdjust="0"/>
    <p:restoredTop sz="61939" autoAdjust="0"/>
  </p:normalViewPr>
  <p:slideViewPr>
    <p:cSldViewPr>
      <p:cViewPr varScale="1">
        <p:scale>
          <a:sx n="99" d="100"/>
          <a:sy n="99" d="100"/>
        </p:scale>
        <p:origin x="994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3B2E76-C424-4369-83BB-A58A08B9CDE7}" type="doc">
      <dgm:prSet loTypeId="urn:microsoft.com/office/officeart/2005/8/layout/chevron2" loCatId="process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84C76EB-66C4-491A-A46D-C3E3C134CC41}">
      <dgm:prSet phldrT="[Text]"/>
      <dgm:spPr/>
      <dgm:t>
        <a:bodyPr/>
        <a:lstStyle/>
        <a:p>
          <a:r>
            <a:rPr lang="en-US" baseline="0">
              <a:latin typeface="Times New Roman" panose="02020603050405020304" pitchFamily="18" charset="0"/>
              <a:cs typeface="Times New Roman" panose="02020603050405020304" pitchFamily="18" charset="0"/>
            </a:rPr>
            <a:t>05/15/2019</a:t>
          </a:r>
          <a:endParaRPr lang="en-US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D1FAC1-20A8-43D1-A4AD-3426638276C3}" type="parTrans" cxnId="{97731001-AABB-4740-8EE8-230FF9C2AC30}">
      <dgm:prSet/>
      <dgm:spPr/>
      <dgm:t>
        <a:bodyPr/>
        <a:lstStyle/>
        <a:p>
          <a:endParaRPr lang="en-US"/>
        </a:p>
      </dgm:t>
    </dgm:pt>
    <dgm:pt modelId="{6861DB1B-6301-43A7-97BD-58DA2714188C}" type="sibTrans" cxnId="{97731001-AABB-4740-8EE8-230FF9C2AC30}">
      <dgm:prSet/>
      <dgm:spPr/>
      <dgm:t>
        <a:bodyPr/>
        <a:lstStyle/>
        <a:p>
          <a:endParaRPr lang="en-US"/>
        </a:p>
      </dgm:t>
    </dgm:pt>
    <dgm:pt modelId="{17A0D80A-FA35-497A-A9B8-2F5FF7A88910}">
      <dgm:prSet phldrT="[Text]"/>
      <dgm:spPr/>
      <dgm:t>
        <a:bodyPr/>
        <a:lstStyle/>
        <a:p>
          <a:r>
            <a:rPr lang="en-US" dirty="0"/>
            <a:t>Estimated Allocations Loaded.</a:t>
          </a:r>
        </a:p>
      </dgm:t>
    </dgm:pt>
    <dgm:pt modelId="{A861C8B3-0B00-4E52-B441-3583B7803F26}" type="parTrans" cxnId="{1F6627D1-8A73-4F30-8167-5E65AD6CA626}">
      <dgm:prSet/>
      <dgm:spPr/>
      <dgm:t>
        <a:bodyPr/>
        <a:lstStyle/>
        <a:p>
          <a:endParaRPr lang="en-US"/>
        </a:p>
      </dgm:t>
    </dgm:pt>
    <dgm:pt modelId="{3DB91270-846A-4162-A13E-341CCF4B1C4E}" type="sibTrans" cxnId="{1F6627D1-8A73-4F30-8167-5E65AD6CA626}">
      <dgm:prSet/>
      <dgm:spPr/>
      <dgm:t>
        <a:bodyPr/>
        <a:lstStyle/>
        <a:p>
          <a:endParaRPr lang="en-US"/>
        </a:p>
      </dgm:t>
    </dgm:pt>
    <dgm:pt modelId="{2E6E5F2B-C04A-449C-BB66-6FF563453264}">
      <dgm:prSet phldrT="[Text]"/>
      <dgm:spPr/>
      <dgm:t>
        <a:bodyPr/>
        <a:lstStyle/>
        <a:p>
          <a:r>
            <a:rPr lang="en-US" dirty="0"/>
            <a:t>FY 20 Application opens, projects are fully developed and allowable, budget amounts can be estimated and adjusted later. </a:t>
          </a:r>
        </a:p>
      </dgm:t>
    </dgm:pt>
    <dgm:pt modelId="{0C7B16F1-5DDE-4364-B088-672789A87825}" type="parTrans" cxnId="{412F557E-2DFE-47FA-8730-BC6B334699DF}">
      <dgm:prSet/>
      <dgm:spPr/>
      <dgm:t>
        <a:bodyPr/>
        <a:lstStyle/>
        <a:p>
          <a:endParaRPr lang="en-US"/>
        </a:p>
      </dgm:t>
    </dgm:pt>
    <dgm:pt modelId="{55EDA855-A265-4EE4-AD21-8CAEBBFF00C5}" type="sibTrans" cxnId="{412F557E-2DFE-47FA-8730-BC6B334699DF}">
      <dgm:prSet/>
      <dgm:spPr/>
      <dgm:t>
        <a:bodyPr/>
        <a:lstStyle/>
        <a:p>
          <a:endParaRPr lang="en-US"/>
        </a:p>
      </dgm:t>
    </dgm:pt>
    <dgm:pt modelId="{86CFA115-16C8-4EF7-8823-127DE5AB3201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06/15/2019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C1EB6D-8FA5-443F-BC4D-1237B8DCADE6}" type="parTrans" cxnId="{A6E0A8A1-9F4E-4789-BA87-BC35420F5E3B}">
      <dgm:prSet/>
      <dgm:spPr/>
      <dgm:t>
        <a:bodyPr/>
        <a:lstStyle/>
        <a:p>
          <a:endParaRPr lang="en-US"/>
        </a:p>
      </dgm:t>
    </dgm:pt>
    <dgm:pt modelId="{9B56B7DF-121F-42CC-9768-BBB530E919AA}" type="sibTrans" cxnId="{A6E0A8A1-9F4E-4789-BA87-BC35420F5E3B}">
      <dgm:prSet/>
      <dgm:spPr/>
      <dgm:t>
        <a:bodyPr/>
        <a:lstStyle/>
        <a:p>
          <a:endParaRPr lang="en-US"/>
        </a:p>
      </dgm:t>
    </dgm:pt>
    <dgm:pt modelId="{0AF166C4-A4AD-482C-B967-9B2047E6AF4C}">
      <dgm:prSet phldrT="[Text]"/>
      <dgm:spPr/>
      <dgm:t>
        <a:bodyPr/>
        <a:lstStyle/>
        <a:p>
          <a:r>
            <a:rPr lang="en-US" dirty="0"/>
            <a:t>Applications due for substantial approval.</a:t>
          </a:r>
        </a:p>
      </dgm:t>
    </dgm:pt>
    <dgm:pt modelId="{AB850CE0-46C2-451E-BBFB-F9A9B728AB64}" type="parTrans" cxnId="{E36410EF-AA13-4343-8AD7-FC1073C301C7}">
      <dgm:prSet/>
      <dgm:spPr/>
      <dgm:t>
        <a:bodyPr/>
        <a:lstStyle/>
        <a:p>
          <a:endParaRPr lang="en-US"/>
        </a:p>
      </dgm:t>
    </dgm:pt>
    <dgm:pt modelId="{5673A5D4-4A9F-4BF3-81DB-297A1BC0EC57}" type="sibTrans" cxnId="{E36410EF-AA13-4343-8AD7-FC1073C301C7}">
      <dgm:prSet/>
      <dgm:spPr/>
      <dgm:t>
        <a:bodyPr/>
        <a:lstStyle/>
        <a:p>
          <a:endParaRPr lang="en-US"/>
        </a:p>
      </dgm:t>
    </dgm:pt>
    <dgm:pt modelId="{BCCAA006-9B94-4489-BCF7-6305C482CEBC}">
      <dgm:prSet phldrT="[Text]"/>
      <dgm:spPr/>
      <dgm:t>
        <a:bodyPr/>
        <a:lstStyle/>
        <a:p>
          <a:r>
            <a:rPr lang="en-US" dirty="0"/>
            <a:t>Must be completed in order to commit funds for July 1, 2019. Applications will be reopened in July for budget revisions based on grant award notice.</a:t>
          </a:r>
        </a:p>
      </dgm:t>
    </dgm:pt>
    <dgm:pt modelId="{892C6811-11EA-425D-BB56-5BE4793F946F}" type="parTrans" cxnId="{872827C0-D8F0-4034-A6ED-E784FB2019E3}">
      <dgm:prSet/>
      <dgm:spPr/>
      <dgm:t>
        <a:bodyPr/>
        <a:lstStyle/>
        <a:p>
          <a:endParaRPr lang="en-US"/>
        </a:p>
      </dgm:t>
    </dgm:pt>
    <dgm:pt modelId="{71142EC0-259C-4D74-A333-F54194097C4C}" type="sibTrans" cxnId="{872827C0-D8F0-4034-A6ED-E784FB2019E3}">
      <dgm:prSet/>
      <dgm:spPr/>
      <dgm:t>
        <a:bodyPr/>
        <a:lstStyle/>
        <a:p>
          <a:endParaRPr lang="en-US"/>
        </a:p>
      </dgm:t>
    </dgm:pt>
    <dgm:pt modelId="{807F8BB3-9DEC-4F81-A7D4-898B69A41F75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11/15/2019</a:t>
          </a:r>
          <a:endParaRPr lang="en-U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EF4843-02B2-4B04-836A-86A40427D44D}" type="parTrans" cxnId="{50149930-4682-4019-90DA-52E0BF56E71E}">
      <dgm:prSet/>
      <dgm:spPr/>
      <dgm:t>
        <a:bodyPr/>
        <a:lstStyle/>
        <a:p>
          <a:endParaRPr lang="en-US"/>
        </a:p>
      </dgm:t>
    </dgm:pt>
    <dgm:pt modelId="{211432EE-62ED-4F41-AD5A-1E7CBE29FC46}" type="sibTrans" cxnId="{50149930-4682-4019-90DA-52E0BF56E71E}">
      <dgm:prSet/>
      <dgm:spPr/>
      <dgm:t>
        <a:bodyPr/>
        <a:lstStyle/>
        <a:p>
          <a:endParaRPr lang="en-US"/>
        </a:p>
      </dgm:t>
    </dgm:pt>
    <dgm:pt modelId="{9D7EEE38-8F44-42ED-9542-F677CB7846BD}">
      <dgm:prSet phldrT="[Text]"/>
      <dgm:spPr/>
      <dgm:t>
        <a:bodyPr/>
        <a:lstStyle/>
        <a:p>
          <a:r>
            <a:rPr lang="en-US" dirty="0"/>
            <a:t>Full Application due or substantial status will be forfeited.</a:t>
          </a:r>
        </a:p>
      </dgm:t>
    </dgm:pt>
    <dgm:pt modelId="{25088850-F2DA-400C-B961-B243BDA64DBE}" type="parTrans" cxnId="{8279D040-1C3B-46D8-A24F-FFAD70FA5324}">
      <dgm:prSet/>
      <dgm:spPr/>
      <dgm:t>
        <a:bodyPr/>
        <a:lstStyle/>
        <a:p>
          <a:endParaRPr lang="en-US"/>
        </a:p>
      </dgm:t>
    </dgm:pt>
    <dgm:pt modelId="{276DC528-9CFF-400C-8211-FE1EB7AF25A7}" type="sibTrans" cxnId="{8279D040-1C3B-46D8-A24F-FFAD70FA5324}">
      <dgm:prSet/>
      <dgm:spPr/>
      <dgm:t>
        <a:bodyPr/>
        <a:lstStyle/>
        <a:p>
          <a:endParaRPr lang="en-US"/>
        </a:p>
      </dgm:t>
    </dgm:pt>
    <dgm:pt modelId="{0DB7A2DE-75A4-4854-8D30-9F6C2EFE33D7}">
      <dgm:prSet phldrT="[Text]"/>
      <dgm:spPr/>
      <dgm:t>
        <a:bodyPr/>
        <a:lstStyle/>
        <a:p>
          <a:r>
            <a:rPr lang="en-US" dirty="0"/>
            <a:t>Drawdown billing will be temp suspended until application is completed.</a:t>
          </a:r>
        </a:p>
      </dgm:t>
    </dgm:pt>
    <dgm:pt modelId="{6B9B2FE6-0A65-4405-8BC0-82DE929FE024}" type="parTrans" cxnId="{4FECB692-0FD5-4D08-8218-04487C06D16E}">
      <dgm:prSet/>
      <dgm:spPr/>
      <dgm:t>
        <a:bodyPr/>
        <a:lstStyle/>
        <a:p>
          <a:endParaRPr lang="en-US"/>
        </a:p>
      </dgm:t>
    </dgm:pt>
    <dgm:pt modelId="{F172393A-2A9A-4CC6-8E2A-54FBABC87856}" type="sibTrans" cxnId="{4FECB692-0FD5-4D08-8218-04487C06D16E}">
      <dgm:prSet/>
      <dgm:spPr/>
      <dgm:t>
        <a:bodyPr/>
        <a:lstStyle/>
        <a:p>
          <a:endParaRPr lang="en-US"/>
        </a:p>
      </dgm:t>
    </dgm:pt>
    <dgm:pt modelId="{F44CD88B-883B-4248-B0D0-A2EB1161DABA}" type="pres">
      <dgm:prSet presAssocID="{583B2E76-C424-4369-83BB-A58A08B9CDE7}" presName="linearFlow" presStyleCnt="0">
        <dgm:presLayoutVars>
          <dgm:dir/>
          <dgm:animLvl val="lvl"/>
          <dgm:resizeHandles val="exact"/>
        </dgm:presLayoutVars>
      </dgm:prSet>
      <dgm:spPr/>
    </dgm:pt>
    <dgm:pt modelId="{FB187309-D2FC-4B48-8DB4-EA2C99056E1E}" type="pres">
      <dgm:prSet presAssocID="{084C76EB-66C4-491A-A46D-C3E3C134CC41}" presName="composite" presStyleCnt="0"/>
      <dgm:spPr/>
    </dgm:pt>
    <dgm:pt modelId="{B11D059A-8144-4355-97AB-1F2AB34281E0}" type="pres">
      <dgm:prSet presAssocID="{084C76EB-66C4-491A-A46D-C3E3C134CC41}" presName="parentText" presStyleLbl="alignNode1" presStyleIdx="0" presStyleCnt="3" custLinFactNeighborX="0" custLinFactNeighborY="741">
        <dgm:presLayoutVars>
          <dgm:chMax val="1"/>
          <dgm:bulletEnabled val="1"/>
        </dgm:presLayoutVars>
      </dgm:prSet>
      <dgm:spPr/>
    </dgm:pt>
    <dgm:pt modelId="{416398F8-5AB7-45C9-8AA4-41A3ADA23E27}" type="pres">
      <dgm:prSet presAssocID="{084C76EB-66C4-491A-A46D-C3E3C134CC41}" presName="descendantText" presStyleLbl="alignAcc1" presStyleIdx="0" presStyleCnt="3">
        <dgm:presLayoutVars>
          <dgm:bulletEnabled val="1"/>
        </dgm:presLayoutVars>
      </dgm:prSet>
      <dgm:spPr/>
    </dgm:pt>
    <dgm:pt modelId="{1AE46764-66DE-4D41-814A-C8183C62DF9D}" type="pres">
      <dgm:prSet presAssocID="{6861DB1B-6301-43A7-97BD-58DA2714188C}" presName="sp" presStyleCnt="0"/>
      <dgm:spPr/>
    </dgm:pt>
    <dgm:pt modelId="{7A102BBA-8941-4027-8D35-9D13B285AAF1}" type="pres">
      <dgm:prSet presAssocID="{86CFA115-16C8-4EF7-8823-127DE5AB3201}" presName="composite" presStyleCnt="0"/>
      <dgm:spPr/>
    </dgm:pt>
    <dgm:pt modelId="{D99C1D0A-9ACA-49AC-ABE6-4668BB527AC6}" type="pres">
      <dgm:prSet presAssocID="{86CFA115-16C8-4EF7-8823-127DE5AB320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F20357A-AE19-44DE-9FE5-EC6A5A92F955}" type="pres">
      <dgm:prSet presAssocID="{86CFA115-16C8-4EF7-8823-127DE5AB3201}" presName="descendantText" presStyleLbl="alignAcc1" presStyleIdx="1" presStyleCnt="3" custLinFactNeighborX="-214" custLinFactNeighborY="7280">
        <dgm:presLayoutVars>
          <dgm:bulletEnabled val="1"/>
        </dgm:presLayoutVars>
      </dgm:prSet>
      <dgm:spPr/>
    </dgm:pt>
    <dgm:pt modelId="{B230C3B3-ACF4-4569-9811-D593850D42A3}" type="pres">
      <dgm:prSet presAssocID="{9B56B7DF-121F-42CC-9768-BBB530E919AA}" presName="sp" presStyleCnt="0"/>
      <dgm:spPr/>
    </dgm:pt>
    <dgm:pt modelId="{C377CC6A-8D98-48FD-8133-7267FB70E77F}" type="pres">
      <dgm:prSet presAssocID="{807F8BB3-9DEC-4F81-A7D4-898B69A41F75}" presName="composite" presStyleCnt="0"/>
      <dgm:spPr/>
    </dgm:pt>
    <dgm:pt modelId="{1517CC89-1A05-4A1E-8F6F-2E08E61EACD0}" type="pres">
      <dgm:prSet presAssocID="{807F8BB3-9DEC-4F81-A7D4-898B69A41F7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06787D7-A9AE-443D-9180-E55EBF3F6DD1}" type="pres">
      <dgm:prSet presAssocID="{807F8BB3-9DEC-4F81-A7D4-898B69A41F75}" presName="descendantText" presStyleLbl="alignAcc1" presStyleIdx="2" presStyleCnt="3" custLinFactNeighborX="-214" custLinFactNeighborY="9616">
        <dgm:presLayoutVars>
          <dgm:bulletEnabled val="1"/>
        </dgm:presLayoutVars>
      </dgm:prSet>
      <dgm:spPr/>
    </dgm:pt>
  </dgm:ptLst>
  <dgm:cxnLst>
    <dgm:cxn modelId="{97731001-AABB-4740-8EE8-230FF9C2AC30}" srcId="{583B2E76-C424-4369-83BB-A58A08B9CDE7}" destId="{084C76EB-66C4-491A-A46D-C3E3C134CC41}" srcOrd="0" destOrd="0" parTransId="{60D1FAC1-20A8-43D1-A4AD-3426638276C3}" sibTransId="{6861DB1B-6301-43A7-97BD-58DA2714188C}"/>
    <dgm:cxn modelId="{AA371C0C-ED5C-41B6-8241-249958E0E391}" type="presOf" srcId="{0AF166C4-A4AD-482C-B967-9B2047E6AF4C}" destId="{8F20357A-AE19-44DE-9FE5-EC6A5A92F955}" srcOrd="0" destOrd="0" presId="urn:microsoft.com/office/officeart/2005/8/layout/chevron2"/>
    <dgm:cxn modelId="{A9D7121D-E17D-4FF7-A973-BCE7B988EB9A}" type="presOf" srcId="{084C76EB-66C4-491A-A46D-C3E3C134CC41}" destId="{B11D059A-8144-4355-97AB-1F2AB34281E0}" srcOrd="0" destOrd="0" presId="urn:microsoft.com/office/officeart/2005/8/layout/chevron2"/>
    <dgm:cxn modelId="{65C27626-9C04-4AE0-9036-6CCCCE226F11}" type="presOf" srcId="{BCCAA006-9B94-4489-BCF7-6305C482CEBC}" destId="{8F20357A-AE19-44DE-9FE5-EC6A5A92F955}" srcOrd="0" destOrd="1" presId="urn:microsoft.com/office/officeart/2005/8/layout/chevron2"/>
    <dgm:cxn modelId="{567BAB2C-7DA4-4F2C-9038-C3A3470CA74E}" type="presOf" srcId="{807F8BB3-9DEC-4F81-A7D4-898B69A41F75}" destId="{1517CC89-1A05-4A1E-8F6F-2E08E61EACD0}" srcOrd="0" destOrd="0" presId="urn:microsoft.com/office/officeart/2005/8/layout/chevron2"/>
    <dgm:cxn modelId="{50149930-4682-4019-90DA-52E0BF56E71E}" srcId="{583B2E76-C424-4369-83BB-A58A08B9CDE7}" destId="{807F8BB3-9DEC-4F81-A7D4-898B69A41F75}" srcOrd="2" destOrd="0" parTransId="{70EF4843-02B2-4B04-836A-86A40427D44D}" sibTransId="{211432EE-62ED-4F41-AD5A-1E7CBE29FC46}"/>
    <dgm:cxn modelId="{8279D040-1C3B-46D8-A24F-FFAD70FA5324}" srcId="{807F8BB3-9DEC-4F81-A7D4-898B69A41F75}" destId="{9D7EEE38-8F44-42ED-9542-F677CB7846BD}" srcOrd="0" destOrd="0" parTransId="{25088850-F2DA-400C-B961-B243BDA64DBE}" sibTransId="{276DC528-9CFF-400C-8211-FE1EB7AF25A7}"/>
    <dgm:cxn modelId="{6CE00D68-3DDD-4913-81EA-0E730A22887B}" type="presOf" srcId="{17A0D80A-FA35-497A-A9B8-2F5FF7A88910}" destId="{416398F8-5AB7-45C9-8AA4-41A3ADA23E27}" srcOrd="0" destOrd="0" presId="urn:microsoft.com/office/officeart/2005/8/layout/chevron2"/>
    <dgm:cxn modelId="{665EBA74-1F1D-4F0A-910F-9B954C39FFF6}" type="presOf" srcId="{0DB7A2DE-75A4-4854-8D30-9F6C2EFE33D7}" destId="{206787D7-A9AE-443D-9180-E55EBF3F6DD1}" srcOrd="0" destOrd="1" presId="urn:microsoft.com/office/officeart/2005/8/layout/chevron2"/>
    <dgm:cxn modelId="{412F557E-2DFE-47FA-8730-BC6B334699DF}" srcId="{084C76EB-66C4-491A-A46D-C3E3C134CC41}" destId="{2E6E5F2B-C04A-449C-BB66-6FF563453264}" srcOrd="1" destOrd="0" parTransId="{0C7B16F1-5DDE-4364-B088-672789A87825}" sibTransId="{55EDA855-A265-4EE4-AD21-8CAEBBFF00C5}"/>
    <dgm:cxn modelId="{4FECB692-0FD5-4D08-8218-04487C06D16E}" srcId="{807F8BB3-9DEC-4F81-A7D4-898B69A41F75}" destId="{0DB7A2DE-75A4-4854-8D30-9F6C2EFE33D7}" srcOrd="1" destOrd="0" parTransId="{6B9B2FE6-0A65-4405-8BC0-82DE929FE024}" sibTransId="{F172393A-2A9A-4CC6-8E2A-54FBABC87856}"/>
    <dgm:cxn modelId="{A6E0A8A1-9F4E-4789-BA87-BC35420F5E3B}" srcId="{583B2E76-C424-4369-83BB-A58A08B9CDE7}" destId="{86CFA115-16C8-4EF7-8823-127DE5AB3201}" srcOrd="1" destOrd="0" parTransId="{FAC1EB6D-8FA5-443F-BC4D-1237B8DCADE6}" sibTransId="{9B56B7DF-121F-42CC-9768-BBB530E919AA}"/>
    <dgm:cxn modelId="{872827C0-D8F0-4034-A6ED-E784FB2019E3}" srcId="{86CFA115-16C8-4EF7-8823-127DE5AB3201}" destId="{BCCAA006-9B94-4489-BCF7-6305C482CEBC}" srcOrd="1" destOrd="0" parTransId="{892C6811-11EA-425D-BB56-5BE4793F946F}" sibTransId="{71142EC0-259C-4D74-A333-F54194097C4C}"/>
    <dgm:cxn modelId="{FDBB12C2-B9D7-4C90-885F-C78D8D51DF96}" type="presOf" srcId="{9D7EEE38-8F44-42ED-9542-F677CB7846BD}" destId="{206787D7-A9AE-443D-9180-E55EBF3F6DD1}" srcOrd="0" destOrd="0" presId="urn:microsoft.com/office/officeart/2005/8/layout/chevron2"/>
    <dgm:cxn modelId="{1F6627D1-8A73-4F30-8167-5E65AD6CA626}" srcId="{084C76EB-66C4-491A-A46D-C3E3C134CC41}" destId="{17A0D80A-FA35-497A-A9B8-2F5FF7A88910}" srcOrd="0" destOrd="0" parTransId="{A861C8B3-0B00-4E52-B441-3583B7803F26}" sibTransId="{3DB91270-846A-4162-A13E-341CCF4B1C4E}"/>
    <dgm:cxn modelId="{7FAEDFD1-48C1-4F93-A48E-F33DCF02B9DF}" type="presOf" srcId="{583B2E76-C424-4369-83BB-A58A08B9CDE7}" destId="{F44CD88B-883B-4248-B0D0-A2EB1161DABA}" srcOrd="0" destOrd="0" presId="urn:microsoft.com/office/officeart/2005/8/layout/chevron2"/>
    <dgm:cxn modelId="{A5829DD8-E86B-4AA9-B75F-E870FD555E68}" type="presOf" srcId="{2E6E5F2B-C04A-449C-BB66-6FF563453264}" destId="{416398F8-5AB7-45C9-8AA4-41A3ADA23E27}" srcOrd="0" destOrd="1" presId="urn:microsoft.com/office/officeart/2005/8/layout/chevron2"/>
    <dgm:cxn modelId="{E36410EF-AA13-4343-8AD7-FC1073C301C7}" srcId="{86CFA115-16C8-4EF7-8823-127DE5AB3201}" destId="{0AF166C4-A4AD-482C-B967-9B2047E6AF4C}" srcOrd="0" destOrd="0" parTransId="{AB850CE0-46C2-451E-BBFB-F9A9B728AB64}" sibTransId="{5673A5D4-4A9F-4BF3-81DB-297A1BC0EC57}"/>
    <dgm:cxn modelId="{8BBA40F9-2AA0-4F39-BFB4-32E19C14E9D7}" type="presOf" srcId="{86CFA115-16C8-4EF7-8823-127DE5AB3201}" destId="{D99C1D0A-9ACA-49AC-ABE6-4668BB527AC6}" srcOrd="0" destOrd="0" presId="urn:microsoft.com/office/officeart/2005/8/layout/chevron2"/>
    <dgm:cxn modelId="{59D84392-D1BE-422A-86FA-F66AB7CB24C7}" type="presParOf" srcId="{F44CD88B-883B-4248-B0D0-A2EB1161DABA}" destId="{FB187309-D2FC-4B48-8DB4-EA2C99056E1E}" srcOrd="0" destOrd="0" presId="urn:microsoft.com/office/officeart/2005/8/layout/chevron2"/>
    <dgm:cxn modelId="{7319DE29-E5B0-4C9D-81CA-94A210D9D28C}" type="presParOf" srcId="{FB187309-D2FC-4B48-8DB4-EA2C99056E1E}" destId="{B11D059A-8144-4355-97AB-1F2AB34281E0}" srcOrd="0" destOrd="0" presId="urn:microsoft.com/office/officeart/2005/8/layout/chevron2"/>
    <dgm:cxn modelId="{3C7D0D2D-9D72-4D17-BAA1-CA05AD335084}" type="presParOf" srcId="{FB187309-D2FC-4B48-8DB4-EA2C99056E1E}" destId="{416398F8-5AB7-45C9-8AA4-41A3ADA23E27}" srcOrd="1" destOrd="0" presId="urn:microsoft.com/office/officeart/2005/8/layout/chevron2"/>
    <dgm:cxn modelId="{F2C3913F-54E5-4391-B08F-C1E05855F888}" type="presParOf" srcId="{F44CD88B-883B-4248-B0D0-A2EB1161DABA}" destId="{1AE46764-66DE-4D41-814A-C8183C62DF9D}" srcOrd="1" destOrd="0" presId="urn:microsoft.com/office/officeart/2005/8/layout/chevron2"/>
    <dgm:cxn modelId="{56DDF243-C50B-47C1-A287-BDC8C744B080}" type="presParOf" srcId="{F44CD88B-883B-4248-B0D0-A2EB1161DABA}" destId="{7A102BBA-8941-4027-8D35-9D13B285AAF1}" srcOrd="2" destOrd="0" presId="urn:microsoft.com/office/officeart/2005/8/layout/chevron2"/>
    <dgm:cxn modelId="{DAB6306A-1AD6-4709-BE74-CB165601E36B}" type="presParOf" srcId="{7A102BBA-8941-4027-8D35-9D13B285AAF1}" destId="{D99C1D0A-9ACA-49AC-ABE6-4668BB527AC6}" srcOrd="0" destOrd="0" presId="urn:microsoft.com/office/officeart/2005/8/layout/chevron2"/>
    <dgm:cxn modelId="{1511E1D8-1FBB-46B8-ACF4-2C310F648FB1}" type="presParOf" srcId="{7A102BBA-8941-4027-8D35-9D13B285AAF1}" destId="{8F20357A-AE19-44DE-9FE5-EC6A5A92F955}" srcOrd="1" destOrd="0" presId="urn:microsoft.com/office/officeart/2005/8/layout/chevron2"/>
    <dgm:cxn modelId="{6CC56662-DFCE-46D7-A5CE-7F7A69D02EB4}" type="presParOf" srcId="{F44CD88B-883B-4248-B0D0-A2EB1161DABA}" destId="{B230C3B3-ACF4-4569-9811-D593850D42A3}" srcOrd="3" destOrd="0" presId="urn:microsoft.com/office/officeart/2005/8/layout/chevron2"/>
    <dgm:cxn modelId="{2075183F-9E80-4ED1-96DE-2D240C6DA9FF}" type="presParOf" srcId="{F44CD88B-883B-4248-B0D0-A2EB1161DABA}" destId="{C377CC6A-8D98-48FD-8133-7267FB70E77F}" srcOrd="4" destOrd="0" presId="urn:microsoft.com/office/officeart/2005/8/layout/chevron2"/>
    <dgm:cxn modelId="{1F7E04E4-F0EF-4D5C-953E-C3EF273A605A}" type="presParOf" srcId="{C377CC6A-8D98-48FD-8133-7267FB70E77F}" destId="{1517CC89-1A05-4A1E-8F6F-2E08E61EACD0}" srcOrd="0" destOrd="0" presId="urn:microsoft.com/office/officeart/2005/8/layout/chevron2"/>
    <dgm:cxn modelId="{85EE1D00-CBA5-4733-B513-DD3DD12BD4A3}" type="presParOf" srcId="{C377CC6A-8D98-48FD-8133-7267FB70E77F}" destId="{206787D7-A9AE-443D-9180-E55EBF3F6D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3B2E76-C424-4369-83BB-A58A08B9CDE7}" type="doc">
      <dgm:prSet loTypeId="urn:microsoft.com/office/officeart/2005/8/layout/chevron2" loCatId="process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084C76EB-66C4-491A-A46D-C3E3C134CC41}">
      <dgm:prSet phldrT="[Text]"/>
      <dgm:spPr/>
      <dgm:t>
        <a:bodyPr/>
        <a:lstStyle/>
        <a:p>
          <a:r>
            <a:rPr lang="en-US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09/30/2020</a:t>
          </a:r>
        </a:p>
      </dgm:t>
    </dgm:pt>
    <dgm:pt modelId="{60D1FAC1-20A8-43D1-A4AD-3426638276C3}" type="parTrans" cxnId="{97731001-AABB-4740-8EE8-230FF9C2AC30}">
      <dgm:prSet/>
      <dgm:spPr/>
      <dgm:t>
        <a:bodyPr/>
        <a:lstStyle/>
        <a:p>
          <a:endParaRPr lang="en-US"/>
        </a:p>
      </dgm:t>
    </dgm:pt>
    <dgm:pt modelId="{6861DB1B-6301-43A7-97BD-58DA2714188C}" type="sibTrans" cxnId="{97731001-AABB-4740-8EE8-230FF9C2AC30}">
      <dgm:prSet/>
      <dgm:spPr/>
      <dgm:t>
        <a:bodyPr/>
        <a:lstStyle/>
        <a:p>
          <a:endParaRPr lang="en-US"/>
        </a:p>
      </dgm:t>
    </dgm:pt>
    <dgm:pt modelId="{17A0D80A-FA35-497A-A9B8-2F5FF7A88910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All funds must be committed by 09/30/2020</a:t>
          </a:r>
        </a:p>
      </dgm:t>
    </dgm:pt>
    <dgm:pt modelId="{A861C8B3-0B00-4E52-B441-3583B7803F26}" type="parTrans" cxnId="{1F6627D1-8A73-4F30-8167-5E65AD6CA626}">
      <dgm:prSet/>
      <dgm:spPr/>
      <dgm:t>
        <a:bodyPr/>
        <a:lstStyle/>
        <a:p>
          <a:endParaRPr lang="en-US"/>
        </a:p>
      </dgm:t>
    </dgm:pt>
    <dgm:pt modelId="{3DB91270-846A-4162-A13E-341CCF4B1C4E}" type="sibTrans" cxnId="{1F6627D1-8A73-4F30-8167-5E65AD6CA626}">
      <dgm:prSet/>
      <dgm:spPr/>
      <dgm:t>
        <a:bodyPr/>
        <a:lstStyle/>
        <a:p>
          <a:endParaRPr lang="en-US"/>
        </a:p>
      </dgm:t>
    </dgm:pt>
    <dgm:pt modelId="{86CFA115-16C8-4EF7-8823-127DE5AB3201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10/30/20</a:t>
          </a:r>
        </a:p>
      </dgm:t>
    </dgm:pt>
    <dgm:pt modelId="{FAC1EB6D-8FA5-443F-BC4D-1237B8DCADE6}" type="parTrans" cxnId="{A6E0A8A1-9F4E-4789-BA87-BC35420F5E3B}">
      <dgm:prSet/>
      <dgm:spPr/>
      <dgm:t>
        <a:bodyPr/>
        <a:lstStyle/>
        <a:p>
          <a:endParaRPr lang="en-US"/>
        </a:p>
      </dgm:t>
    </dgm:pt>
    <dgm:pt modelId="{9B56B7DF-121F-42CC-9768-BBB530E919AA}" type="sibTrans" cxnId="{A6E0A8A1-9F4E-4789-BA87-BC35420F5E3B}">
      <dgm:prSet/>
      <dgm:spPr/>
      <dgm:t>
        <a:bodyPr/>
        <a:lstStyle/>
        <a:p>
          <a:endParaRPr lang="en-US"/>
        </a:p>
      </dgm:t>
    </dgm:pt>
    <dgm:pt modelId="{0AF166C4-A4AD-482C-B967-9B2047E6AF4C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Actual Expenditures from 07/01/2019-06/30/2020 are recorded in the Year End Report. Narratives for Outcomes and Performance Indicators are written</a:t>
          </a:r>
        </a:p>
      </dgm:t>
    </dgm:pt>
    <dgm:pt modelId="{AB850CE0-46C2-451E-BBFB-F9A9B728AB64}" type="parTrans" cxnId="{E36410EF-AA13-4343-8AD7-FC1073C301C7}">
      <dgm:prSet/>
      <dgm:spPr/>
      <dgm:t>
        <a:bodyPr/>
        <a:lstStyle/>
        <a:p>
          <a:endParaRPr lang="en-US"/>
        </a:p>
      </dgm:t>
    </dgm:pt>
    <dgm:pt modelId="{5673A5D4-4A9F-4BF3-81DB-297A1BC0EC57}" type="sibTrans" cxnId="{E36410EF-AA13-4343-8AD7-FC1073C301C7}">
      <dgm:prSet/>
      <dgm:spPr/>
      <dgm:t>
        <a:bodyPr/>
        <a:lstStyle/>
        <a:p>
          <a:endParaRPr lang="en-US"/>
        </a:p>
      </dgm:t>
    </dgm:pt>
    <dgm:pt modelId="{807F8BB3-9DEC-4F81-A7D4-898B69A41F75}">
      <dgm:prSet phldrT="[Text]"/>
      <dgm:spPr/>
      <dgm:t>
        <a:bodyPr/>
        <a:lstStyle/>
        <a:p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10/30/21</a:t>
          </a:r>
        </a:p>
      </dgm:t>
    </dgm:pt>
    <dgm:pt modelId="{70EF4843-02B2-4B04-836A-86A40427D44D}" type="parTrans" cxnId="{50149930-4682-4019-90DA-52E0BF56E71E}">
      <dgm:prSet/>
      <dgm:spPr/>
      <dgm:t>
        <a:bodyPr/>
        <a:lstStyle/>
        <a:p>
          <a:endParaRPr lang="en-US"/>
        </a:p>
      </dgm:t>
    </dgm:pt>
    <dgm:pt modelId="{211432EE-62ED-4F41-AD5A-1E7CBE29FC46}" type="sibTrans" cxnId="{50149930-4682-4019-90DA-52E0BF56E71E}">
      <dgm:prSet/>
      <dgm:spPr/>
      <dgm:t>
        <a:bodyPr/>
        <a:lstStyle/>
        <a:p>
          <a:endParaRPr lang="en-US"/>
        </a:p>
      </dgm:t>
    </dgm:pt>
    <dgm:pt modelId="{9D7EEE38-8F44-42ED-9542-F677CB7846BD}">
      <dgm:prSet phldrT="[Text]" custT="1"/>
      <dgm:spPr/>
      <dgm:t>
        <a:bodyPr/>
        <a:lstStyle/>
        <a:p>
          <a:r>
            <a:rPr lang="en-US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Expenditures from Carryover project funds are recorded. Funds for those carryover projects need to be committed by 09/30/2021 and invoiced through the Grant Reimbursement system by 10/30/2021</a:t>
          </a:r>
        </a:p>
      </dgm:t>
    </dgm:pt>
    <dgm:pt modelId="{25088850-F2DA-400C-B961-B243BDA64DBE}" type="parTrans" cxnId="{8279D040-1C3B-46D8-A24F-FFAD70FA5324}">
      <dgm:prSet/>
      <dgm:spPr/>
      <dgm:t>
        <a:bodyPr/>
        <a:lstStyle/>
        <a:p>
          <a:endParaRPr lang="en-US"/>
        </a:p>
      </dgm:t>
    </dgm:pt>
    <dgm:pt modelId="{276DC528-9CFF-400C-8211-FE1EB7AF25A7}" type="sibTrans" cxnId="{8279D040-1C3B-46D8-A24F-FFAD70FA5324}">
      <dgm:prSet/>
      <dgm:spPr/>
      <dgm:t>
        <a:bodyPr/>
        <a:lstStyle/>
        <a:p>
          <a:endParaRPr lang="en-US"/>
        </a:p>
      </dgm:t>
    </dgm:pt>
    <dgm:pt modelId="{E0B3851F-8F2F-425B-9CA2-ADBB4B549B93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Overages greater that 10% of the total grant require authorization from DOE. </a:t>
          </a:r>
        </a:p>
      </dgm:t>
    </dgm:pt>
    <dgm:pt modelId="{91D9F392-4026-4C73-8846-94BDF43B13F8}" type="parTrans" cxnId="{8D93B5EC-A3D4-4483-8383-CA80D9C0CA61}">
      <dgm:prSet/>
      <dgm:spPr/>
      <dgm:t>
        <a:bodyPr/>
        <a:lstStyle/>
        <a:p>
          <a:endParaRPr lang="en-US"/>
        </a:p>
      </dgm:t>
    </dgm:pt>
    <dgm:pt modelId="{08E13739-A720-4726-A8B3-6B5D86846EB7}" type="sibTrans" cxnId="{8D93B5EC-A3D4-4483-8383-CA80D9C0CA61}">
      <dgm:prSet/>
      <dgm:spPr/>
      <dgm:t>
        <a:bodyPr/>
        <a:lstStyle/>
        <a:p>
          <a:endParaRPr lang="en-US"/>
        </a:p>
      </dgm:t>
    </dgm:pt>
    <dgm:pt modelId="{069D2E72-7577-4E38-9B99-1C6575DA8672}">
      <dgm:prSet phldrT="[Text]"/>
      <dgm:spPr/>
      <dgm:t>
        <a:bodyPr/>
        <a:lstStyle/>
        <a:p>
          <a:endParaRPr lang="en-US" sz="1200" dirty="0"/>
        </a:p>
      </dgm:t>
    </dgm:pt>
    <dgm:pt modelId="{77A4D3F7-E8D3-4E29-B292-12894A850BC2}" type="parTrans" cxnId="{36DE0730-4795-4B04-ADE6-476B5CE3A471}">
      <dgm:prSet/>
      <dgm:spPr/>
      <dgm:t>
        <a:bodyPr/>
        <a:lstStyle/>
        <a:p>
          <a:endParaRPr lang="en-US"/>
        </a:p>
      </dgm:t>
    </dgm:pt>
    <dgm:pt modelId="{2C78503D-C407-4574-9954-20C8E0964527}" type="sibTrans" cxnId="{36DE0730-4795-4B04-ADE6-476B5CE3A471}">
      <dgm:prSet/>
      <dgm:spPr/>
      <dgm:t>
        <a:bodyPr/>
        <a:lstStyle/>
        <a:p>
          <a:endParaRPr lang="en-US"/>
        </a:p>
      </dgm:t>
    </dgm:pt>
    <dgm:pt modelId="{7DA4D63C-1499-45CE-ACBF-A2A1ACDAA83F}">
      <dgm:prSet phldrT="[Text]" custT="1"/>
      <dgm:spPr/>
      <dgm:t>
        <a:bodyPr/>
        <a:lstStyle/>
        <a:p>
          <a:r>
            <a:rPr lang="en-US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Carryover projects are created or continued with remaining funds. </a:t>
          </a:r>
        </a:p>
      </dgm:t>
    </dgm:pt>
    <dgm:pt modelId="{45C3B39A-69C1-40FA-872E-8DD245CFCA30}" type="parTrans" cxnId="{4F994DF3-DCCE-4F0A-BB41-7098B9224E0C}">
      <dgm:prSet/>
      <dgm:spPr/>
      <dgm:t>
        <a:bodyPr/>
        <a:lstStyle/>
        <a:p>
          <a:endParaRPr lang="en-US"/>
        </a:p>
      </dgm:t>
    </dgm:pt>
    <dgm:pt modelId="{89493BFD-8C9E-4423-AC21-22910EFB4F0C}" type="sibTrans" cxnId="{4F994DF3-DCCE-4F0A-BB41-7098B9224E0C}">
      <dgm:prSet/>
      <dgm:spPr/>
      <dgm:t>
        <a:bodyPr/>
        <a:lstStyle/>
        <a:p>
          <a:endParaRPr lang="en-US"/>
        </a:p>
      </dgm:t>
    </dgm:pt>
    <dgm:pt modelId="{F44CD88B-883B-4248-B0D0-A2EB1161DABA}" type="pres">
      <dgm:prSet presAssocID="{583B2E76-C424-4369-83BB-A58A08B9CDE7}" presName="linearFlow" presStyleCnt="0">
        <dgm:presLayoutVars>
          <dgm:dir/>
          <dgm:animLvl val="lvl"/>
          <dgm:resizeHandles val="exact"/>
        </dgm:presLayoutVars>
      </dgm:prSet>
      <dgm:spPr/>
    </dgm:pt>
    <dgm:pt modelId="{FB187309-D2FC-4B48-8DB4-EA2C99056E1E}" type="pres">
      <dgm:prSet presAssocID="{084C76EB-66C4-491A-A46D-C3E3C134CC41}" presName="composite" presStyleCnt="0"/>
      <dgm:spPr/>
    </dgm:pt>
    <dgm:pt modelId="{B11D059A-8144-4355-97AB-1F2AB34281E0}" type="pres">
      <dgm:prSet presAssocID="{084C76EB-66C4-491A-A46D-C3E3C134CC41}" presName="parentText" presStyleLbl="alignNode1" presStyleIdx="0" presStyleCnt="3" custLinFactNeighborX="0" custLinFactNeighborY="741">
        <dgm:presLayoutVars>
          <dgm:chMax val="1"/>
          <dgm:bulletEnabled val="1"/>
        </dgm:presLayoutVars>
      </dgm:prSet>
      <dgm:spPr/>
    </dgm:pt>
    <dgm:pt modelId="{416398F8-5AB7-45C9-8AA4-41A3ADA23E27}" type="pres">
      <dgm:prSet presAssocID="{084C76EB-66C4-491A-A46D-C3E3C134CC41}" presName="descendantText" presStyleLbl="alignAcc1" presStyleIdx="0" presStyleCnt="3">
        <dgm:presLayoutVars>
          <dgm:bulletEnabled val="1"/>
        </dgm:presLayoutVars>
      </dgm:prSet>
      <dgm:spPr/>
    </dgm:pt>
    <dgm:pt modelId="{1AE46764-66DE-4D41-814A-C8183C62DF9D}" type="pres">
      <dgm:prSet presAssocID="{6861DB1B-6301-43A7-97BD-58DA2714188C}" presName="sp" presStyleCnt="0"/>
      <dgm:spPr/>
    </dgm:pt>
    <dgm:pt modelId="{7A102BBA-8941-4027-8D35-9D13B285AAF1}" type="pres">
      <dgm:prSet presAssocID="{86CFA115-16C8-4EF7-8823-127DE5AB3201}" presName="composite" presStyleCnt="0"/>
      <dgm:spPr/>
    </dgm:pt>
    <dgm:pt modelId="{D99C1D0A-9ACA-49AC-ABE6-4668BB527AC6}" type="pres">
      <dgm:prSet presAssocID="{86CFA115-16C8-4EF7-8823-127DE5AB3201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8F20357A-AE19-44DE-9FE5-EC6A5A92F955}" type="pres">
      <dgm:prSet presAssocID="{86CFA115-16C8-4EF7-8823-127DE5AB3201}" presName="descendantText" presStyleLbl="alignAcc1" presStyleIdx="1" presStyleCnt="3" custScaleY="117586" custLinFactNeighborX="-55" custLinFactNeighborY="6278">
        <dgm:presLayoutVars>
          <dgm:bulletEnabled val="1"/>
        </dgm:presLayoutVars>
      </dgm:prSet>
      <dgm:spPr/>
    </dgm:pt>
    <dgm:pt modelId="{B230C3B3-ACF4-4569-9811-D593850D42A3}" type="pres">
      <dgm:prSet presAssocID="{9B56B7DF-121F-42CC-9768-BBB530E919AA}" presName="sp" presStyleCnt="0"/>
      <dgm:spPr/>
    </dgm:pt>
    <dgm:pt modelId="{C377CC6A-8D98-48FD-8133-7267FB70E77F}" type="pres">
      <dgm:prSet presAssocID="{807F8BB3-9DEC-4F81-A7D4-898B69A41F75}" presName="composite" presStyleCnt="0"/>
      <dgm:spPr/>
    </dgm:pt>
    <dgm:pt modelId="{1517CC89-1A05-4A1E-8F6F-2E08E61EACD0}" type="pres">
      <dgm:prSet presAssocID="{807F8BB3-9DEC-4F81-A7D4-898B69A41F75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206787D7-A9AE-443D-9180-E55EBF3F6DD1}" type="pres">
      <dgm:prSet presAssocID="{807F8BB3-9DEC-4F81-A7D4-898B69A41F75}" presName="descendantText" presStyleLbl="alignAcc1" presStyleIdx="2" presStyleCnt="3" custLinFactNeighborX="-214" custLinFactNeighborY="9616">
        <dgm:presLayoutVars>
          <dgm:bulletEnabled val="1"/>
        </dgm:presLayoutVars>
      </dgm:prSet>
      <dgm:spPr/>
    </dgm:pt>
  </dgm:ptLst>
  <dgm:cxnLst>
    <dgm:cxn modelId="{97731001-AABB-4740-8EE8-230FF9C2AC30}" srcId="{583B2E76-C424-4369-83BB-A58A08B9CDE7}" destId="{084C76EB-66C4-491A-A46D-C3E3C134CC41}" srcOrd="0" destOrd="0" parTransId="{60D1FAC1-20A8-43D1-A4AD-3426638276C3}" sibTransId="{6861DB1B-6301-43A7-97BD-58DA2714188C}"/>
    <dgm:cxn modelId="{AA371C0C-ED5C-41B6-8241-249958E0E391}" type="presOf" srcId="{0AF166C4-A4AD-482C-B967-9B2047E6AF4C}" destId="{8F20357A-AE19-44DE-9FE5-EC6A5A92F955}" srcOrd="0" destOrd="0" presId="urn:microsoft.com/office/officeart/2005/8/layout/chevron2"/>
    <dgm:cxn modelId="{A9D7121D-E17D-4FF7-A973-BCE7B988EB9A}" type="presOf" srcId="{084C76EB-66C4-491A-A46D-C3E3C134CC41}" destId="{B11D059A-8144-4355-97AB-1F2AB34281E0}" srcOrd="0" destOrd="0" presId="urn:microsoft.com/office/officeart/2005/8/layout/chevron2"/>
    <dgm:cxn modelId="{567BAB2C-7DA4-4F2C-9038-C3A3470CA74E}" type="presOf" srcId="{807F8BB3-9DEC-4F81-A7D4-898B69A41F75}" destId="{1517CC89-1A05-4A1E-8F6F-2E08E61EACD0}" srcOrd="0" destOrd="0" presId="urn:microsoft.com/office/officeart/2005/8/layout/chevron2"/>
    <dgm:cxn modelId="{36DE0730-4795-4B04-ADE6-476B5CE3A471}" srcId="{86CFA115-16C8-4EF7-8823-127DE5AB3201}" destId="{069D2E72-7577-4E38-9B99-1C6575DA8672}" srcOrd="3" destOrd="0" parTransId="{77A4D3F7-E8D3-4E29-B292-12894A850BC2}" sibTransId="{2C78503D-C407-4574-9954-20C8E0964527}"/>
    <dgm:cxn modelId="{50149930-4682-4019-90DA-52E0BF56E71E}" srcId="{583B2E76-C424-4369-83BB-A58A08B9CDE7}" destId="{807F8BB3-9DEC-4F81-A7D4-898B69A41F75}" srcOrd="2" destOrd="0" parTransId="{70EF4843-02B2-4B04-836A-86A40427D44D}" sibTransId="{211432EE-62ED-4F41-AD5A-1E7CBE29FC46}"/>
    <dgm:cxn modelId="{8279D040-1C3B-46D8-A24F-FFAD70FA5324}" srcId="{807F8BB3-9DEC-4F81-A7D4-898B69A41F75}" destId="{9D7EEE38-8F44-42ED-9542-F677CB7846BD}" srcOrd="0" destOrd="0" parTransId="{25088850-F2DA-400C-B961-B243BDA64DBE}" sibTransId="{276DC528-9CFF-400C-8211-FE1EB7AF25A7}"/>
    <dgm:cxn modelId="{6CE00D68-3DDD-4913-81EA-0E730A22887B}" type="presOf" srcId="{17A0D80A-FA35-497A-A9B8-2F5FF7A88910}" destId="{416398F8-5AB7-45C9-8AA4-41A3ADA23E27}" srcOrd="0" destOrd="0" presId="urn:microsoft.com/office/officeart/2005/8/layout/chevron2"/>
    <dgm:cxn modelId="{36E5BB83-1648-4F60-B59F-A2262EB02651}" type="presOf" srcId="{E0B3851F-8F2F-425B-9CA2-ADBB4B549B93}" destId="{8F20357A-AE19-44DE-9FE5-EC6A5A92F955}" srcOrd="0" destOrd="2" presId="urn:microsoft.com/office/officeart/2005/8/layout/chevron2"/>
    <dgm:cxn modelId="{5A20BC90-0318-4714-BEF8-3BB0CD16C93E}" type="presOf" srcId="{7DA4D63C-1499-45CE-ACBF-A2A1ACDAA83F}" destId="{8F20357A-AE19-44DE-9FE5-EC6A5A92F955}" srcOrd="0" destOrd="1" presId="urn:microsoft.com/office/officeart/2005/8/layout/chevron2"/>
    <dgm:cxn modelId="{A6E0A8A1-9F4E-4789-BA87-BC35420F5E3B}" srcId="{583B2E76-C424-4369-83BB-A58A08B9CDE7}" destId="{86CFA115-16C8-4EF7-8823-127DE5AB3201}" srcOrd="1" destOrd="0" parTransId="{FAC1EB6D-8FA5-443F-BC4D-1237B8DCADE6}" sibTransId="{9B56B7DF-121F-42CC-9768-BBB530E919AA}"/>
    <dgm:cxn modelId="{508A2AA8-4057-42CD-B58D-B146857B6942}" type="presOf" srcId="{069D2E72-7577-4E38-9B99-1C6575DA8672}" destId="{8F20357A-AE19-44DE-9FE5-EC6A5A92F955}" srcOrd="0" destOrd="3" presId="urn:microsoft.com/office/officeart/2005/8/layout/chevron2"/>
    <dgm:cxn modelId="{FDBB12C2-B9D7-4C90-885F-C78D8D51DF96}" type="presOf" srcId="{9D7EEE38-8F44-42ED-9542-F677CB7846BD}" destId="{206787D7-A9AE-443D-9180-E55EBF3F6DD1}" srcOrd="0" destOrd="0" presId="urn:microsoft.com/office/officeart/2005/8/layout/chevron2"/>
    <dgm:cxn modelId="{1F6627D1-8A73-4F30-8167-5E65AD6CA626}" srcId="{084C76EB-66C4-491A-A46D-C3E3C134CC41}" destId="{17A0D80A-FA35-497A-A9B8-2F5FF7A88910}" srcOrd="0" destOrd="0" parTransId="{A861C8B3-0B00-4E52-B441-3583B7803F26}" sibTransId="{3DB91270-846A-4162-A13E-341CCF4B1C4E}"/>
    <dgm:cxn modelId="{7FAEDFD1-48C1-4F93-A48E-F33DCF02B9DF}" type="presOf" srcId="{583B2E76-C424-4369-83BB-A58A08B9CDE7}" destId="{F44CD88B-883B-4248-B0D0-A2EB1161DABA}" srcOrd="0" destOrd="0" presId="urn:microsoft.com/office/officeart/2005/8/layout/chevron2"/>
    <dgm:cxn modelId="{8D93B5EC-A3D4-4483-8383-CA80D9C0CA61}" srcId="{86CFA115-16C8-4EF7-8823-127DE5AB3201}" destId="{E0B3851F-8F2F-425B-9CA2-ADBB4B549B93}" srcOrd="2" destOrd="0" parTransId="{91D9F392-4026-4C73-8846-94BDF43B13F8}" sibTransId="{08E13739-A720-4726-A8B3-6B5D86846EB7}"/>
    <dgm:cxn modelId="{E36410EF-AA13-4343-8AD7-FC1073C301C7}" srcId="{86CFA115-16C8-4EF7-8823-127DE5AB3201}" destId="{0AF166C4-A4AD-482C-B967-9B2047E6AF4C}" srcOrd="0" destOrd="0" parTransId="{AB850CE0-46C2-451E-BBFB-F9A9B728AB64}" sibTransId="{5673A5D4-4A9F-4BF3-81DB-297A1BC0EC57}"/>
    <dgm:cxn modelId="{4F994DF3-DCCE-4F0A-BB41-7098B9224E0C}" srcId="{86CFA115-16C8-4EF7-8823-127DE5AB3201}" destId="{7DA4D63C-1499-45CE-ACBF-A2A1ACDAA83F}" srcOrd="1" destOrd="0" parTransId="{45C3B39A-69C1-40FA-872E-8DD245CFCA30}" sibTransId="{89493BFD-8C9E-4423-AC21-22910EFB4F0C}"/>
    <dgm:cxn modelId="{8BBA40F9-2AA0-4F39-BFB4-32E19C14E9D7}" type="presOf" srcId="{86CFA115-16C8-4EF7-8823-127DE5AB3201}" destId="{D99C1D0A-9ACA-49AC-ABE6-4668BB527AC6}" srcOrd="0" destOrd="0" presId="urn:microsoft.com/office/officeart/2005/8/layout/chevron2"/>
    <dgm:cxn modelId="{59D84392-D1BE-422A-86FA-F66AB7CB24C7}" type="presParOf" srcId="{F44CD88B-883B-4248-B0D0-A2EB1161DABA}" destId="{FB187309-D2FC-4B48-8DB4-EA2C99056E1E}" srcOrd="0" destOrd="0" presId="urn:microsoft.com/office/officeart/2005/8/layout/chevron2"/>
    <dgm:cxn modelId="{7319DE29-E5B0-4C9D-81CA-94A210D9D28C}" type="presParOf" srcId="{FB187309-D2FC-4B48-8DB4-EA2C99056E1E}" destId="{B11D059A-8144-4355-97AB-1F2AB34281E0}" srcOrd="0" destOrd="0" presId="urn:microsoft.com/office/officeart/2005/8/layout/chevron2"/>
    <dgm:cxn modelId="{3C7D0D2D-9D72-4D17-BAA1-CA05AD335084}" type="presParOf" srcId="{FB187309-D2FC-4B48-8DB4-EA2C99056E1E}" destId="{416398F8-5AB7-45C9-8AA4-41A3ADA23E27}" srcOrd="1" destOrd="0" presId="urn:microsoft.com/office/officeart/2005/8/layout/chevron2"/>
    <dgm:cxn modelId="{F2C3913F-54E5-4391-B08F-C1E05855F888}" type="presParOf" srcId="{F44CD88B-883B-4248-B0D0-A2EB1161DABA}" destId="{1AE46764-66DE-4D41-814A-C8183C62DF9D}" srcOrd="1" destOrd="0" presId="urn:microsoft.com/office/officeart/2005/8/layout/chevron2"/>
    <dgm:cxn modelId="{56DDF243-C50B-47C1-A287-BDC8C744B080}" type="presParOf" srcId="{F44CD88B-883B-4248-B0D0-A2EB1161DABA}" destId="{7A102BBA-8941-4027-8D35-9D13B285AAF1}" srcOrd="2" destOrd="0" presId="urn:microsoft.com/office/officeart/2005/8/layout/chevron2"/>
    <dgm:cxn modelId="{DAB6306A-1AD6-4709-BE74-CB165601E36B}" type="presParOf" srcId="{7A102BBA-8941-4027-8D35-9D13B285AAF1}" destId="{D99C1D0A-9ACA-49AC-ABE6-4668BB527AC6}" srcOrd="0" destOrd="0" presId="urn:microsoft.com/office/officeart/2005/8/layout/chevron2"/>
    <dgm:cxn modelId="{1511E1D8-1FBB-46B8-ACF4-2C310F648FB1}" type="presParOf" srcId="{7A102BBA-8941-4027-8D35-9D13B285AAF1}" destId="{8F20357A-AE19-44DE-9FE5-EC6A5A92F955}" srcOrd="1" destOrd="0" presId="urn:microsoft.com/office/officeart/2005/8/layout/chevron2"/>
    <dgm:cxn modelId="{6CC56662-DFCE-46D7-A5CE-7F7A69D02EB4}" type="presParOf" srcId="{F44CD88B-883B-4248-B0D0-A2EB1161DABA}" destId="{B230C3B3-ACF4-4569-9811-D593850D42A3}" srcOrd="3" destOrd="0" presId="urn:microsoft.com/office/officeart/2005/8/layout/chevron2"/>
    <dgm:cxn modelId="{2075183F-9E80-4ED1-96DE-2D240C6DA9FF}" type="presParOf" srcId="{F44CD88B-883B-4248-B0D0-A2EB1161DABA}" destId="{C377CC6A-8D98-48FD-8133-7267FB70E77F}" srcOrd="4" destOrd="0" presId="urn:microsoft.com/office/officeart/2005/8/layout/chevron2"/>
    <dgm:cxn modelId="{1F7E04E4-F0EF-4D5C-953E-C3EF273A605A}" type="presParOf" srcId="{C377CC6A-8D98-48FD-8133-7267FB70E77F}" destId="{1517CC89-1A05-4A1E-8F6F-2E08E61EACD0}" srcOrd="0" destOrd="0" presId="urn:microsoft.com/office/officeart/2005/8/layout/chevron2"/>
    <dgm:cxn modelId="{85EE1D00-CBA5-4733-B513-DD3DD12BD4A3}" type="presParOf" srcId="{C377CC6A-8D98-48FD-8133-7267FB70E77F}" destId="{206787D7-A9AE-443D-9180-E55EBF3F6DD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D059A-8144-4355-97AB-1F2AB34281E0}">
      <dsp:nvSpPr>
        <dsp:cNvPr id="0" name=""/>
        <dsp:cNvSpPr/>
      </dsp:nvSpPr>
      <dsp:spPr>
        <a:xfrm rot="5400000">
          <a:off x="-229607" y="243704"/>
          <a:ext cx="1530717" cy="1071502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>
              <a:latin typeface="Times New Roman" panose="02020603050405020304" pitchFamily="18" charset="0"/>
              <a:cs typeface="Times New Roman" panose="02020603050405020304" pitchFamily="18" charset="0"/>
            </a:rPr>
            <a:t>05/15/2019</a:t>
          </a:r>
          <a:endParaRPr lang="en-US" sz="1800" kern="1200" baseline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549847"/>
        <a:ext cx="1071502" cy="459215"/>
      </dsp:txXfrm>
    </dsp:sp>
    <dsp:sp modelId="{416398F8-5AB7-45C9-8AA4-41A3ADA23E27}">
      <dsp:nvSpPr>
        <dsp:cNvPr id="0" name=""/>
        <dsp:cNvSpPr/>
      </dsp:nvSpPr>
      <dsp:spPr>
        <a:xfrm rot="5400000">
          <a:off x="3886367" y="-2812111"/>
          <a:ext cx="994966" cy="6624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Estimated Allocations Loaded.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FY 20 Application opens, projects are fully developed and allowable, budget amounts can be estimated and adjusted later. </a:t>
          </a:r>
        </a:p>
      </dsp:txBody>
      <dsp:txXfrm rot="-5400000">
        <a:off x="1071502" y="51324"/>
        <a:ext cx="6576127" cy="897826"/>
      </dsp:txXfrm>
    </dsp:sp>
    <dsp:sp modelId="{D99C1D0A-9ACA-49AC-ABE6-4668BB527AC6}">
      <dsp:nvSpPr>
        <dsp:cNvPr id="0" name=""/>
        <dsp:cNvSpPr/>
      </dsp:nvSpPr>
      <dsp:spPr>
        <a:xfrm rot="5400000">
          <a:off x="-229607" y="1568215"/>
          <a:ext cx="1530717" cy="1071502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297586"/>
                <a:satOff val="-34785"/>
                <a:lumOff val="4420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297586"/>
                <a:satOff val="-34785"/>
                <a:lumOff val="4420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297586"/>
                <a:satOff val="-34785"/>
                <a:lumOff val="4420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50000"/>
              <a:hueOff val="297586"/>
              <a:satOff val="-34785"/>
              <a:lumOff val="4420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06/15/2019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1874358"/>
        <a:ext cx="1071502" cy="459215"/>
      </dsp:txXfrm>
    </dsp:sp>
    <dsp:sp modelId="{8F20357A-AE19-44DE-9FE5-EC6A5A92F955}">
      <dsp:nvSpPr>
        <dsp:cNvPr id="0" name=""/>
        <dsp:cNvSpPr/>
      </dsp:nvSpPr>
      <dsp:spPr>
        <a:xfrm rot="5400000">
          <a:off x="3872191" y="-1403824"/>
          <a:ext cx="994966" cy="6624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295825"/>
              <a:satOff val="-34667"/>
              <a:lumOff val="400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Applications due for substantial approval.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Must be completed in order to commit funds for July 1, 2019. Applications will be reopened in July for budget revisions based on grant award notice.</a:t>
          </a:r>
        </a:p>
      </dsp:txBody>
      <dsp:txXfrm rot="-5400000">
        <a:off x="1057326" y="1459611"/>
        <a:ext cx="6576127" cy="897826"/>
      </dsp:txXfrm>
    </dsp:sp>
    <dsp:sp modelId="{1517CC89-1A05-4A1E-8F6F-2E08E61EACD0}">
      <dsp:nvSpPr>
        <dsp:cNvPr id="0" name=""/>
        <dsp:cNvSpPr/>
      </dsp:nvSpPr>
      <dsp:spPr>
        <a:xfrm rot="5400000">
          <a:off x="-229607" y="2904069"/>
          <a:ext cx="1530717" cy="1071502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297586"/>
                <a:satOff val="-34785"/>
                <a:lumOff val="4420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297586"/>
                <a:satOff val="-34785"/>
                <a:lumOff val="4420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297586"/>
                <a:satOff val="-34785"/>
                <a:lumOff val="4420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50000"/>
              <a:hueOff val="297586"/>
              <a:satOff val="-34785"/>
              <a:lumOff val="4420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Times New Roman" panose="02020603050405020304" pitchFamily="18" charset="0"/>
              <a:cs typeface="Times New Roman" panose="02020603050405020304" pitchFamily="18" charset="0"/>
            </a:rPr>
            <a:t>11/15/2019</a:t>
          </a:r>
          <a:endParaRPr lang="en-US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3210212"/>
        <a:ext cx="1071502" cy="459215"/>
      </dsp:txXfrm>
    </dsp:sp>
    <dsp:sp modelId="{206787D7-A9AE-443D-9180-E55EBF3F6DD1}">
      <dsp:nvSpPr>
        <dsp:cNvPr id="0" name=""/>
        <dsp:cNvSpPr/>
      </dsp:nvSpPr>
      <dsp:spPr>
        <a:xfrm rot="5400000">
          <a:off x="3872191" y="-44728"/>
          <a:ext cx="994966" cy="66246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295825"/>
              <a:satOff val="-34667"/>
              <a:lumOff val="400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Full Application due or substantial status will be forfeited.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Drawdown billing will be temp suspended until application is completed.</a:t>
          </a:r>
        </a:p>
      </dsp:txBody>
      <dsp:txXfrm rot="-5400000">
        <a:off x="1057326" y="2818707"/>
        <a:ext cx="6576127" cy="8978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1D059A-8144-4355-97AB-1F2AB34281E0}">
      <dsp:nvSpPr>
        <dsp:cNvPr id="0" name=""/>
        <dsp:cNvSpPr/>
      </dsp:nvSpPr>
      <dsp:spPr>
        <a:xfrm rot="5400000">
          <a:off x="-224764" y="240118"/>
          <a:ext cx="1498433" cy="1048903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09/30/2020</a:t>
          </a:r>
        </a:p>
      </dsp:txBody>
      <dsp:txXfrm rot="-5400000">
        <a:off x="2" y="539805"/>
        <a:ext cx="1048903" cy="449530"/>
      </dsp:txXfrm>
    </dsp:sp>
    <dsp:sp modelId="{416398F8-5AB7-45C9-8AA4-41A3ADA23E27}">
      <dsp:nvSpPr>
        <dsp:cNvPr id="0" name=""/>
        <dsp:cNvSpPr/>
      </dsp:nvSpPr>
      <dsp:spPr>
        <a:xfrm rot="5400000">
          <a:off x="3885560" y="-2832407"/>
          <a:ext cx="973981" cy="66472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All funds must be committed by 09/30/2020</a:t>
          </a:r>
        </a:p>
      </dsp:txBody>
      <dsp:txXfrm rot="-5400000">
        <a:off x="1048903" y="51796"/>
        <a:ext cx="6599750" cy="878889"/>
      </dsp:txXfrm>
    </dsp:sp>
    <dsp:sp modelId="{D99C1D0A-9ACA-49AC-ABE6-4668BB527AC6}">
      <dsp:nvSpPr>
        <dsp:cNvPr id="0" name=""/>
        <dsp:cNvSpPr/>
      </dsp:nvSpPr>
      <dsp:spPr>
        <a:xfrm rot="5400000">
          <a:off x="-224764" y="1622335"/>
          <a:ext cx="1498433" cy="1048903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297586"/>
                <a:satOff val="-34785"/>
                <a:lumOff val="4420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297586"/>
                <a:satOff val="-34785"/>
                <a:lumOff val="4420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297586"/>
                <a:satOff val="-34785"/>
                <a:lumOff val="4420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50000"/>
              <a:hueOff val="297586"/>
              <a:satOff val="-34785"/>
              <a:lumOff val="4420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10/30/20</a:t>
          </a:r>
        </a:p>
      </dsp:txBody>
      <dsp:txXfrm rot="-5400000">
        <a:off x="2" y="1922022"/>
        <a:ext cx="1048903" cy="449530"/>
      </dsp:txXfrm>
    </dsp:sp>
    <dsp:sp modelId="{8F20357A-AE19-44DE-9FE5-EC6A5A92F955}">
      <dsp:nvSpPr>
        <dsp:cNvPr id="0" name=""/>
        <dsp:cNvSpPr/>
      </dsp:nvSpPr>
      <dsp:spPr>
        <a:xfrm rot="5400000">
          <a:off x="3796262" y="-1377940"/>
          <a:ext cx="1145266" cy="66472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295825"/>
              <a:satOff val="-34667"/>
              <a:lumOff val="400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Actual Expenditures from 07/01/2019-06/30/2020 are recorded in the Year End Report. Narratives for Outcomes and Performance Indicators are written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Carryover projects are created or continued with remaining funds.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Overages greater that 10% of the total grant require authorization from DOE.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 rot="-5400000">
        <a:off x="1045248" y="1428981"/>
        <a:ext cx="6591389" cy="1033452"/>
      </dsp:txXfrm>
    </dsp:sp>
    <dsp:sp modelId="{1517CC89-1A05-4A1E-8F6F-2E08E61EACD0}">
      <dsp:nvSpPr>
        <dsp:cNvPr id="0" name=""/>
        <dsp:cNvSpPr/>
      </dsp:nvSpPr>
      <dsp:spPr>
        <a:xfrm rot="5400000">
          <a:off x="-224764" y="2930015"/>
          <a:ext cx="1498433" cy="1048903"/>
        </a:xfrm>
        <a:prstGeom prst="chevron">
          <a:avLst/>
        </a:prstGeom>
        <a:gradFill rotWithShape="0">
          <a:gsLst>
            <a:gs pos="0">
              <a:schemeClr val="accent2">
                <a:shade val="50000"/>
                <a:hueOff val="297586"/>
                <a:satOff val="-34785"/>
                <a:lumOff val="44205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297586"/>
                <a:satOff val="-34785"/>
                <a:lumOff val="44205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297586"/>
                <a:satOff val="-34785"/>
                <a:lumOff val="44205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50000"/>
              <a:hueOff val="297586"/>
              <a:satOff val="-34785"/>
              <a:lumOff val="4420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10/30/21</a:t>
          </a:r>
        </a:p>
      </dsp:txBody>
      <dsp:txXfrm rot="-5400000">
        <a:off x="2" y="3229702"/>
        <a:ext cx="1048903" cy="449530"/>
      </dsp:txXfrm>
    </dsp:sp>
    <dsp:sp modelId="{206787D7-A9AE-443D-9180-E55EBF3F6DD1}">
      <dsp:nvSpPr>
        <dsp:cNvPr id="0" name=""/>
        <dsp:cNvSpPr/>
      </dsp:nvSpPr>
      <dsp:spPr>
        <a:xfrm rot="5400000">
          <a:off x="3871335" y="-37749"/>
          <a:ext cx="973981" cy="66472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50000"/>
              <a:hueOff val="295825"/>
              <a:satOff val="-34667"/>
              <a:lumOff val="400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Expenditures from Carryover project funds are recorded. Funds for those carryover projects need to be committed by 09/30/2021 and invoiced through the Grant Reimbursement system by 10/30/2021</a:t>
          </a:r>
        </a:p>
      </dsp:txBody>
      <dsp:txXfrm rot="-5400000">
        <a:off x="1034678" y="2846454"/>
        <a:ext cx="6599750" cy="8788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E3703-01B6-4F40-B16D-06BD985762A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BECC0F-152E-4828-B419-1C0F30704E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24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star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7310438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  <a:extLst>
            <a:ext uri="{91240B29-F687-4F45-9708-019B960494DF}">
              <a14:hiddenLine xmlns:a14="http://schemas.microsoft.com/office/drawing/2010/main" w="38100" cap="rnd">
                <a:solidFill>
                  <a:srgbClr val="274F73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anchor="b" anchorCtr="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2B5880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7D86-41DA-4887-A18E-AAF8C32DB4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5184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C78C0-015B-42DF-B044-66A589790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1683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DFE833-5CF4-4F74-8331-FB2FFF1C73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87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2F36EE-2EB1-4E9D-B63D-51454A543C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178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088DF-B77E-4491-A1D5-C5B4D788F1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555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DF928-7912-4422-B738-DA426E635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05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7839A-156D-4CAB-BD8D-237DDEF7C4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244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2A20C-5B37-494C-8979-465B414760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73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968F0-E60D-45FA-814E-CBFF8F0E81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9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677E0-B32C-45E0-94A4-FC1F4A0D0F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426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A48F8-6231-4235-9BD4-EDD449AA3D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3502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8BF9558-C65E-4EBF-B7EE-5A667C647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B58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066800"/>
            <a:ext cx="7848600" cy="2003425"/>
          </a:xfrm>
        </p:spPr>
        <p:txBody>
          <a:bodyPr/>
          <a:lstStyle/>
          <a:p>
            <a:pPr eaLnBrk="1" hangingPunct="1"/>
            <a:r>
              <a:rPr lang="en-US" altLang="en-US" sz="2510" dirty="0"/>
              <a:t>Local Entitlement Application – FY20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Dr. Roberta Lucas</a:t>
            </a:r>
          </a:p>
          <a:p>
            <a:pPr eaLnBrk="1" hangingPunct="1"/>
            <a:r>
              <a:rPr lang="en-US" altLang="en-US" dirty="0"/>
              <a:t>Maine Department of Education</a:t>
            </a:r>
          </a:p>
          <a:p>
            <a:pPr eaLnBrk="1" hangingPunct="1"/>
            <a:r>
              <a:rPr lang="en-US" altLang="en-US" dirty="0"/>
              <a:t>May 3,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Choice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Function Codes	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1000	Instruction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1000	Extended School Year Programs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1000	Out of District Placements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2110	Social Work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2130	Nursing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2140	Psychological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2150	Speech Pathology/ Audiology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2160	Occupational Therapy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2170	Physical Therapy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2180  Visually Impaired/ Vision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2198	Parentally Placed Students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2199	Coordinated Early Intervening Services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2330	Special Area Administrative Expenses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2700	Within District Transportation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1600" dirty="0"/>
              <a:t>2750	Out of District Transportation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634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Activities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a typeface="Times New Roman"/>
                <a:cs typeface="Times New Roman"/>
              </a:rPr>
              <a:t>1.</a:t>
            </a:r>
            <a:r>
              <a:rPr lang="en-US" sz="1800" b="1" u="sng" dirty="0">
                <a:ea typeface="Times New Roman"/>
                <a:cs typeface="Times New Roman"/>
              </a:rPr>
              <a:t> Purpose of Activity:</a:t>
            </a:r>
            <a:r>
              <a:rPr lang="en-US" sz="1800" dirty="0">
                <a:ea typeface="Times New Roman"/>
                <a:cs typeface="Times New Roman"/>
              </a:rPr>
              <a:t>  </a:t>
            </a:r>
            <a:r>
              <a:rPr lang="en-US" sz="1800" i="1" dirty="0">
                <a:ea typeface="Times New Roman"/>
                <a:cs typeface="Times New Roman"/>
              </a:rPr>
              <a:t>(must be allowable under IDEA)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a typeface="Times New Roman"/>
                <a:cs typeface="Times New Roman"/>
              </a:rPr>
              <a:t>To provide related services as required by the IEPs of students with disabilities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a typeface="Times New Roman"/>
                <a:cs typeface="Times New Roman"/>
              </a:rPr>
              <a:t> 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a typeface="Times New Roman"/>
                <a:cs typeface="Times New Roman"/>
              </a:rPr>
              <a:t>2. </a:t>
            </a:r>
            <a:r>
              <a:rPr lang="en-US" sz="1800" b="1" u="sng" dirty="0">
                <a:ea typeface="Times New Roman"/>
                <a:cs typeface="Times New Roman"/>
              </a:rPr>
              <a:t>Project Description:</a:t>
            </a:r>
            <a:r>
              <a:rPr lang="en-US" sz="1800" dirty="0">
                <a:ea typeface="Times New Roman"/>
                <a:cs typeface="Times New Roman"/>
              </a:rPr>
              <a:t>  describe the activities/strategies to be undertaken to accomplish the purpose.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a typeface="Times New Roman"/>
                <a:cs typeface="Times New Roman"/>
              </a:rPr>
              <a:t>The school district will contract with licensed occupational therapists to provide evaluations, consultations, and direct therapy services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ea typeface="Times New Roman"/>
                <a:cs typeface="Times New Roman"/>
              </a:rPr>
              <a:t>3. </a:t>
            </a:r>
            <a:r>
              <a:rPr lang="en-US" sz="1800" b="1" u="sng" dirty="0">
                <a:ea typeface="Times New Roman"/>
                <a:cs typeface="Times New Roman"/>
              </a:rPr>
              <a:t>Outcomes/Performance Indicators:</a:t>
            </a:r>
            <a:r>
              <a:rPr lang="en-US" sz="1800" dirty="0">
                <a:ea typeface="Times New Roman"/>
                <a:cs typeface="Times New Roman"/>
              </a:rPr>
              <a:t> describe how you will know that the project was successful and the purpose met. </a:t>
            </a:r>
            <a:r>
              <a:rPr lang="en-US" sz="1800" i="1" dirty="0">
                <a:ea typeface="Times New Roman"/>
                <a:cs typeface="Times New Roman"/>
              </a:rPr>
              <a:t>(A well-written outcome is realistic, clear, specific and measurable.)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a typeface="Times New Roman"/>
                <a:cs typeface="Times New Roman"/>
              </a:rPr>
              <a:t>100 % of all students needing evaluations will be assessed in a timely manner that complies with timelines in MUSER.  100% of students requiring OT will receive the service as required by the students’ IEPs.</a:t>
            </a:r>
            <a:endParaRPr lang="en-US" sz="1800" dirty="0">
              <a:latin typeface="Calibri"/>
              <a:ea typeface="Calibri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742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MOST FREQUENT ERRORS (**)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r>
              <a:rPr lang="en-US" sz="2000" dirty="0">
                <a:solidFill>
                  <a:srgbClr val="000000"/>
                </a:solidFill>
              </a:rPr>
              <a:t>Purpose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“To provide speech therapy services to students with disabilities who require it as either specially designed instruction or as a related service”</a:t>
            </a:r>
          </a:p>
          <a:p>
            <a:r>
              <a:rPr lang="en-US" sz="2000" dirty="0">
                <a:solidFill>
                  <a:srgbClr val="000000"/>
                </a:solidFill>
              </a:rPr>
              <a:t>Project Description</a:t>
            </a:r>
          </a:p>
          <a:p>
            <a:pPr lvl="1"/>
            <a:r>
              <a:rPr lang="en-US" sz="2000" dirty="0">
                <a:solidFill>
                  <a:srgbClr val="000000"/>
                </a:solidFill>
              </a:rPr>
              <a:t>RSU 100 will contract with a local agency to obtain speech-language therapy services for 20 hours per week.  </a:t>
            </a:r>
          </a:p>
          <a:p>
            <a:r>
              <a:rPr lang="en-US" sz="2000" dirty="0"/>
              <a:t>Name exactly what you are going to do – e.g. “provide support” isn’t as clear as “employ an </a:t>
            </a:r>
            <a:r>
              <a:rPr lang="en-US" sz="2000" dirty="0" err="1"/>
              <a:t>ed</a:t>
            </a:r>
            <a:r>
              <a:rPr lang="en-US" sz="2000" dirty="0"/>
              <a:t> tech to provide support”</a:t>
            </a:r>
          </a:p>
          <a:p>
            <a:r>
              <a:rPr lang="en-US" sz="2000" dirty="0"/>
              <a:t>Be careful of “related services” as it relates to MUSER rules.  No therapeutic swim, horseback riding, music therapy, </a:t>
            </a:r>
            <a:r>
              <a:rPr lang="en-US" sz="2000" dirty="0" err="1"/>
              <a:t>etc</a:t>
            </a:r>
            <a:endParaRPr lang="en-US" sz="2000" dirty="0"/>
          </a:p>
          <a:p>
            <a:r>
              <a:rPr lang="en-US" sz="2000" dirty="0"/>
              <a:t>Don’t be too wordy.</a:t>
            </a:r>
          </a:p>
          <a:p>
            <a:r>
              <a:rPr lang="en-US" sz="2000" dirty="0">
                <a:solidFill>
                  <a:srgbClr val="C00000"/>
                </a:solidFill>
              </a:rPr>
              <a:t>Spending money on non–allowable costs</a:t>
            </a:r>
          </a:p>
          <a:p>
            <a:r>
              <a:rPr lang="en-US" sz="2000" dirty="0">
                <a:solidFill>
                  <a:srgbClr val="C00000"/>
                </a:solidFill>
              </a:rPr>
              <a:t>Equipment incorrectly assigned</a:t>
            </a:r>
          </a:p>
          <a:p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7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dirty="0"/>
              <a:t>Preschool funds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062" y="1312985"/>
            <a:ext cx="8229600" cy="4114800"/>
          </a:xfrm>
        </p:spPr>
        <p:txBody>
          <a:bodyPr/>
          <a:lstStyle/>
          <a:p>
            <a:r>
              <a:rPr lang="en-US" dirty="0"/>
              <a:t>SAU may reject funds, but are supposed to be able to prove they are providing FAPE (in development).  Note: this also applies to school age funds</a:t>
            </a:r>
          </a:p>
          <a:p>
            <a:r>
              <a:rPr lang="en-US" dirty="0"/>
              <a:t>“to provide special education and related services in accordance with Part B of the Act... to children with disabilities aged three through five years . . .”</a:t>
            </a:r>
          </a:p>
          <a:p>
            <a:r>
              <a:rPr lang="en-US" dirty="0"/>
              <a:t>Age limitations – 3,4, and </a:t>
            </a:r>
            <a:r>
              <a:rPr lang="en-US" dirty="0">
                <a:solidFill>
                  <a:srgbClr val="C00000"/>
                </a:solidFill>
              </a:rPr>
              <a:t>5 year </a:t>
            </a:r>
            <a:r>
              <a:rPr lang="en-US" dirty="0" err="1">
                <a:solidFill>
                  <a:srgbClr val="C00000"/>
                </a:solidFill>
              </a:rPr>
              <a:t>olds</a:t>
            </a:r>
            <a:r>
              <a:rPr lang="en-US" dirty="0">
                <a:solidFill>
                  <a:srgbClr val="C00000"/>
                </a:solidFill>
              </a:rPr>
              <a:t> in kindergarten**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241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Preschool funds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 supplies or equipment**</a:t>
            </a:r>
          </a:p>
          <a:p>
            <a:r>
              <a:rPr lang="en-US" dirty="0">
                <a:solidFill>
                  <a:srgbClr val="C00000"/>
                </a:solidFill>
              </a:rPr>
              <a:t>Regular education vs special education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E.g. whiteboards **</a:t>
            </a:r>
          </a:p>
          <a:p>
            <a:r>
              <a:rPr lang="en-US" dirty="0">
                <a:solidFill>
                  <a:srgbClr val="C00000"/>
                </a:solidFill>
              </a:rPr>
              <a:t>Time and effort reporting using split funding sources **</a:t>
            </a:r>
          </a:p>
          <a:p>
            <a:r>
              <a:rPr lang="en-US" dirty="0">
                <a:solidFill>
                  <a:srgbClr val="C00000"/>
                </a:solidFill>
              </a:rPr>
              <a:t>Kindergarten aides**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902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Year End Report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Dates to be announced</a:t>
            </a:r>
          </a:p>
          <a:p>
            <a:r>
              <a:rPr lang="en-US" dirty="0"/>
              <a:t>For Business &amp; Finance Office staff</a:t>
            </a:r>
          </a:p>
          <a:p>
            <a:pPr lvl="1"/>
            <a:r>
              <a:rPr lang="en-US" dirty="0"/>
              <a:t>Excess Cost</a:t>
            </a:r>
          </a:p>
          <a:p>
            <a:pPr lvl="1"/>
            <a:r>
              <a:rPr lang="en-US" dirty="0"/>
              <a:t>Carryover projects</a:t>
            </a:r>
          </a:p>
          <a:p>
            <a:pPr lvl="1"/>
            <a:r>
              <a:rPr lang="en-US" dirty="0"/>
              <a:t>Expenditure reporting</a:t>
            </a:r>
          </a:p>
          <a:p>
            <a:pPr marL="0" indent="0">
              <a:buNone/>
            </a:pPr>
            <a:endParaRPr lang="en-US" dirty="0"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723386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Review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https://www.4pcamaine.org/</a:t>
            </a:r>
          </a:p>
        </p:txBody>
      </p:sp>
    </p:spTree>
    <p:extLst>
      <p:ext uri="{BB962C8B-B14F-4D97-AF65-F5344CB8AC3E}">
        <p14:creationId xmlns:p14="http://schemas.microsoft.com/office/powerpoint/2010/main" val="391666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YE report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20304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5088-B812-48FE-A4B0-E7565A9A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Application Timeline</a:t>
            </a:r>
            <a:br>
              <a:rPr lang="en-US" dirty="0"/>
            </a:br>
            <a:r>
              <a:rPr lang="en-US" dirty="0"/>
              <a:t>	</a:t>
            </a:r>
            <a:r>
              <a:rPr lang="en-US" sz="1800" dirty="0"/>
              <a:t>Funds Availability 07/01/2019-09/30/2021</a:t>
            </a:r>
            <a:br>
              <a:rPr lang="en-US" sz="1800" dirty="0"/>
            </a:br>
            <a:r>
              <a:rPr lang="en-US" dirty="0"/>
              <a:t>	 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8342DC6-034A-430A-8453-15FC77596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9889633"/>
              </p:ext>
            </p:extLst>
          </p:nvPr>
        </p:nvGraphicFramePr>
        <p:xfrm>
          <a:off x="533400" y="1417637"/>
          <a:ext cx="7696200" cy="420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6576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15088-B812-48FE-A4B0-E7565A9AE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FY20 Year End Reporting Timeline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98342DC6-034A-430A-8453-15FC77596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750677"/>
              </p:ext>
            </p:extLst>
          </p:nvPr>
        </p:nvGraphicFramePr>
        <p:xfrm>
          <a:off x="533400" y="1417637"/>
          <a:ext cx="7696200" cy="420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655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Setup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BE0D2F-1509-475E-8056-3B5487725DB2}"/>
              </a:ext>
            </a:extLst>
          </p:cNvPr>
          <p:cNvSpPr txBox="1"/>
          <p:nvPr/>
        </p:nvSpPr>
        <p:spPr>
          <a:xfrm>
            <a:off x="533400" y="1417638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information pertaining to LEA and contacts should be checked and updated. Non- Public Schools information should be updated from Site Setup page.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3CB9E8-5565-46CA-98C2-084EE4DE2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370515"/>
            <a:ext cx="4694808" cy="31158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EA59AC-2756-4715-B4FA-AEF108D5C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808" y="2340968"/>
            <a:ext cx="4449192" cy="314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0678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8B407-B8B4-4CED-BC0A-A13461226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Cover 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FB035C-33B2-498C-BEEA-D56616030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sz="2000" dirty="0">
                <a:latin typeface="+mj-lt"/>
              </a:rPr>
              <a:t>Choose yes or no to accept funds for Part B 5-20 and for 3-5. If you choose not to accept 3-5 funds, the application will not include projects for those funds. </a:t>
            </a:r>
          </a:p>
          <a:p>
            <a:r>
              <a:rPr lang="en-US" sz="2000" dirty="0">
                <a:latin typeface="+mj-lt"/>
              </a:rPr>
              <a:t>***Always remember to POST UPDATE***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E940FA-51FA-4CDC-BC2B-CD0ED3201A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971801"/>
            <a:ext cx="6858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36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Maintenance of Effort ~ Application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743200"/>
          </a:xfrm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Where does the FY20 MOE Budget information come from?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Standard Article 2 (Special Education)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Standard Article 8 (Transportation &amp; Buses) Function Code 2750 only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Estimated Child Count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A8407B-3152-43E7-AF3E-92F5B742A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3643313"/>
            <a:ext cx="5992426" cy="321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88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5519"/>
            <a:ext cx="8229600" cy="624681"/>
          </a:xfrm>
        </p:spPr>
        <p:txBody>
          <a:bodyPr/>
          <a:lstStyle/>
          <a:p>
            <a:br>
              <a:rPr lang="en-US" sz="2800" dirty="0"/>
            </a:br>
            <a:r>
              <a:rPr lang="en-US" sz="2400" dirty="0"/>
              <a:t>EXCEPTIONS TO MAINTENANCE OF EFFORT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229600" cy="4267200"/>
          </a:xfrm>
        </p:spPr>
        <p:txBody>
          <a:bodyPr/>
          <a:lstStyle/>
          <a:p>
            <a:pPr eaLnBrk="1" fontAlgn="ctr" hangingPunct="1"/>
            <a:endParaRPr lang="en-US" sz="1600" u="sng" dirty="0"/>
          </a:p>
          <a:p>
            <a:pPr eaLnBrk="1" fontAlgn="ctr" hangingPunct="1"/>
            <a:r>
              <a:rPr lang="en-US" sz="1600" u="sng" dirty="0"/>
              <a:t>The voluntary departure, by retirement or otherwise, or departure for just cause, of special education or related services personnel.</a:t>
            </a:r>
            <a:br>
              <a:rPr lang="en-US" sz="1600" dirty="0"/>
            </a:br>
            <a:endParaRPr lang="en-US" sz="1600" dirty="0"/>
          </a:p>
          <a:p>
            <a:pPr eaLnBrk="1" fontAlgn="ctr" hangingPunct="1"/>
            <a:r>
              <a:rPr lang="en-US" sz="1600" u="sng" dirty="0"/>
              <a:t>A decrease in the enrollment of children with disabilities.</a:t>
            </a:r>
            <a:br>
              <a:rPr lang="en-US" sz="1600" dirty="0"/>
            </a:br>
            <a:endParaRPr lang="en-US" sz="1600" dirty="0"/>
          </a:p>
          <a:p>
            <a:pPr eaLnBrk="1" fontAlgn="ctr" hangingPunct="1"/>
            <a:r>
              <a:rPr lang="en-US" sz="1600" u="sng" dirty="0"/>
              <a:t>The termination of the obligation of the agency, consistent with this part, to provide a program of special education to a particular child with a disability that is an exceptionally costly program , as determined by the SEA, because the child</a:t>
            </a:r>
            <a:br>
              <a:rPr lang="en-US" sz="1600" dirty="0"/>
            </a:br>
            <a:r>
              <a:rPr lang="en-US" sz="1600" dirty="0"/>
              <a:t>   1. </a:t>
            </a:r>
            <a:r>
              <a:rPr lang="en-US" sz="1600" u="sng" dirty="0"/>
              <a:t>has left the jurisdiction of the agency;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   2. </a:t>
            </a:r>
            <a:r>
              <a:rPr lang="en-US" sz="1600" u="sng" dirty="0"/>
              <a:t>has reached the age at which the obligation of the agency to provide FAPE</a:t>
            </a:r>
            <a:br>
              <a:rPr lang="en-US" sz="1600" dirty="0"/>
            </a:br>
            <a:r>
              <a:rPr lang="en-US" sz="1600" dirty="0"/>
              <a:t>      </a:t>
            </a:r>
            <a:r>
              <a:rPr lang="en-US" sz="1600" u="sng" dirty="0"/>
              <a:t>to the child has terminated; or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/>
              <a:t>   3. </a:t>
            </a:r>
            <a:r>
              <a:rPr lang="en-US" sz="1600" u="sng" dirty="0"/>
              <a:t>no longer needs the program of special education.</a:t>
            </a:r>
            <a:br>
              <a:rPr lang="en-US" sz="1600" dirty="0"/>
            </a:br>
            <a:endParaRPr lang="en-US" sz="1600" dirty="0"/>
          </a:p>
          <a:p>
            <a:pPr eaLnBrk="1" fontAlgn="ctr" hangingPunct="1"/>
            <a:r>
              <a:rPr lang="en-US" sz="1600" u="sng" dirty="0"/>
              <a:t>The termination of costly expenditures for long-term purchases, such as the acquisition of equipment or the construction of school facilities.</a:t>
            </a:r>
            <a:br>
              <a:rPr lang="en-US" sz="1600" dirty="0"/>
            </a:br>
            <a:endParaRPr lang="en-US" sz="1600" dirty="0"/>
          </a:p>
          <a:p>
            <a:pPr eaLnBrk="1" fontAlgn="ctr" hangingPunct="1"/>
            <a:r>
              <a:rPr lang="en-US" sz="1600" dirty="0">
                <a:solidFill>
                  <a:srgbClr val="C00000"/>
                </a:solidFill>
              </a:rPr>
              <a:t>Call Barbara McGowen 624-6645  Barbara.a.mcgowen@maine.gov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276FB6-25F4-4130-9446-3053C40F35B9}"/>
              </a:ext>
            </a:extLst>
          </p:cNvPr>
          <p:cNvSpPr txBox="1"/>
          <p:nvPr/>
        </p:nvSpPr>
        <p:spPr>
          <a:xfrm>
            <a:off x="457200" y="4572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B5880"/>
                </a:solidFill>
                <a:latin typeface="+mj-lt"/>
              </a:rPr>
              <a:t>What happens if MOE “does not meet”?</a:t>
            </a:r>
          </a:p>
        </p:txBody>
      </p:sp>
    </p:spTree>
    <p:extLst>
      <p:ext uri="{BB962C8B-B14F-4D97-AF65-F5344CB8AC3E}">
        <p14:creationId xmlns:p14="http://schemas.microsoft.com/office/powerpoint/2010/main" val="244760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970260-510E-424B-A3E7-688AD5BFA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+mn-lt"/>
              </a:rPr>
              <a:t>Proportionate Share for Parentally Placed Students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AB410-3C7A-4F59-BE50-AAB67623B419}"/>
              </a:ext>
            </a:extLst>
          </p:cNvPr>
          <p:cNvSpPr txBox="1"/>
          <p:nvPr/>
        </p:nvSpPr>
        <p:spPr>
          <a:xfrm>
            <a:off x="609600" y="1600200"/>
            <a:ext cx="7772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TOTAL number of eligible children with disabilities (same # in MOE)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number of parentally place eligible students in private schools (do not include home schooled)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worksheet will calculate the total amount of the project based on your inputs.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88D136-D799-4D2D-A2B2-99338B8B818A}"/>
              </a:ext>
            </a:extLst>
          </p:cNvPr>
          <p:cNvSpPr/>
          <p:nvPr/>
        </p:nvSpPr>
        <p:spPr>
          <a:xfrm>
            <a:off x="609600" y="388620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Parentally placed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Direct services based on ISP (not evaluations) 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Parentally placed count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Failure to carry over PP $ for 24 months- funds cannot be reallocated until the last 3 months of the grant life.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Failure to consult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**Sending funds directly to private schools**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164EBE-1F35-4B14-842E-635711A5A19E}"/>
              </a:ext>
            </a:extLst>
          </p:cNvPr>
          <p:cNvSpPr txBox="1"/>
          <p:nvPr/>
        </p:nvSpPr>
        <p:spPr>
          <a:xfrm>
            <a:off x="685800" y="3408977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+mj-lt"/>
              </a:rPr>
              <a:t>Most Frequent Errors </a:t>
            </a:r>
          </a:p>
        </p:txBody>
      </p:sp>
    </p:spTree>
    <p:extLst>
      <p:ext uri="{BB962C8B-B14F-4D97-AF65-F5344CB8AC3E}">
        <p14:creationId xmlns:p14="http://schemas.microsoft.com/office/powerpoint/2010/main" val="3852575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Proportionate Share for Parentally Placed Students- continued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/>
          <a:lstStyle/>
          <a:p>
            <a:r>
              <a:rPr lang="en-US" sz="2000" dirty="0">
                <a:solidFill>
                  <a:srgbClr val="C00000"/>
                </a:solidFill>
                <a:latin typeface="+mj-lt"/>
              </a:rPr>
              <a:t>Parentally placed project funds must be available for two years </a:t>
            </a:r>
          </a:p>
          <a:p>
            <a:r>
              <a:rPr lang="en-US" sz="2000" dirty="0">
                <a:latin typeface="+mj-lt"/>
              </a:rPr>
              <a:t>Is structured as a carryover project</a:t>
            </a:r>
          </a:p>
          <a:p>
            <a:r>
              <a:rPr lang="en-US" sz="2000" dirty="0">
                <a:latin typeface="+mj-lt"/>
              </a:rPr>
              <a:t>At end of 2</a:t>
            </a:r>
            <a:r>
              <a:rPr lang="en-US" sz="2000" baseline="30000" dirty="0">
                <a:latin typeface="+mj-lt"/>
              </a:rPr>
              <a:t>nd</a:t>
            </a:r>
            <a:r>
              <a:rPr lang="en-US" sz="2000" dirty="0">
                <a:latin typeface="+mj-lt"/>
              </a:rPr>
              <a:t> year remaining funds can be used for any other allowable LE activity. A note should be made in the Parentally Place description in the Year-end report.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6E3E8-6170-401B-8A1D-D734824F4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350801"/>
            <a:ext cx="6400800" cy="350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15843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162C40"/>
      </a:dk2>
      <a:lt2>
        <a:srgbClr val="274F73"/>
      </a:lt2>
      <a:accent1>
        <a:srgbClr val="BBE0E3"/>
      </a:accent1>
      <a:accent2>
        <a:srgbClr val="162C40"/>
      </a:accent2>
      <a:accent3>
        <a:srgbClr val="FFFFFF"/>
      </a:accent3>
      <a:accent4>
        <a:srgbClr val="000000"/>
      </a:accent4>
      <a:accent5>
        <a:srgbClr val="DAEDEF"/>
      </a:accent5>
      <a:accent6>
        <a:srgbClr val="132739"/>
      </a:accent6>
      <a:hlink>
        <a:srgbClr val="274F73"/>
      </a:hlink>
      <a:folHlink>
        <a:srgbClr val="8A2E1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162C40"/>
        </a:dk2>
        <a:lt2>
          <a:srgbClr val="274F73"/>
        </a:lt2>
        <a:accent1>
          <a:srgbClr val="BBE0E3"/>
        </a:accent1>
        <a:accent2>
          <a:srgbClr val="162C40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32739"/>
        </a:accent6>
        <a:hlink>
          <a:srgbClr val="274F73"/>
        </a:hlink>
        <a:folHlink>
          <a:srgbClr val="8A2E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33952</TotalTime>
  <Words>760</Words>
  <Application>Microsoft Office PowerPoint</Application>
  <PresentationFormat>On-screen Show (4:3)</PresentationFormat>
  <Paragraphs>112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Default Design</vt:lpstr>
      <vt:lpstr>Local Entitlement Application – FY20 </vt:lpstr>
      <vt:lpstr>FY20 Application Timeline  Funds Availability 07/01/2019-09/30/2021   </vt:lpstr>
      <vt:lpstr>FY20 Year End Reporting Timeline</vt:lpstr>
      <vt:lpstr>Site Setup</vt:lpstr>
      <vt:lpstr>Application Cover Sheet</vt:lpstr>
      <vt:lpstr>Maintenance of Effort ~ Application </vt:lpstr>
      <vt:lpstr> EXCEPTIONS TO MAINTENANCE OF EFFORT </vt:lpstr>
      <vt:lpstr>Proportionate Share for Parentally Placed Students</vt:lpstr>
      <vt:lpstr>Proportionate Share for Parentally Placed Students- continued</vt:lpstr>
      <vt:lpstr>Project Choice Options</vt:lpstr>
      <vt:lpstr>Program Activities</vt:lpstr>
      <vt:lpstr>MOST FREQUENT ERRORS (**)</vt:lpstr>
      <vt:lpstr>Preschool funds </vt:lpstr>
      <vt:lpstr>Preschool funds </vt:lpstr>
      <vt:lpstr>Year End Report Training</vt:lpstr>
      <vt:lpstr>Review Application</vt:lpstr>
      <vt:lpstr>Review YE report</vt:lpstr>
    </vt:vector>
  </TitlesOfParts>
  <Company>State of Maine, DAFS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State of Maine</dc:creator>
  <cp:lastModifiedBy>ONeill, Colene</cp:lastModifiedBy>
  <cp:revision>168</cp:revision>
  <cp:lastPrinted>2018-03-14T15:03:29Z</cp:lastPrinted>
  <dcterms:created xsi:type="dcterms:W3CDTF">2012-03-23T16:37:19Z</dcterms:created>
  <dcterms:modified xsi:type="dcterms:W3CDTF">2019-05-22T13:39:27Z</dcterms:modified>
</cp:coreProperties>
</file>