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393" r:id="rId3"/>
    <p:sldId id="479" r:id="rId4"/>
    <p:sldId id="394" r:id="rId5"/>
    <p:sldId id="486" r:id="rId6"/>
    <p:sldId id="472" r:id="rId7"/>
    <p:sldId id="480" r:id="rId8"/>
    <p:sldId id="461" r:id="rId9"/>
    <p:sldId id="422" r:id="rId10"/>
    <p:sldId id="478" r:id="rId11"/>
    <p:sldId id="473" r:id="rId12"/>
    <p:sldId id="474" r:id="rId13"/>
    <p:sldId id="477" r:id="rId14"/>
    <p:sldId id="475" r:id="rId15"/>
    <p:sldId id="476" r:id="rId16"/>
    <p:sldId id="483" r:id="rId17"/>
    <p:sldId id="484" r:id="rId18"/>
    <p:sldId id="485" r:id="rId19"/>
    <p:sldId id="482" r:id="rId2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9966FF"/>
    <a:srgbClr val="F1DFF0"/>
    <a:srgbClr val="FFCC99"/>
    <a:srgbClr val="FF9933"/>
    <a:srgbClr val="FF9966"/>
    <a:srgbClr val="E8FFD1"/>
    <a:srgbClr val="8FDDED"/>
    <a:srgbClr val="1A354D"/>
    <a:srgbClr val="274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94605" autoAdjust="0"/>
  </p:normalViewPr>
  <p:slideViewPr>
    <p:cSldViewPr>
      <p:cViewPr varScale="1">
        <p:scale>
          <a:sx n="68" d="100"/>
          <a:sy n="68" d="100"/>
        </p:scale>
        <p:origin x="1554" y="72"/>
      </p:cViewPr>
      <p:guideLst>
        <p:guide orient="horz" pos="2160"/>
        <p:guide pos="2880"/>
      </p:guideLst>
    </p:cSldViewPr>
  </p:slideViewPr>
  <p:outlineViewPr>
    <p:cViewPr>
      <p:scale>
        <a:sx n="33" d="100"/>
        <a:sy n="33" d="100"/>
      </p:scale>
      <p:origin x="0" y="58406"/>
    </p:cViewPr>
  </p:outlineViewPr>
  <p:notesTextViewPr>
    <p:cViewPr>
      <p:scale>
        <a:sx n="1" d="1"/>
        <a:sy n="1" d="1"/>
      </p:scale>
      <p:origin x="0" y="0"/>
    </p:cViewPr>
  </p:notesTextViewPr>
  <p:sorterViewPr>
    <p:cViewPr>
      <p:scale>
        <a:sx n="55" d="100"/>
        <a:sy n="55" d="100"/>
      </p:scale>
      <p:origin x="0" y="4003"/>
    </p:cViewPr>
  </p:sorterViewPr>
  <p:notesViewPr>
    <p:cSldViewPr>
      <p:cViewPr varScale="1">
        <p:scale>
          <a:sx n="34" d="100"/>
          <a:sy n="34" d="100"/>
        </p:scale>
        <p:origin x="-2165" y="-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78B94-FC37-4447-AF99-0BC33C5D3079}" type="doc">
      <dgm:prSet loTypeId="urn:microsoft.com/office/officeart/2005/8/layout/pList2" loCatId="list" qsTypeId="urn:microsoft.com/office/officeart/2005/8/quickstyle/simple3" qsCatId="simple" csTypeId="urn:microsoft.com/office/officeart/2005/8/colors/colorful5" csCatId="colorful" phldr="1"/>
      <dgm:spPr/>
    </dgm:pt>
    <dgm:pt modelId="{01FBEB09-EB9B-4699-BA6F-354AD7B89704}">
      <dgm:prSet phldrT="[Text]" custT="1"/>
      <dgm:spPr>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2000" b="1" cap="none" spc="0">
              <a:ln w="11430"/>
              <a:effectLst>
                <a:outerShdw blurRad="50800" dist="39000" dir="5460000" algn="tl">
                  <a:srgbClr val="000000">
                    <a:alpha val="38000"/>
                  </a:srgbClr>
                </a:outerShdw>
              </a:effectLst>
            </a:rPr>
            <a:t>Professional Practice</a:t>
          </a:r>
          <a:endParaRPr lang="en-US" sz="2000" b="1" cap="none" spc="0" dirty="0">
            <a:ln w="11430"/>
            <a:effectLst>
              <a:outerShdw blurRad="50800" dist="39000" dir="5460000" algn="tl">
                <a:srgbClr val="000000">
                  <a:alpha val="38000"/>
                </a:srgbClr>
              </a:outerShdw>
            </a:effectLst>
          </a:endParaRPr>
        </a:p>
      </dgm:t>
    </dgm:pt>
    <dgm:pt modelId="{434914EC-176E-42E1-871F-C91294F5ABDD}" type="parTrans" cxnId="{D06F57F6-4D96-4963-B01E-D073B6F62375}">
      <dgm:prSet/>
      <dgm:spPr/>
      <dgm:t>
        <a:bodyPr/>
        <a:lstStyle/>
        <a:p>
          <a:pPr algn="ctr"/>
          <a:endParaRPr lang="en-US"/>
        </a:p>
      </dgm:t>
    </dgm:pt>
    <dgm:pt modelId="{B5AE459A-1680-431B-AC65-FC8576E7A9EA}" type="sibTrans" cxnId="{D06F57F6-4D96-4963-B01E-D073B6F62375}">
      <dgm:prSet/>
      <dgm:spPr/>
      <dgm:t>
        <a:bodyPr/>
        <a:lstStyle/>
        <a:p>
          <a:pPr algn="ctr"/>
          <a:endParaRPr lang="en-US"/>
        </a:p>
      </dgm:t>
    </dgm:pt>
    <dgm:pt modelId="{1AB36128-B252-4F9D-B588-A8386CF8FECD}">
      <dgm:prSet phldrT="[Text]"/>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endParaRPr lang="en-US" dirty="0"/>
        </a:p>
      </dgm:t>
    </dgm:pt>
    <dgm:pt modelId="{A67C89A6-46DC-498E-AD44-31C8533DB04F}" type="parTrans" cxnId="{D23A3088-9E06-4FEB-8DF8-FB0F1138A5B7}">
      <dgm:prSet/>
      <dgm:spPr/>
      <dgm:t>
        <a:bodyPr/>
        <a:lstStyle/>
        <a:p>
          <a:pPr algn="ctr"/>
          <a:endParaRPr lang="en-US"/>
        </a:p>
      </dgm:t>
    </dgm:pt>
    <dgm:pt modelId="{CED9E35B-56CC-45D5-BF4D-E59CAEC0B04C}" type="sibTrans" cxnId="{D23A3088-9E06-4FEB-8DF8-FB0F1138A5B7}">
      <dgm:prSet/>
      <dgm:spPr/>
      <dgm:t>
        <a:bodyPr/>
        <a:lstStyle/>
        <a:p>
          <a:pPr algn="ctr"/>
          <a:endParaRPr lang="en-US"/>
        </a:p>
      </dgm:t>
    </dgm:pt>
    <dgm:pt modelId="{92B315D6-1563-4C62-BA05-1818631842F4}">
      <dgm:prSet phldrT="[Text]" custT="1"/>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1900" b="1" cap="none" spc="0" dirty="0">
              <a:ln w="11430"/>
              <a:effectLst>
                <a:outerShdw blurRad="50800" dist="39000" dir="5460000" algn="tl">
                  <a:srgbClr val="000000">
                    <a:alpha val="38000"/>
                  </a:srgbClr>
                </a:outerShdw>
              </a:effectLst>
            </a:rPr>
            <a:t>Student Learning and Growth</a:t>
          </a:r>
        </a:p>
      </dgm:t>
    </dgm:pt>
    <dgm:pt modelId="{3CF8243E-44C7-447F-94D7-7DA97051A7ED}" type="parTrans" cxnId="{AC27A337-C87F-4BFB-BE06-80A1905D3CA1}">
      <dgm:prSet/>
      <dgm:spPr/>
      <dgm:t>
        <a:bodyPr/>
        <a:lstStyle/>
        <a:p>
          <a:pPr algn="ctr"/>
          <a:endParaRPr lang="en-US"/>
        </a:p>
      </dgm:t>
    </dgm:pt>
    <dgm:pt modelId="{3377DDCD-F5AB-48A4-8982-0E926EFE8A50}" type="sibTrans" cxnId="{AC27A337-C87F-4BFB-BE06-80A1905D3CA1}">
      <dgm:prSet/>
      <dgm:spPr/>
      <dgm:t>
        <a:bodyPr/>
        <a:lstStyle/>
        <a:p>
          <a:pPr algn="ctr"/>
          <a:endParaRPr lang="en-US"/>
        </a:p>
      </dgm:t>
    </dgm:pt>
    <dgm:pt modelId="{8395C201-23C5-410E-9A80-01407D78A5AD}">
      <dgm:prSet/>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dirty="0"/>
        </a:p>
      </dgm:t>
    </dgm:pt>
    <dgm:pt modelId="{71FF5162-EFCF-4105-90FF-36BA734A7EF7}" type="parTrans" cxnId="{247A8891-6AC4-477D-A971-FCA5BC3A5DEB}">
      <dgm:prSet/>
      <dgm:spPr/>
      <dgm:t>
        <a:bodyPr/>
        <a:lstStyle/>
        <a:p>
          <a:endParaRPr lang="en-US"/>
        </a:p>
      </dgm:t>
    </dgm:pt>
    <dgm:pt modelId="{3B19DF43-2222-4D57-B54A-49D61D0ECA7B}" type="sibTrans" cxnId="{247A8891-6AC4-477D-A971-FCA5BC3A5DEB}">
      <dgm:prSet/>
      <dgm:spPr/>
      <dgm:t>
        <a:bodyPr/>
        <a:lstStyle/>
        <a:p>
          <a:endParaRPr lang="en-US"/>
        </a:p>
      </dgm:t>
    </dgm:pt>
    <dgm:pt modelId="{AAF7F78B-9A81-49B5-84C0-A2F352D40309}" type="pres">
      <dgm:prSet presAssocID="{E8D78B94-FC37-4447-AF99-0BC33C5D3079}" presName="Name0" presStyleCnt="0">
        <dgm:presLayoutVars>
          <dgm:dir/>
          <dgm:resizeHandles val="exact"/>
        </dgm:presLayoutVars>
      </dgm:prSet>
      <dgm:spPr/>
    </dgm:pt>
    <dgm:pt modelId="{F59EBDAF-2BF6-406D-8D75-A1E6C9C86E9F}" type="pres">
      <dgm:prSet presAssocID="{E8D78B94-FC37-4447-AF99-0BC33C5D3079}" presName="bkgdShp" presStyleLbl="alignAccFollowNode1" presStyleIdx="0" presStyleCnt="1" custLinFactNeighborY="-5224"/>
      <dgm:spPr/>
    </dgm:pt>
    <dgm:pt modelId="{98D04751-8707-484C-8238-F935DF17A217}" type="pres">
      <dgm:prSet presAssocID="{E8D78B94-FC37-4447-AF99-0BC33C5D3079}" presName="linComp" presStyleCnt="0"/>
      <dgm:spPr/>
    </dgm:pt>
    <dgm:pt modelId="{12A6C5F5-5480-41E7-9CF8-149D477BAEA2}" type="pres">
      <dgm:prSet presAssocID="{01FBEB09-EB9B-4699-BA6F-354AD7B89704}" presName="compNode" presStyleCnt="0"/>
      <dgm:spPr/>
    </dgm:pt>
    <dgm:pt modelId="{E99A8C46-F43C-4804-9915-E96E480E8421}" type="pres">
      <dgm:prSet presAssocID="{01FBEB09-EB9B-4699-BA6F-354AD7B89704}" presName="node" presStyleLbl="node1" presStyleIdx="0" presStyleCnt="4" custScaleX="156055" custScaleY="83637" custLinFactNeighborX="-5140" custLinFactNeighborY="-5227">
        <dgm:presLayoutVars>
          <dgm:bulletEnabled val="1"/>
        </dgm:presLayoutVars>
      </dgm:prSet>
      <dgm:spPr/>
    </dgm:pt>
    <dgm:pt modelId="{88B47192-77FF-4BF6-BF07-33BF43B55B2E}" type="pres">
      <dgm:prSet presAssocID="{01FBEB09-EB9B-4699-BA6F-354AD7B89704}" presName="invisiNode" presStyleLbl="node1" presStyleIdx="0" presStyleCnt="4"/>
      <dgm:spPr/>
    </dgm:pt>
    <dgm:pt modelId="{6498EF24-69F8-46BD-B8FF-9165E062A74F}" type="pres">
      <dgm:prSet presAssocID="{01FBEB09-EB9B-4699-BA6F-354AD7B89704}" presName="imagNode" presStyleLbl="fgImgPlace1" presStyleIdx="0" presStyleCnt="4" custScaleX="147581" custScaleY="105400" custLinFactNeighborX="-9377" custLinFactNeighborY="10493"/>
      <dgm:spPr>
        <a:solidFill>
          <a:schemeClr val="tx1"/>
        </a:solidFill>
      </dgm:spPr>
    </dgm:pt>
    <dgm:pt modelId="{B1A5FF9C-4C99-47A4-AFA5-1BF2B3FAB1E4}" type="pres">
      <dgm:prSet presAssocID="{B5AE459A-1680-431B-AC65-FC8576E7A9EA}" presName="sibTrans" presStyleLbl="sibTrans2D1" presStyleIdx="0" presStyleCnt="0"/>
      <dgm:spPr/>
    </dgm:pt>
    <dgm:pt modelId="{776DBDC2-A4B4-40F6-86BA-D08DCBF9CD11}" type="pres">
      <dgm:prSet presAssocID="{1AB36128-B252-4F9D-B588-A8386CF8FECD}" presName="compNode" presStyleCnt="0"/>
      <dgm:spPr/>
    </dgm:pt>
    <dgm:pt modelId="{1D59BBB2-F10B-49E9-AAA9-DE83DD672611}" type="pres">
      <dgm:prSet presAssocID="{1AB36128-B252-4F9D-B588-A8386CF8FECD}" presName="node" presStyleLbl="node1" presStyleIdx="1" presStyleCnt="4" custScaleY="78182" custLinFactNeighborX="13210" custLinFactNeighborY="-11028">
        <dgm:presLayoutVars>
          <dgm:bulletEnabled val="1"/>
        </dgm:presLayoutVars>
      </dgm:prSet>
      <dgm:spPr/>
    </dgm:pt>
    <dgm:pt modelId="{AFCABDEA-5BAD-4359-AAB0-A64D3195D37B}" type="pres">
      <dgm:prSet presAssocID="{1AB36128-B252-4F9D-B588-A8386CF8FECD}" presName="invisiNode" presStyleLbl="node1" presStyleIdx="1" presStyleCnt="4"/>
      <dgm:spPr/>
    </dgm:pt>
    <dgm:pt modelId="{87F487BF-49B0-43A6-8852-5D63ED37E2AA}" type="pres">
      <dgm:prSet presAssocID="{1AB36128-B252-4F9D-B588-A8386CF8FECD}" presName="imagNode" presStyleLbl="fgImgPlace1" presStyleIdx="1" presStyleCnt="4" custScaleX="98775" custScaleY="102545" custLinFactNeighborX="8443" custLinFactNeighborY="2545"/>
      <dgm:spPr>
        <a:solidFill>
          <a:schemeClr val="tx1"/>
        </a:solidFill>
      </dgm:spPr>
    </dgm:pt>
    <dgm:pt modelId="{933935C6-ED80-405C-8A58-5E9374609D68}" type="pres">
      <dgm:prSet presAssocID="{CED9E35B-56CC-45D5-BF4D-E59CAEC0B04C}" presName="sibTrans" presStyleLbl="sibTrans2D1" presStyleIdx="0" presStyleCnt="0"/>
      <dgm:spPr/>
    </dgm:pt>
    <dgm:pt modelId="{94A22969-907B-4445-8469-40BAD7ABD17F}" type="pres">
      <dgm:prSet presAssocID="{92B315D6-1563-4C62-BA05-1818631842F4}" presName="compNode" presStyleCnt="0"/>
      <dgm:spPr/>
    </dgm:pt>
    <dgm:pt modelId="{46849647-CFDF-4703-B281-954F02632B1D}" type="pres">
      <dgm:prSet presAssocID="{92B315D6-1563-4C62-BA05-1818631842F4}" presName="node" presStyleLbl="node1" presStyleIdx="2" presStyleCnt="4" custScaleX="99984" custScaleY="78109" custLinFactNeighborX="8033" custLinFactNeighborY="-11386">
        <dgm:presLayoutVars>
          <dgm:bulletEnabled val="1"/>
        </dgm:presLayoutVars>
      </dgm:prSet>
      <dgm:spPr/>
    </dgm:pt>
    <dgm:pt modelId="{DB62E887-9639-4F55-BDDC-E0C8A22674E0}" type="pres">
      <dgm:prSet presAssocID="{92B315D6-1563-4C62-BA05-1818631842F4}" presName="invisiNode" presStyleLbl="node1" presStyleIdx="2" presStyleCnt="4"/>
      <dgm:spPr/>
    </dgm:pt>
    <dgm:pt modelId="{32CC98D1-3B5C-4F3C-9712-21704D45BB03}" type="pres">
      <dgm:prSet presAssocID="{92B315D6-1563-4C62-BA05-1818631842F4}" presName="imagNode" presStyleLbl="fgImgPlace1" presStyleIdx="2" presStyleCnt="4" custScaleX="100267" custScaleY="102313" custLinFactNeighborX="338" custLinFactNeighborY="1877"/>
      <dgm:spPr>
        <a:solidFill>
          <a:schemeClr val="tx1"/>
        </a:solidFill>
      </dgm:spPr>
    </dgm:pt>
    <dgm:pt modelId="{3CF17665-0E39-4AD7-B44B-4AF3F13C5713}" type="pres">
      <dgm:prSet presAssocID="{3377DDCD-F5AB-48A4-8982-0E926EFE8A50}" presName="sibTrans" presStyleLbl="sibTrans2D1" presStyleIdx="0" presStyleCnt="0"/>
      <dgm:spPr/>
    </dgm:pt>
    <dgm:pt modelId="{EC3582CD-95C4-4F6B-B05C-AF0860BEAAFD}" type="pres">
      <dgm:prSet presAssocID="{8395C201-23C5-410E-9A80-01407D78A5AD}" presName="compNode" presStyleCnt="0"/>
      <dgm:spPr/>
    </dgm:pt>
    <dgm:pt modelId="{D571F65D-D191-4839-9595-21BC5FB6B429}" type="pres">
      <dgm:prSet presAssocID="{8395C201-23C5-410E-9A80-01407D78A5AD}" presName="node" presStyleLbl="node1" presStyleIdx="3" presStyleCnt="4" custScaleX="99970" custScaleY="78109" custLinFactNeighborX="3080" custLinFactNeighborY="-11386">
        <dgm:presLayoutVars>
          <dgm:bulletEnabled val="1"/>
        </dgm:presLayoutVars>
      </dgm:prSet>
      <dgm:spPr/>
    </dgm:pt>
    <dgm:pt modelId="{EBD4AF47-DFBF-45E3-8C46-6CA3C337578E}" type="pres">
      <dgm:prSet presAssocID="{8395C201-23C5-410E-9A80-01407D78A5AD}" presName="invisiNode" presStyleLbl="node1" presStyleIdx="3" presStyleCnt="4"/>
      <dgm:spPr/>
    </dgm:pt>
    <dgm:pt modelId="{E64A7671-6D01-48F7-9A1C-E4430DF2845C}" type="pres">
      <dgm:prSet presAssocID="{8395C201-23C5-410E-9A80-01407D78A5AD}" presName="imagNode" presStyleLbl="fgImgPlace1" presStyleIdx="3" presStyleCnt="4"/>
      <dgm:spPr>
        <a:solidFill>
          <a:schemeClr val="tx1"/>
        </a:solidFill>
      </dgm:spPr>
    </dgm:pt>
  </dgm:ptLst>
  <dgm:cxnLst>
    <dgm:cxn modelId="{AC27A337-C87F-4BFB-BE06-80A1905D3CA1}" srcId="{E8D78B94-FC37-4447-AF99-0BC33C5D3079}" destId="{92B315D6-1563-4C62-BA05-1818631842F4}" srcOrd="2" destOrd="0" parTransId="{3CF8243E-44C7-447F-94D7-7DA97051A7ED}" sibTransId="{3377DDCD-F5AB-48A4-8982-0E926EFE8A50}"/>
    <dgm:cxn modelId="{7F523253-24E5-489B-B345-7E76E6CB19B6}" type="presOf" srcId="{1AB36128-B252-4F9D-B588-A8386CF8FECD}" destId="{1D59BBB2-F10B-49E9-AAA9-DE83DD672611}" srcOrd="0" destOrd="0" presId="urn:microsoft.com/office/officeart/2005/8/layout/pList2"/>
    <dgm:cxn modelId="{BFBA3C77-3175-4D36-B518-2352097DD8F2}" type="presOf" srcId="{B5AE459A-1680-431B-AC65-FC8576E7A9EA}" destId="{B1A5FF9C-4C99-47A4-AFA5-1BF2B3FAB1E4}" srcOrd="0" destOrd="0" presId="urn:microsoft.com/office/officeart/2005/8/layout/pList2"/>
    <dgm:cxn modelId="{92A60E79-9E1F-4EDB-9DE9-49BD30C4A421}" type="presOf" srcId="{3377DDCD-F5AB-48A4-8982-0E926EFE8A50}" destId="{3CF17665-0E39-4AD7-B44B-4AF3F13C5713}" srcOrd="0" destOrd="0" presId="urn:microsoft.com/office/officeart/2005/8/layout/pList2"/>
    <dgm:cxn modelId="{13BAE079-78A5-4375-A5A0-8F82EA7E7D5E}" type="presOf" srcId="{01FBEB09-EB9B-4699-BA6F-354AD7B89704}" destId="{E99A8C46-F43C-4804-9915-E96E480E8421}" srcOrd="0" destOrd="0" presId="urn:microsoft.com/office/officeart/2005/8/layout/pList2"/>
    <dgm:cxn modelId="{638D7E7C-D0F2-496C-84CD-DB637BCCA74E}" type="presOf" srcId="{92B315D6-1563-4C62-BA05-1818631842F4}" destId="{46849647-CFDF-4703-B281-954F02632B1D}" srcOrd="0" destOrd="0" presId="urn:microsoft.com/office/officeart/2005/8/layout/pList2"/>
    <dgm:cxn modelId="{936B8081-1F99-4D04-80F3-E6CC9B4AD7D3}" type="presOf" srcId="{E8D78B94-FC37-4447-AF99-0BC33C5D3079}" destId="{AAF7F78B-9A81-49B5-84C0-A2F352D40309}" srcOrd="0" destOrd="0" presId="urn:microsoft.com/office/officeart/2005/8/layout/pList2"/>
    <dgm:cxn modelId="{D23A3088-9E06-4FEB-8DF8-FB0F1138A5B7}" srcId="{E8D78B94-FC37-4447-AF99-0BC33C5D3079}" destId="{1AB36128-B252-4F9D-B588-A8386CF8FECD}" srcOrd="1" destOrd="0" parTransId="{A67C89A6-46DC-498E-AD44-31C8533DB04F}" sibTransId="{CED9E35B-56CC-45D5-BF4D-E59CAEC0B04C}"/>
    <dgm:cxn modelId="{247A8891-6AC4-477D-A971-FCA5BC3A5DEB}" srcId="{E8D78B94-FC37-4447-AF99-0BC33C5D3079}" destId="{8395C201-23C5-410E-9A80-01407D78A5AD}" srcOrd="3" destOrd="0" parTransId="{71FF5162-EFCF-4105-90FF-36BA734A7EF7}" sibTransId="{3B19DF43-2222-4D57-B54A-49D61D0ECA7B}"/>
    <dgm:cxn modelId="{3B6C2ECE-8E9A-47DC-8043-B279DD383DF2}" type="presOf" srcId="{8395C201-23C5-410E-9A80-01407D78A5AD}" destId="{D571F65D-D191-4839-9595-21BC5FB6B429}" srcOrd="0" destOrd="0" presId="urn:microsoft.com/office/officeart/2005/8/layout/pList2"/>
    <dgm:cxn modelId="{5D8E64F3-7A66-4C67-87CF-67F407C091A5}" type="presOf" srcId="{CED9E35B-56CC-45D5-BF4D-E59CAEC0B04C}" destId="{933935C6-ED80-405C-8A58-5E9374609D68}" srcOrd="0" destOrd="0" presId="urn:microsoft.com/office/officeart/2005/8/layout/pList2"/>
    <dgm:cxn modelId="{D06F57F6-4D96-4963-B01E-D073B6F62375}" srcId="{E8D78B94-FC37-4447-AF99-0BC33C5D3079}" destId="{01FBEB09-EB9B-4699-BA6F-354AD7B89704}" srcOrd="0" destOrd="0" parTransId="{434914EC-176E-42E1-871F-C91294F5ABDD}" sibTransId="{B5AE459A-1680-431B-AC65-FC8576E7A9EA}"/>
    <dgm:cxn modelId="{CC112AFB-CDCD-4D89-B0BE-25E0EFFC98C8}" type="presParOf" srcId="{AAF7F78B-9A81-49B5-84C0-A2F352D40309}" destId="{F59EBDAF-2BF6-406D-8D75-A1E6C9C86E9F}" srcOrd="0" destOrd="0" presId="urn:microsoft.com/office/officeart/2005/8/layout/pList2"/>
    <dgm:cxn modelId="{151E6C91-A96B-4E60-81F3-BD81625E5490}" type="presParOf" srcId="{AAF7F78B-9A81-49B5-84C0-A2F352D40309}" destId="{98D04751-8707-484C-8238-F935DF17A217}" srcOrd="1" destOrd="0" presId="urn:microsoft.com/office/officeart/2005/8/layout/pList2"/>
    <dgm:cxn modelId="{CDD3D5B8-9E96-406B-B4A4-421BE80E689D}" type="presParOf" srcId="{98D04751-8707-484C-8238-F935DF17A217}" destId="{12A6C5F5-5480-41E7-9CF8-149D477BAEA2}" srcOrd="0" destOrd="0" presId="urn:microsoft.com/office/officeart/2005/8/layout/pList2"/>
    <dgm:cxn modelId="{90B83894-F061-4E44-8280-9E9388EAE2F0}" type="presParOf" srcId="{12A6C5F5-5480-41E7-9CF8-149D477BAEA2}" destId="{E99A8C46-F43C-4804-9915-E96E480E8421}" srcOrd="0" destOrd="0" presId="urn:microsoft.com/office/officeart/2005/8/layout/pList2"/>
    <dgm:cxn modelId="{7EEB96FD-C865-4B47-B447-D5719FEDE1D3}" type="presParOf" srcId="{12A6C5F5-5480-41E7-9CF8-149D477BAEA2}" destId="{88B47192-77FF-4BF6-BF07-33BF43B55B2E}" srcOrd="1" destOrd="0" presId="urn:microsoft.com/office/officeart/2005/8/layout/pList2"/>
    <dgm:cxn modelId="{36B6A666-A763-40DA-B400-1B753E8C983A}" type="presParOf" srcId="{12A6C5F5-5480-41E7-9CF8-149D477BAEA2}" destId="{6498EF24-69F8-46BD-B8FF-9165E062A74F}" srcOrd="2" destOrd="0" presId="urn:microsoft.com/office/officeart/2005/8/layout/pList2"/>
    <dgm:cxn modelId="{DF8D1DC0-810A-4185-8B2D-854BCB167F66}" type="presParOf" srcId="{98D04751-8707-484C-8238-F935DF17A217}" destId="{B1A5FF9C-4C99-47A4-AFA5-1BF2B3FAB1E4}" srcOrd="1" destOrd="0" presId="urn:microsoft.com/office/officeart/2005/8/layout/pList2"/>
    <dgm:cxn modelId="{220AA92D-CD26-424C-9AE6-A14E530336C1}" type="presParOf" srcId="{98D04751-8707-484C-8238-F935DF17A217}" destId="{776DBDC2-A4B4-40F6-86BA-D08DCBF9CD11}" srcOrd="2" destOrd="0" presId="urn:microsoft.com/office/officeart/2005/8/layout/pList2"/>
    <dgm:cxn modelId="{F2CBD46E-907F-4B3F-AE7E-7F0E536FDD7F}" type="presParOf" srcId="{776DBDC2-A4B4-40F6-86BA-D08DCBF9CD11}" destId="{1D59BBB2-F10B-49E9-AAA9-DE83DD672611}" srcOrd="0" destOrd="0" presId="urn:microsoft.com/office/officeart/2005/8/layout/pList2"/>
    <dgm:cxn modelId="{4437FF1C-D034-43D8-8963-B55CEDD2895C}" type="presParOf" srcId="{776DBDC2-A4B4-40F6-86BA-D08DCBF9CD11}" destId="{AFCABDEA-5BAD-4359-AAB0-A64D3195D37B}" srcOrd="1" destOrd="0" presId="urn:microsoft.com/office/officeart/2005/8/layout/pList2"/>
    <dgm:cxn modelId="{13484EE4-96A9-4307-8241-70CAFD1660AC}" type="presParOf" srcId="{776DBDC2-A4B4-40F6-86BA-D08DCBF9CD11}" destId="{87F487BF-49B0-43A6-8852-5D63ED37E2AA}" srcOrd="2" destOrd="0" presId="urn:microsoft.com/office/officeart/2005/8/layout/pList2"/>
    <dgm:cxn modelId="{15C8BE1B-290A-4B2B-856C-C5A89DAF070D}" type="presParOf" srcId="{98D04751-8707-484C-8238-F935DF17A217}" destId="{933935C6-ED80-405C-8A58-5E9374609D68}" srcOrd="3" destOrd="0" presId="urn:microsoft.com/office/officeart/2005/8/layout/pList2"/>
    <dgm:cxn modelId="{7C2C5C0A-30F9-4F9E-9125-6405B7FA724D}" type="presParOf" srcId="{98D04751-8707-484C-8238-F935DF17A217}" destId="{94A22969-907B-4445-8469-40BAD7ABD17F}" srcOrd="4" destOrd="0" presId="urn:microsoft.com/office/officeart/2005/8/layout/pList2"/>
    <dgm:cxn modelId="{00B617A7-9AFD-4357-98BC-40F0903484BF}" type="presParOf" srcId="{94A22969-907B-4445-8469-40BAD7ABD17F}" destId="{46849647-CFDF-4703-B281-954F02632B1D}" srcOrd="0" destOrd="0" presId="urn:microsoft.com/office/officeart/2005/8/layout/pList2"/>
    <dgm:cxn modelId="{A5B5F6BE-640A-45AC-A863-1920396652D1}" type="presParOf" srcId="{94A22969-907B-4445-8469-40BAD7ABD17F}" destId="{DB62E887-9639-4F55-BDDC-E0C8A22674E0}" srcOrd="1" destOrd="0" presId="urn:microsoft.com/office/officeart/2005/8/layout/pList2"/>
    <dgm:cxn modelId="{AFE25A71-29AE-4ABF-AB46-ED6D94364E51}" type="presParOf" srcId="{94A22969-907B-4445-8469-40BAD7ABD17F}" destId="{32CC98D1-3B5C-4F3C-9712-21704D45BB03}" srcOrd="2" destOrd="0" presId="urn:microsoft.com/office/officeart/2005/8/layout/pList2"/>
    <dgm:cxn modelId="{F45D8511-522E-4FD6-B6B1-0E57EB420F02}" type="presParOf" srcId="{98D04751-8707-484C-8238-F935DF17A217}" destId="{3CF17665-0E39-4AD7-B44B-4AF3F13C5713}" srcOrd="5" destOrd="0" presId="urn:microsoft.com/office/officeart/2005/8/layout/pList2"/>
    <dgm:cxn modelId="{6EFF12FE-AC56-464C-86BC-AC058F385133}" type="presParOf" srcId="{98D04751-8707-484C-8238-F935DF17A217}" destId="{EC3582CD-95C4-4F6B-B05C-AF0860BEAAFD}" srcOrd="6" destOrd="0" presId="urn:microsoft.com/office/officeart/2005/8/layout/pList2"/>
    <dgm:cxn modelId="{A88BBF68-362B-42E0-AB3C-D085C299E6CC}" type="presParOf" srcId="{EC3582CD-95C4-4F6B-B05C-AF0860BEAAFD}" destId="{D571F65D-D191-4839-9595-21BC5FB6B429}" srcOrd="0" destOrd="0" presId="urn:microsoft.com/office/officeart/2005/8/layout/pList2"/>
    <dgm:cxn modelId="{14CE6B1D-5B4C-4B12-9B53-B53CD47771DF}" type="presParOf" srcId="{EC3582CD-95C4-4F6B-B05C-AF0860BEAAFD}" destId="{EBD4AF47-DFBF-45E3-8C46-6CA3C337578E}" srcOrd="1" destOrd="0" presId="urn:microsoft.com/office/officeart/2005/8/layout/pList2"/>
    <dgm:cxn modelId="{3CAA1295-DA46-475B-94F8-EED9FA4C6177}" type="presParOf" srcId="{EC3582CD-95C4-4F6B-B05C-AF0860BEAAFD}" destId="{E64A7671-6D01-48F7-9A1C-E4430DF2845C}" srcOrd="2" destOrd="0" presId="urn:microsoft.com/office/officeart/2005/8/layout/pList2"/>
  </dgm:cxnLst>
  <dgm:bg>
    <a:solidFill>
      <a:srgbClr val="1A354D"/>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A7A84-FB37-47FA-8F54-1C2903DFDB72}" type="doc">
      <dgm:prSet loTypeId="urn:microsoft.com/office/officeart/2005/8/layout/radial1" loCatId="relationship" qsTypeId="urn:microsoft.com/office/officeart/2005/8/quickstyle/simple4" qsCatId="simple" csTypeId="urn:microsoft.com/office/officeart/2005/8/colors/colorful5" csCatId="colorful" phldr="1"/>
      <dgm:spPr/>
      <dgm:t>
        <a:bodyPr/>
        <a:lstStyle/>
        <a:p>
          <a:endParaRPr lang="en-US"/>
        </a:p>
      </dgm:t>
    </dgm:pt>
    <dgm:pt modelId="{F42C3B4A-5F58-45B9-858F-78593A5B119E}">
      <dgm:prSet phldrT="[Text]"/>
      <dgm:spPr>
        <a:solidFill>
          <a:srgbClr val="002060"/>
        </a:solidFill>
      </dgm:spPr>
      <dgm:t>
        <a:bodyPr/>
        <a:lstStyle/>
        <a:p>
          <a:r>
            <a:rPr lang="en-US" b="1" dirty="0"/>
            <a:t>Growth Measure</a:t>
          </a:r>
        </a:p>
      </dgm:t>
    </dgm:pt>
    <dgm:pt modelId="{197A744E-0F46-4D1D-9644-7C94452C89E9}" type="parTrans" cxnId="{7874E90B-A0FA-44CB-8820-2669B44B06EB}">
      <dgm:prSet/>
      <dgm:spPr/>
      <dgm:t>
        <a:bodyPr/>
        <a:lstStyle/>
        <a:p>
          <a:endParaRPr lang="en-US"/>
        </a:p>
      </dgm:t>
    </dgm:pt>
    <dgm:pt modelId="{C73276A2-A8C8-4E29-9D78-4F4B738906A8}" type="sibTrans" cxnId="{7874E90B-A0FA-44CB-8820-2669B44B06EB}">
      <dgm:prSet/>
      <dgm:spPr/>
      <dgm:t>
        <a:bodyPr/>
        <a:lstStyle/>
        <a:p>
          <a:endParaRPr lang="en-US"/>
        </a:p>
      </dgm:t>
    </dgm:pt>
    <dgm:pt modelId="{EA7170E8-CD00-498E-8A80-585CCF57E6C4}">
      <dgm:prSet phldrT="[Text]" custT="1"/>
      <dgm:spPr>
        <a:solidFill>
          <a:srgbClr val="5C6D53"/>
        </a:solidFill>
      </dgm:spPr>
      <dgm:t>
        <a:bodyPr/>
        <a:lstStyle/>
        <a:p>
          <a:r>
            <a:rPr lang="en-US" sz="1400" b="1" dirty="0"/>
            <a:t>Based on Content Standards</a:t>
          </a:r>
        </a:p>
      </dgm:t>
    </dgm:pt>
    <dgm:pt modelId="{5682396A-5CD6-4DB9-BC92-810BDBC30BDF}" type="parTrans" cxnId="{EE80C891-C55E-4EA9-8F67-CADB0F2A840A}">
      <dgm:prSet/>
      <dgm:spPr/>
      <dgm:t>
        <a:bodyPr/>
        <a:lstStyle/>
        <a:p>
          <a:endParaRPr lang="en-US"/>
        </a:p>
      </dgm:t>
    </dgm:pt>
    <dgm:pt modelId="{7D94DD49-A9C1-4AE7-860B-1B1D484517FA}" type="sibTrans" cxnId="{EE80C891-C55E-4EA9-8F67-CADB0F2A840A}">
      <dgm:prSet/>
      <dgm:spPr/>
      <dgm:t>
        <a:bodyPr/>
        <a:lstStyle/>
        <a:p>
          <a:endParaRPr lang="en-US"/>
        </a:p>
      </dgm:t>
    </dgm:pt>
    <dgm:pt modelId="{1648D1C1-F325-4DBC-8825-7EA0F07551C6}">
      <dgm:prSet phldrT="[Text]" custT="1"/>
      <dgm:spPr>
        <a:solidFill>
          <a:srgbClr val="A5A545"/>
        </a:solidFill>
      </dgm:spPr>
      <dgm:t>
        <a:bodyPr/>
        <a:lstStyle/>
        <a:p>
          <a:r>
            <a:rPr lang="en-US" sz="1400" b="1" dirty="0"/>
            <a:t>Requires Pre and post assessment</a:t>
          </a:r>
        </a:p>
      </dgm:t>
    </dgm:pt>
    <dgm:pt modelId="{7A578A23-81C8-4601-8E4A-CC4CBCE95D32}" type="parTrans" cxnId="{7AA518A5-A8AE-41A3-8E53-28A3833D8961}">
      <dgm:prSet/>
      <dgm:spPr/>
      <dgm:t>
        <a:bodyPr/>
        <a:lstStyle/>
        <a:p>
          <a:endParaRPr lang="en-US"/>
        </a:p>
      </dgm:t>
    </dgm:pt>
    <dgm:pt modelId="{072F3ED2-FA35-47ED-9096-C4F89A9449CC}" type="sibTrans" cxnId="{7AA518A5-A8AE-41A3-8E53-28A3833D8961}">
      <dgm:prSet/>
      <dgm:spPr/>
      <dgm:t>
        <a:bodyPr/>
        <a:lstStyle/>
        <a:p>
          <a:endParaRPr lang="en-US"/>
        </a:p>
      </dgm:t>
    </dgm:pt>
    <dgm:pt modelId="{FA68DD9C-E9C5-4883-BE24-62428504F8C9}">
      <dgm:prSet phldrT="[Text]" custT="1"/>
      <dgm:spPr/>
      <dgm:t>
        <a:bodyPr/>
        <a:lstStyle/>
        <a:p>
          <a:r>
            <a:rPr lang="en-US" sz="1400" b="1" dirty="0"/>
            <a:t>* Attributed to individual or multiple teachers of record</a:t>
          </a:r>
        </a:p>
      </dgm:t>
    </dgm:pt>
    <dgm:pt modelId="{119370DC-A195-4F66-AF50-3F55F55CC684}" type="parTrans" cxnId="{7D4D18BE-EACD-49E3-BF9A-6AF320A5D542}">
      <dgm:prSet/>
      <dgm:spPr/>
      <dgm:t>
        <a:bodyPr/>
        <a:lstStyle/>
        <a:p>
          <a:endParaRPr lang="en-US"/>
        </a:p>
      </dgm:t>
    </dgm:pt>
    <dgm:pt modelId="{6F772F82-AC85-49A2-9015-99050CCA1893}" type="sibTrans" cxnId="{7D4D18BE-EACD-49E3-BF9A-6AF320A5D542}">
      <dgm:prSet/>
      <dgm:spPr/>
      <dgm:t>
        <a:bodyPr/>
        <a:lstStyle/>
        <a:p>
          <a:endParaRPr lang="en-US"/>
        </a:p>
      </dgm:t>
    </dgm:pt>
    <dgm:pt modelId="{50BABC2D-B9E5-45AD-87B2-4351ED0D8A75}">
      <dgm:prSet custT="1"/>
      <dgm:spPr>
        <a:solidFill>
          <a:srgbClr val="CC9900"/>
        </a:solidFill>
        <a:ln>
          <a:noFill/>
        </a:ln>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400" b="1" dirty="0"/>
        </a:p>
        <a:p>
          <a:pPr marL="0" marR="0" indent="0" defTabSz="914400" eaLnBrk="1" fontAlgn="auto" latinLnBrk="0" hangingPunct="1">
            <a:lnSpc>
              <a:spcPct val="100000"/>
            </a:lnSpc>
            <a:spcBef>
              <a:spcPts val="0"/>
            </a:spcBef>
            <a:spcAft>
              <a:spcPts val="0"/>
            </a:spcAft>
            <a:buClrTx/>
            <a:buSzTx/>
            <a:buFontTx/>
            <a:buNone/>
            <a:tabLst/>
            <a:defRPr/>
          </a:pPr>
          <a:r>
            <a:rPr lang="en-US" sz="1400" b="1" dirty="0"/>
            <a:t>Based on an assessment that meets criteria for "permissible measures"  in Rule Chapter 180</a:t>
          </a:r>
        </a:p>
      </dgm:t>
    </dgm:pt>
    <dgm:pt modelId="{6975F38D-CA93-447C-8693-E0A176692C7F}" type="parTrans" cxnId="{FE1C5AD3-3829-4405-8FB6-2846CA733EB7}">
      <dgm:prSet/>
      <dgm:spPr/>
      <dgm:t>
        <a:bodyPr/>
        <a:lstStyle/>
        <a:p>
          <a:endParaRPr lang="en-US"/>
        </a:p>
      </dgm:t>
    </dgm:pt>
    <dgm:pt modelId="{EF156B30-0588-43D2-8D5B-85AE2634F9B9}" type="sibTrans" cxnId="{FE1C5AD3-3829-4405-8FB6-2846CA733EB7}">
      <dgm:prSet/>
      <dgm:spPr/>
      <dgm:t>
        <a:bodyPr/>
        <a:lstStyle/>
        <a:p>
          <a:endParaRPr lang="en-US"/>
        </a:p>
      </dgm:t>
    </dgm:pt>
    <dgm:pt modelId="{AF54A9DD-13CD-40BF-B4CC-B7D4C6FA41BC}">
      <dgm:prSet custScaleX="181720" custScaleY="181720" custRadScaleRad="196125" custRadScaleInc="353657"/>
      <dgm:spPr/>
      <dgm:t>
        <a:bodyPr/>
        <a:lstStyle/>
        <a:p>
          <a:endParaRPr lang="en-US"/>
        </a:p>
      </dgm:t>
    </dgm:pt>
    <dgm:pt modelId="{2C4EB9CE-19C7-4CB9-88E7-FD81AE0E0DC4}" type="parTrans" cxnId="{A5406F80-05B4-4CAA-9223-AD4EC80100A9}">
      <dgm:prSet/>
      <dgm:spPr/>
      <dgm:t>
        <a:bodyPr/>
        <a:lstStyle/>
        <a:p>
          <a:endParaRPr lang="en-US"/>
        </a:p>
      </dgm:t>
    </dgm:pt>
    <dgm:pt modelId="{EBCBDEEB-D906-433F-8412-29745A03C94A}" type="sibTrans" cxnId="{A5406F80-05B4-4CAA-9223-AD4EC80100A9}">
      <dgm:prSet/>
      <dgm:spPr/>
      <dgm:t>
        <a:bodyPr/>
        <a:lstStyle/>
        <a:p>
          <a:endParaRPr lang="en-US"/>
        </a:p>
      </dgm:t>
    </dgm:pt>
    <dgm:pt modelId="{100CF84F-DA18-4DCB-91AE-1E7F050C67E3}" type="pres">
      <dgm:prSet presAssocID="{901A7A84-FB37-47FA-8F54-1C2903DFDB72}" presName="cycle" presStyleCnt="0">
        <dgm:presLayoutVars>
          <dgm:chMax val="1"/>
          <dgm:dir/>
          <dgm:animLvl val="ctr"/>
          <dgm:resizeHandles val="exact"/>
        </dgm:presLayoutVars>
      </dgm:prSet>
      <dgm:spPr/>
    </dgm:pt>
    <dgm:pt modelId="{282E280F-F840-4627-8717-DC8060686B35}" type="pres">
      <dgm:prSet presAssocID="{F42C3B4A-5F58-45B9-858F-78593A5B119E}" presName="centerShape" presStyleLbl="node0" presStyleIdx="0" presStyleCnt="1" custScaleX="227149" custScaleY="227149" custLinFactNeighborX="4364" custLinFactNeighborY="-11637"/>
      <dgm:spPr/>
    </dgm:pt>
    <dgm:pt modelId="{4B4A9D09-C88A-4A6A-B759-EBED5CBDD795}" type="pres">
      <dgm:prSet presAssocID="{5682396A-5CD6-4DB9-BC92-810BDBC30BDF}" presName="Name9" presStyleLbl="parChTrans1D2" presStyleIdx="0" presStyleCnt="4"/>
      <dgm:spPr/>
    </dgm:pt>
    <dgm:pt modelId="{62552C92-1699-413D-9F18-0542865F4B38}" type="pres">
      <dgm:prSet presAssocID="{5682396A-5CD6-4DB9-BC92-810BDBC30BDF}" presName="connTx" presStyleLbl="parChTrans1D2" presStyleIdx="0" presStyleCnt="4"/>
      <dgm:spPr/>
    </dgm:pt>
    <dgm:pt modelId="{4CAE8BA4-D021-4084-8F30-20C5AAF203E6}" type="pres">
      <dgm:prSet presAssocID="{EA7170E8-CD00-498E-8A80-585CCF57E6C4}" presName="node" presStyleLbl="node1" presStyleIdx="0" presStyleCnt="4" custScaleX="196864" custScaleY="172137" custRadScaleRad="231406" custRadScaleInc="-149967">
        <dgm:presLayoutVars>
          <dgm:bulletEnabled val="1"/>
        </dgm:presLayoutVars>
      </dgm:prSet>
      <dgm:spPr/>
    </dgm:pt>
    <dgm:pt modelId="{5BACCD96-C218-43AC-9280-6EDC4BCDFA04}" type="pres">
      <dgm:prSet presAssocID="{7A578A23-81C8-4601-8E4A-CC4CBCE95D32}" presName="Name9" presStyleLbl="parChTrans1D2" presStyleIdx="1" presStyleCnt="4"/>
      <dgm:spPr/>
    </dgm:pt>
    <dgm:pt modelId="{D2FF5C11-E39B-47DA-AD7C-75511222870E}" type="pres">
      <dgm:prSet presAssocID="{7A578A23-81C8-4601-8E4A-CC4CBCE95D32}" presName="connTx" presStyleLbl="parChTrans1D2" presStyleIdx="1" presStyleCnt="4"/>
      <dgm:spPr/>
    </dgm:pt>
    <dgm:pt modelId="{4FED8253-11A4-476F-B071-71BD260EC919}" type="pres">
      <dgm:prSet presAssocID="{1648D1C1-F325-4DBC-8825-7EA0F07551C6}" presName="node" presStyleLbl="node1" presStyleIdx="1" presStyleCnt="4" custScaleX="181720" custScaleY="181720" custRadScaleRad="159473" custRadScaleInc="367118">
        <dgm:presLayoutVars>
          <dgm:bulletEnabled val="1"/>
        </dgm:presLayoutVars>
      </dgm:prSet>
      <dgm:spPr/>
    </dgm:pt>
    <dgm:pt modelId="{BDBE85A7-ADD6-4EC8-9BF8-65A1DC02C8D8}" type="pres">
      <dgm:prSet presAssocID="{6975F38D-CA93-447C-8693-E0A176692C7F}" presName="Name9" presStyleLbl="parChTrans1D2" presStyleIdx="2" presStyleCnt="4"/>
      <dgm:spPr/>
    </dgm:pt>
    <dgm:pt modelId="{78C8FDFF-0A50-49FD-B358-CD4FA6A07498}" type="pres">
      <dgm:prSet presAssocID="{6975F38D-CA93-447C-8693-E0A176692C7F}" presName="connTx" presStyleLbl="parChTrans1D2" presStyleIdx="2" presStyleCnt="4"/>
      <dgm:spPr/>
    </dgm:pt>
    <dgm:pt modelId="{217C528D-C9EB-4FC1-B3A9-C32ACB78DC9C}" type="pres">
      <dgm:prSet presAssocID="{50BABC2D-B9E5-45AD-87B2-4351ED0D8A75}" presName="node" presStyleLbl="node1" presStyleIdx="2" presStyleCnt="4" custScaleX="214071" custScaleY="212005" custRadScaleRad="209840" custRadScaleInc="-136235">
        <dgm:presLayoutVars>
          <dgm:bulletEnabled val="1"/>
        </dgm:presLayoutVars>
      </dgm:prSet>
      <dgm:spPr/>
    </dgm:pt>
    <dgm:pt modelId="{818DD525-F530-43C6-9607-2F13A8E4DA2C}" type="pres">
      <dgm:prSet presAssocID="{119370DC-A195-4F66-AF50-3F55F55CC684}" presName="Name9" presStyleLbl="parChTrans1D2" presStyleIdx="3" presStyleCnt="4"/>
      <dgm:spPr/>
    </dgm:pt>
    <dgm:pt modelId="{0DC6E2A6-AC17-4A8B-BC9E-ADCACC4DEFBF}" type="pres">
      <dgm:prSet presAssocID="{119370DC-A195-4F66-AF50-3F55F55CC684}" presName="connTx" presStyleLbl="parChTrans1D2" presStyleIdx="3" presStyleCnt="4"/>
      <dgm:spPr/>
    </dgm:pt>
    <dgm:pt modelId="{032146B6-2557-462F-B6A5-4AD40CD7599D}" type="pres">
      <dgm:prSet presAssocID="{FA68DD9C-E9C5-4883-BE24-62428504F8C9}" presName="node" presStyleLbl="node1" presStyleIdx="3" presStyleCnt="4" custScaleX="181720" custScaleY="181720" custRadScaleRad="204923" custRadScaleInc="341516">
        <dgm:presLayoutVars>
          <dgm:bulletEnabled val="1"/>
        </dgm:presLayoutVars>
      </dgm:prSet>
      <dgm:spPr/>
    </dgm:pt>
  </dgm:ptLst>
  <dgm:cxnLst>
    <dgm:cxn modelId="{7874E90B-A0FA-44CB-8820-2669B44B06EB}" srcId="{901A7A84-FB37-47FA-8F54-1C2903DFDB72}" destId="{F42C3B4A-5F58-45B9-858F-78593A5B119E}" srcOrd="0" destOrd="0" parTransId="{197A744E-0F46-4D1D-9644-7C94452C89E9}" sibTransId="{C73276A2-A8C8-4E29-9D78-4F4B738906A8}"/>
    <dgm:cxn modelId="{671E4D1B-4740-4E36-AB64-A907FF0CE414}" type="presOf" srcId="{7A578A23-81C8-4601-8E4A-CC4CBCE95D32}" destId="{D2FF5C11-E39B-47DA-AD7C-75511222870E}" srcOrd="1" destOrd="0" presId="urn:microsoft.com/office/officeart/2005/8/layout/radial1"/>
    <dgm:cxn modelId="{26E35824-ED70-450E-A5B2-D179E1B7AACD}" type="presOf" srcId="{119370DC-A195-4F66-AF50-3F55F55CC684}" destId="{0DC6E2A6-AC17-4A8B-BC9E-ADCACC4DEFBF}" srcOrd="1" destOrd="0" presId="urn:microsoft.com/office/officeart/2005/8/layout/radial1"/>
    <dgm:cxn modelId="{859A0630-7465-4B6E-B621-81DF9765DDCF}" type="presOf" srcId="{119370DC-A195-4F66-AF50-3F55F55CC684}" destId="{818DD525-F530-43C6-9607-2F13A8E4DA2C}" srcOrd="0" destOrd="0" presId="urn:microsoft.com/office/officeart/2005/8/layout/radial1"/>
    <dgm:cxn modelId="{D3449136-3AEC-4696-B9BC-86020B8B5FE2}" type="presOf" srcId="{5682396A-5CD6-4DB9-BC92-810BDBC30BDF}" destId="{4B4A9D09-C88A-4A6A-B759-EBED5CBDD795}" srcOrd="0" destOrd="0" presId="urn:microsoft.com/office/officeart/2005/8/layout/radial1"/>
    <dgm:cxn modelId="{C5CAF93D-0279-4AA7-89BC-E310C741B31F}" type="presOf" srcId="{6975F38D-CA93-447C-8693-E0A176692C7F}" destId="{BDBE85A7-ADD6-4EC8-9BF8-65A1DC02C8D8}" srcOrd="0" destOrd="0" presId="urn:microsoft.com/office/officeart/2005/8/layout/radial1"/>
    <dgm:cxn modelId="{47990173-D7A7-46EC-9306-DC67D0687A8A}" type="presOf" srcId="{6975F38D-CA93-447C-8693-E0A176692C7F}" destId="{78C8FDFF-0A50-49FD-B358-CD4FA6A07498}" srcOrd="1" destOrd="0" presId="urn:microsoft.com/office/officeart/2005/8/layout/radial1"/>
    <dgm:cxn modelId="{BA123579-5DCB-46F9-8A1E-6C3A958EFFB5}" type="presOf" srcId="{5682396A-5CD6-4DB9-BC92-810BDBC30BDF}" destId="{62552C92-1699-413D-9F18-0542865F4B38}" srcOrd="1" destOrd="0" presId="urn:microsoft.com/office/officeart/2005/8/layout/radial1"/>
    <dgm:cxn modelId="{A5406F80-05B4-4CAA-9223-AD4EC80100A9}" srcId="{901A7A84-FB37-47FA-8F54-1C2903DFDB72}" destId="{AF54A9DD-13CD-40BF-B4CC-B7D4C6FA41BC}" srcOrd="1" destOrd="0" parTransId="{2C4EB9CE-19C7-4CB9-88E7-FD81AE0E0DC4}" sibTransId="{EBCBDEEB-D906-433F-8412-29745A03C94A}"/>
    <dgm:cxn modelId="{97F0AF8E-746E-4978-B8EF-6F89E1BF4261}" type="presOf" srcId="{1648D1C1-F325-4DBC-8825-7EA0F07551C6}" destId="{4FED8253-11A4-476F-B071-71BD260EC919}" srcOrd="0" destOrd="0" presId="urn:microsoft.com/office/officeart/2005/8/layout/radial1"/>
    <dgm:cxn modelId="{EE80C891-C55E-4EA9-8F67-CADB0F2A840A}" srcId="{F42C3B4A-5F58-45B9-858F-78593A5B119E}" destId="{EA7170E8-CD00-498E-8A80-585CCF57E6C4}" srcOrd="0" destOrd="0" parTransId="{5682396A-5CD6-4DB9-BC92-810BDBC30BDF}" sibTransId="{7D94DD49-A9C1-4AE7-860B-1B1D484517FA}"/>
    <dgm:cxn modelId="{7AA518A5-A8AE-41A3-8E53-28A3833D8961}" srcId="{F42C3B4A-5F58-45B9-858F-78593A5B119E}" destId="{1648D1C1-F325-4DBC-8825-7EA0F07551C6}" srcOrd="1" destOrd="0" parTransId="{7A578A23-81C8-4601-8E4A-CC4CBCE95D32}" sibTransId="{072F3ED2-FA35-47ED-9096-C4F89A9449CC}"/>
    <dgm:cxn modelId="{969E99B4-4196-4B91-8A1D-AF2E1ED98B40}" type="presOf" srcId="{50BABC2D-B9E5-45AD-87B2-4351ED0D8A75}" destId="{217C528D-C9EB-4FC1-B3A9-C32ACB78DC9C}" srcOrd="0" destOrd="0" presId="urn:microsoft.com/office/officeart/2005/8/layout/radial1"/>
    <dgm:cxn modelId="{7D4D18BE-EACD-49E3-BF9A-6AF320A5D542}" srcId="{F42C3B4A-5F58-45B9-858F-78593A5B119E}" destId="{FA68DD9C-E9C5-4883-BE24-62428504F8C9}" srcOrd="3" destOrd="0" parTransId="{119370DC-A195-4F66-AF50-3F55F55CC684}" sibTransId="{6F772F82-AC85-49A2-9015-99050CCA1893}"/>
    <dgm:cxn modelId="{7F2081C8-924D-4D17-843A-94517B944F5C}" type="presOf" srcId="{901A7A84-FB37-47FA-8F54-1C2903DFDB72}" destId="{100CF84F-DA18-4DCB-91AE-1E7F050C67E3}" srcOrd="0" destOrd="0" presId="urn:microsoft.com/office/officeart/2005/8/layout/radial1"/>
    <dgm:cxn modelId="{FE1C5AD3-3829-4405-8FB6-2846CA733EB7}" srcId="{F42C3B4A-5F58-45B9-858F-78593A5B119E}" destId="{50BABC2D-B9E5-45AD-87B2-4351ED0D8A75}" srcOrd="2" destOrd="0" parTransId="{6975F38D-CA93-447C-8693-E0A176692C7F}" sibTransId="{EF156B30-0588-43D2-8D5B-85AE2634F9B9}"/>
    <dgm:cxn modelId="{FC088AD3-4E0F-4BB0-A770-E2BCB1D3AEBF}" type="presOf" srcId="{EA7170E8-CD00-498E-8A80-585CCF57E6C4}" destId="{4CAE8BA4-D021-4084-8F30-20C5AAF203E6}" srcOrd="0" destOrd="0" presId="urn:microsoft.com/office/officeart/2005/8/layout/radial1"/>
    <dgm:cxn modelId="{13BAE7D7-B5A8-456D-A80A-D5847A5ADD82}" type="presOf" srcId="{FA68DD9C-E9C5-4883-BE24-62428504F8C9}" destId="{032146B6-2557-462F-B6A5-4AD40CD7599D}" srcOrd="0" destOrd="0" presId="urn:microsoft.com/office/officeart/2005/8/layout/radial1"/>
    <dgm:cxn modelId="{FE439BDF-24CB-483D-BFE1-70E6640F2BD4}" type="presOf" srcId="{F42C3B4A-5F58-45B9-858F-78593A5B119E}" destId="{282E280F-F840-4627-8717-DC8060686B35}" srcOrd="0" destOrd="0" presId="urn:microsoft.com/office/officeart/2005/8/layout/radial1"/>
    <dgm:cxn modelId="{EDA2A0E5-D6CB-49BF-A56D-7577A8B59A56}" type="presOf" srcId="{7A578A23-81C8-4601-8E4A-CC4CBCE95D32}" destId="{5BACCD96-C218-43AC-9280-6EDC4BCDFA04}" srcOrd="0" destOrd="0" presId="urn:microsoft.com/office/officeart/2005/8/layout/radial1"/>
    <dgm:cxn modelId="{66D6083C-79AC-4164-99FC-12426F6DDD47}" type="presParOf" srcId="{100CF84F-DA18-4DCB-91AE-1E7F050C67E3}" destId="{282E280F-F840-4627-8717-DC8060686B35}" srcOrd="0" destOrd="0" presId="urn:microsoft.com/office/officeart/2005/8/layout/radial1"/>
    <dgm:cxn modelId="{FCB05F56-95FA-4BCF-818E-A4AB15F43266}" type="presParOf" srcId="{100CF84F-DA18-4DCB-91AE-1E7F050C67E3}" destId="{4B4A9D09-C88A-4A6A-B759-EBED5CBDD795}" srcOrd="1" destOrd="0" presId="urn:microsoft.com/office/officeart/2005/8/layout/radial1"/>
    <dgm:cxn modelId="{E2E08216-BC9E-4E57-A61F-8961C9D62EDF}" type="presParOf" srcId="{4B4A9D09-C88A-4A6A-B759-EBED5CBDD795}" destId="{62552C92-1699-413D-9F18-0542865F4B38}" srcOrd="0" destOrd="0" presId="urn:microsoft.com/office/officeart/2005/8/layout/radial1"/>
    <dgm:cxn modelId="{C5D6B53E-B700-40BF-A539-5879D46F6813}" type="presParOf" srcId="{100CF84F-DA18-4DCB-91AE-1E7F050C67E3}" destId="{4CAE8BA4-D021-4084-8F30-20C5AAF203E6}" srcOrd="2" destOrd="0" presId="urn:microsoft.com/office/officeart/2005/8/layout/radial1"/>
    <dgm:cxn modelId="{9DCC60BD-46EC-49C0-BB9E-3E8675160060}" type="presParOf" srcId="{100CF84F-DA18-4DCB-91AE-1E7F050C67E3}" destId="{5BACCD96-C218-43AC-9280-6EDC4BCDFA04}" srcOrd="3" destOrd="0" presId="urn:microsoft.com/office/officeart/2005/8/layout/radial1"/>
    <dgm:cxn modelId="{523C79C7-C4A8-405F-BD3E-B3B934ADE666}" type="presParOf" srcId="{5BACCD96-C218-43AC-9280-6EDC4BCDFA04}" destId="{D2FF5C11-E39B-47DA-AD7C-75511222870E}" srcOrd="0" destOrd="0" presId="urn:microsoft.com/office/officeart/2005/8/layout/radial1"/>
    <dgm:cxn modelId="{870FD4E8-93CB-477A-B368-9FF94EF3BDCE}" type="presParOf" srcId="{100CF84F-DA18-4DCB-91AE-1E7F050C67E3}" destId="{4FED8253-11A4-476F-B071-71BD260EC919}" srcOrd="4" destOrd="0" presId="urn:microsoft.com/office/officeart/2005/8/layout/radial1"/>
    <dgm:cxn modelId="{56D76254-2A8B-4F55-BEBA-6438BBC76313}" type="presParOf" srcId="{100CF84F-DA18-4DCB-91AE-1E7F050C67E3}" destId="{BDBE85A7-ADD6-4EC8-9BF8-65A1DC02C8D8}" srcOrd="5" destOrd="0" presId="urn:microsoft.com/office/officeart/2005/8/layout/radial1"/>
    <dgm:cxn modelId="{BAEC8596-F088-4E39-B7C4-E8369B574B14}" type="presParOf" srcId="{BDBE85A7-ADD6-4EC8-9BF8-65A1DC02C8D8}" destId="{78C8FDFF-0A50-49FD-B358-CD4FA6A07498}" srcOrd="0" destOrd="0" presId="urn:microsoft.com/office/officeart/2005/8/layout/radial1"/>
    <dgm:cxn modelId="{106DC35E-C584-4C00-8AE4-50F492C5653C}" type="presParOf" srcId="{100CF84F-DA18-4DCB-91AE-1E7F050C67E3}" destId="{217C528D-C9EB-4FC1-B3A9-C32ACB78DC9C}" srcOrd="6" destOrd="0" presId="urn:microsoft.com/office/officeart/2005/8/layout/radial1"/>
    <dgm:cxn modelId="{8F68F916-E6BF-4B97-A539-38193133449A}" type="presParOf" srcId="{100CF84F-DA18-4DCB-91AE-1E7F050C67E3}" destId="{818DD525-F530-43C6-9607-2F13A8E4DA2C}" srcOrd="7" destOrd="0" presId="urn:microsoft.com/office/officeart/2005/8/layout/radial1"/>
    <dgm:cxn modelId="{171C0BB0-4521-4945-949E-1CF8CFE051E0}" type="presParOf" srcId="{818DD525-F530-43C6-9607-2F13A8E4DA2C}" destId="{0DC6E2A6-AC17-4A8B-BC9E-ADCACC4DEFBF}" srcOrd="0" destOrd="0" presId="urn:microsoft.com/office/officeart/2005/8/layout/radial1"/>
    <dgm:cxn modelId="{183E0142-DEC8-4785-9E40-9EA4EF61AF0A}" type="presParOf" srcId="{100CF84F-DA18-4DCB-91AE-1E7F050C67E3}" destId="{032146B6-2557-462F-B6A5-4AD40CD7599D}"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EBDAF-2BF6-406D-8D75-A1E6C9C86E9F}">
      <dsp:nvSpPr>
        <dsp:cNvPr id="0" name=""/>
        <dsp:cNvSpPr/>
      </dsp:nvSpPr>
      <dsp:spPr>
        <a:xfrm>
          <a:off x="0" y="0"/>
          <a:ext cx="7444153" cy="1645920"/>
        </a:xfrm>
        <a:prstGeom prst="roundRect">
          <a:avLst>
            <a:gd name="adj" fmla="val 1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498EF24-69F8-46BD-B8FF-9165E062A74F}">
      <dsp:nvSpPr>
        <dsp:cNvPr id="0" name=""/>
        <dsp:cNvSpPr/>
      </dsp:nvSpPr>
      <dsp:spPr>
        <a:xfrm>
          <a:off x="150386" y="436957"/>
          <a:ext cx="2122881" cy="1272186"/>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1">
          <a:scrgbClr r="0" g="0" b="0"/>
        </a:effectRef>
        <a:fontRef idx="minor"/>
      </dsp:style>
    </dsp:sp>
    <dsp:sp modelId="{E99A8C46-F43C-4804-9915-E96E480E8421}">
      <dsp:nvSpPr>
        <dsp:cNvPr id="0" name=""/>
        <dsp:cNvSpPr/>
      </dsp:nvSpPr>
      <dsp:spPr>
        <a:xfrm rot="10800000">
          <a:off x="150386" y="1828794"/>
          <a:ext cx="2244775" cy="1682508"/>
        </a:xfrm>
        <a:prstGeom prst="round2SameRect">
          <a:avLst>
            <a:gd name="adj1" fmla="val 10500"/>
            <a:gd name="adj2" fmla="val 0"/>
          </a:avLst>
        </a:prstGeom>
        <a:solidFill>
          <a:schemeClr val="accent2">
            <a:lumMod val="60000"/>
            <a:lumOff val="4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cap="none" spc="0">
              <a:ln w="11430"/>
              <a:effectLst>
                <a:outerShdw blurRad="50800" dist="39000" dir="5460000" algn="tl">
                  <a:srgbClr val="000000">
                    <a:alpha val="38000"/>
                  </a:srgbClr>
                </a:outerShdw>
              </a:effectLst>
            </a:rPr>
            <a:t>Professional Practice</a:t>
          </a:r>
          <a:endParaRPr lang="en-US" sz="2000" b="1" kern="1200" cap="none" spc="0" dirty="0">
            <a:ln w="11430"/>
            <a:effectLst>
              <a:outerShdw blurRad="50800" dist="39000" dir="5460000" algn="tl">
                <a:srgbClr val="000000">
                  <a:alpha val="38000"/>
                </a:srgbClr>
              </a:outerShdw>
            </a:effectLst>
          </a:endParaRPr>
        </a:p>
      </dsp:txBody>
      <dsp:txXfrm rot="10800000">
        <a:off x="202129" y="1828794"/>
        <a:ext cx="2141289" cy="1630765"/>
      </dsp:txXfrm>
    </dsp:sp>
    <dsp:sp modelId="{87F487BF-49B0-43A6-8852-5D63ED37E2AA}">
      <dsp:nvSpPr>
        <dsp:cNvPr id="0" name=""/>
        <dsp:cNvSpPr/>
      </dsp:nvSpPr>
      <dsp:spPr>
        <a:xfrm>
          <a:off x="2743202" y="385688"/>
          <a:ext cx="1420830" cy="1237726"/>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1">
          <a:scrgbClr r="0" g="0" b="0"/>
        </a:effectRef>
        <a:fontRef idx="minor"/>
      </dsp:style>
    </dsp:sp>
    <dsp:sp modelId="{1D59BBB2-F10B-49E9-AAA9-DE83DD672611}">
      <dsp:nvSpPr>
        <dsp:cNvPr id="0" name=""/>
        <dsp:cNvSpPr/>
      </dsp:nvSpPr>
      <dsp:spPr>
        <a:xfrm rot="10800000">
          <a:off x="2802963" y="1794399"/>
          <a:ext cx="1438451" cy="1572771"/>
        </a:xfrm>
        <a:prstGeom prst="round2SameRect">
          <a:avLst>
            <a:gd name="adj1" fmla="val 10500"/>
            <a:gd name="adj2" fmla="val 0"/>
          </a:avLst>
        </a:prstGeom>
        <a:solidFill>
          <a:srgbClr val="92D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376936" tIns="376936" rIns="376936" bIns="376936" numCol="1" spcCol="1270" anchor="t" anchorCtr="0">
          <a:noAutofit/>
        </a:bodyPr>
        <a:lstStyle/>
        <a:p>
          <a:pPr marL="0" lvl="0" indent="0" algn="ctr" defTabSz="2355850">
            <a:lnSpc>
              <a:spcPct val="90000"/>
            </a:lnSpc>
            <a:spcBef>
              <a:spcPct val="0"/>
            </a:spcBef>
            <a:spcAft>
              <a:spcPct val="35000"/>
            </a:spcAft>
            <a:buNone/>
          </a:pPr>
          <a:endParaRPr lang="en-US" sz="5300" kern="1200" dirty="0"/>
        </a:p>
      </dsp:txBody>
      <dsp:txXfrm rot="10800000">
        <a:off x="2847200" y="1794399"/>
        <a:ext cx="1349977" cy="1528534"/>
      </dsp:txXfrm>
    </dsp:sp>
    <dsp:sp modelId="{32CC98D1-3B5C-4F3C-9712-21704D45BB03}">
      <dsp:nvSpPr>
        <dsp:cNvPr id="0" name=""/>
        <dsp:cNvSpPr/>
      </dsp:nvSpPr>
      <dsp:spPr>
        <a:xfrm>
          <a:off x="4200102" y="379393"/>
          <a:ext cx="1442292" cy="1234926"/>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1">
          <a:scrgbClr r="0" g="0" b="0"/>
        </a:effectRef>
        <a:fontRef idx="minor"/>
      </dsp:style>
    </dsp:sp>
    <dsp:sp modelId="{46849647-CFDF-4703-B281-954F02632B1D}">
      <dsp:nvSpPr>
        <dsp:cNvPr id="0" name=""/>
        <dsp:cNvSpPr/>
      </dsp:nvSpPr>
      <dsp:spPr>
        <a:xfrm rot="10800000">
          <a:off x="4312827" y="1788299"/>
          <a:ext cx="1438221" cy="1571303"/>
        </a:xfrm>
        <a:prstGeom prst="round2SameRect">
          <a:avLst>
            <a:gd name="adj1" fmla="val 10500"/>
            <a:gd name="adj2" fmla="val 0"/>
          </a:avLst>
        </a:prstGeom>
        <a:solidFill>
          <a:srgbClr val="92D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US" sz="1900" b="1" kern="1200" cap="none" spc="0" dirty="0">
              <a:ln w="11430"/>
              <a:effectLst>
                <a:outerShdw blurRad="50800" dist="39000" dir="5460000" algn="tl">
                  <a:srgbClr val="000000">
                    <a:alpha val="38000"/>
                  </a:srgbClr>
                </a:outerShdw>
              </a:effectLst>
            </a:rPr>
            <a:t>Student Learning and Growth</a:t>
          </a:r>
        </a:p>
      </dsp:txBody>
      <dsp:txXfrm rot="10800000">
        <a:off x="4357057" y="1788299"/>
        <a:ext cx="1349761" cy="1527073"/>
      </dsp:txXfrm>
    </dsp:sp>
    <dsp:sp modelId="{E64A7671-6D01-48F7-9A1C-E4430DF2845C}">
      <dsp:nvSpPr>
        <dsp:cNvPr id="0" name=""/>
        <dsp:cNvSpPr/>
      </dsp:nvSpPr>
      <dsp:spPr>
        <a:xfrm>
          <a:off x="5781378" y="370696"/>
          <a:ext cx="1438451" cy="1207008"/>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1">
          <a:scrgbClr r="0" g="0" b="0"/>
        </a:effectRef>
        <a:fontRef idx="minor"/>
      </dsp:style>
    </dsp:sp>
    <dsp:sp modelId="{D571F65D-D191-4839-9595-21BC5FB6B429}">
      <dsp:nvSpPr>
        <dsp:cNvPr id="0" name=""/>
        <dsp:cNvSpPr/>
      </dsp:nvSpPr>
      <dsp:spPr>
        <a:xfrm rot="10800000">
          <a:off x="5825898" y="1788299"/>
          <a:ext cx="1438020" cy="1571303"/>
        </a:xfrm>
        <a:prstGeom prst="round2SameRect">
          <a:avLst>
            <a:gd name="adj1" fmla="val 10500"/>
            <a:gd name="adj2" fmla="val 0"/>
          </a:avLst>
        </a:prstGeom>
        <a:solidFill>
          <a:srgbClr val="92D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376936" tIns="376936" rIns="376936" bIns="376936" numCol="1" spcCol="1270" anchor="t" anchorCtr="0">
          <a:noAutofit/>
        </a:bodyPr>
        <a:lstStyle/>
        <a:p>
          <a:pPr marL="0" lvl="0" indent="0" algn="ctr" defTabSz="2355850">
            <a:lnSpc>
              <a:spcPct val="90000"/>
            </a:lnSpc>
            <a:spcBef>
              <a:spcPct val="0"/>
            </a:spcBef>
            <a:spcAft>
              <a:spcPct val="35000"/>
            </a:spcAft>
            <a:buNone/>
          </a:pPr>
          <a:endParaRPr lang="en-US" sz="5300" kern="1200" dirty="0"/>
        </a:p>
      </dsp:txBody>
      <dsp:txXfrm rot="10800000">
        <a:off x="5870122" y="1788299"/>
        <a:ext cx="1349572" cy="1527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E280F-F840-4627-8717-DC8060686B35}">
      <dsp:nvSpPr>
        <dsp:cNvPr id="0" name=""/>
        <dsp:cNvSpPr/>
      </dsp:nvSpPr>
      <dsp:spPr>
        <a:xfrm>
          <a:off x="3276609" y="280685"/>
          <a:ext cx="2285995" cy="2285995"/>
        </a:xfrm>
        <a:prstGeom prst="ellipse">
          <a:avLst/>
        </a:prstGeom>
        <a:solidFill>
          <a:srgbClr val="002060"/>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Growth Measure</a:t>
          </a:r>
        </a:p>
      </dsp:txBody>
      <dsp:txXfrm>
        <a:off x="3611385" y="615461"/>
        <a:ext cx="1616443" cy="1616443"/>
      </dsp:txXfrm>
    </dsp:sp>
    <dsp:sp modelId="{4B4A9D09-C88A-4A6A-B759-EBED5CBDD795}">
      <dsp:nvSpPr>
        <dsp:cNvPr id="0" name=""/>
        <dsp:cNvSpPr/>
      </dsp:nvSpPr>
      <dsp:spPr>
        <a:xfrm rot="11781901">
          <a:off x="2426184" y="962176"/>
          <a:ext cx="915272" cy="21037"/>
        </a:xfrm>
        <a:custGeom>
          <a:avLst/>
          <a:gdLst/>
          <a:ahLst/>
          <a:cxnLst/>
          <a:rect l="0" t="0" r="0" b="0"/>
          <a:pathLst>
            <a:path>
              <a:moveTo>
                <a:pt x="0" y="10518"/>
              </a:moveTo>
              <a:lnTo>
                <a:pt x="915272"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60939" y="949813"/>
        <a:ext cx="45763" cy="45763"/>
      </dsp:txXfrm>
    </dsp:sp>
    <dsp:sp modelId="{4CAE8BA4-D021-4084-8F30-20C5AAF203E6}">
      <dsp:nvSpPr>
        <dsp:cNvPr id="0" name=""/>
        <dsp:cNvSpPr/>
      </dsp:nvSpPr>
      <dsp:spPr>
        <a:xfrm>
          <a:off x="515055" y="-298186"/>
          <a:ext cx="1981211" cy="1732362"/>
        </a:xfrm>
        <a:prstGeom prst="ellipse">
          <a:avLst/>
        </a:prstGeom>
        <a:solidFill>
          <a:srgbClr val="5C6D53"/>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Based on Content Standards</a:t>
          </a:r>
        </a:p>
      </dsp:txBody>
      <dsp:txXfrm>
        <a:off x="805197" y="-44487"/>
        <a:ext cx="1400927" cy="1224964"/>
      </dsp:txXfrm>
    </dsp:sp>
    <dsp:sp modelId="{5BACCD96-C218-43AC-9280-6EDC4BCDFA04}">
      <dsp:nvSpPr>
        <dsp:cNvPr id="0" name=""/>
        <dsp:cNvSpPr/>
      </dsp:nvSpPr>
      <dsp:spPr>
        <a:xfrm rot="9513117">
          <a:off x="3128952" y="1874064"/>
          <a:ext cx="234945" cy="21037"/>
        </a:xfrm>
        <a:custGeom>
          <a:avLst/>
          <a:gdLst/>
          <a:ahLst/>
          <a:cxnLst/>
          <a:rect l="0" t="0" r="0" b="0"/>
          <a:pathLst>
            <a:path>
              <a:moveTo>
                <a:pt x="0" y="10518"/>
              </a:moveTo>
              <a:lnTo>
                <a:pt x="234945"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40551" y="1878710"/>
        <a:ext cx="11747" cy="11747"/>
      </dsp:txXfrm>
    </dsp:sp>
    <dsp:sp modelId="{4FED8253-11A4-476F-B071-71BD260EC919}">
      <dsp:nvSpPr>
        <dsp:cNvPr id="0" name=""/>
        <dsp:cNvSpPr/>
      </dsp:nvSpPr>
      <dsp:spPr>
        <a:xfrm>
          <a:off x="1371605" y="1347494"/>
          <a:ext cx="1828804" cy="1828804"/>
        </a:xfrm>
        <a:prstGeom prst="ellipse">
          <a:avLst/>
        </a:prstGeom>
        <a:solidFill>
          <a:srgbClr val="A5A545"/>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Requires Pre and post assessment</a:t>
          </a:r>
        </a:p>
      </dsp:txBody>
      <dsp:txXfrm>
        <a:off x="1639427" y="1615316"/>
        <a:ext cx="1293160" cy="1293160"/>
      </dsp:txXfrm>
    </dsp:sp>
    <dsp:sp modelId="{BDBE85A7-ADD6-4EC8-9BF8-65A1DC02C8D8}">
      <dsp:nvSpPr>
        <dsp:cNvPr id="0" name=""/>
        <dsp:cNvSpPr/>
      </dsp:nvSpPr>
      <dsp:spPr>
        <a:xfrm rot="2106541">
          <a:off x="5300937" y="2240322"/>
          <a:ext cx="590404" cy="21037"/>
        </a:xfrm>
        <a:custGeom>
          <a:avLst/>
          <a:gdLst/>
          <a:ahLst/>
          <a:cxnLst/>
          <a:rect l="0" t="0" r="0" b="0"/>
          <a:pathLst>
            <a:path>
              <a:moveTo>
                <a:pt x="0" y="10518"/>
              </a:moveTo>
              <a:lnTo>
                <a:pt x="590404"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81379" y="2236080"/>
        <a:ext cx="29520" cy="29520"/>
      </dsp:txXfrm>
    </dsp:sp>
    <dsp:sp modelId="{217C528D-C9EB-4FC1-B3A9-C32ACB78DC9C}">
      <dsp:nvSpPr>
        <dsp:cNvPr id="0" name=""/>
        <dsp:cNvSpPr/>
      </dsp:nvSpPr>
      <dsp:spPr>
        <a:xfrm>
          <a:off x="5638807" y="1971359"/>
          <a:ext cx="2154380" cy="2133588"/>
        </a:xfrm>
        <a:prstGeom prst="ellipse">
          <a:avLst/>
        </a:prstGeom>
        <a:solidFill>
          <a:srgbClr val="CC9900"/>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Based on an assessment that meets criteria for "permissible measures"  in Rule Chapter 180</a:t>
          </a:r>
        </a:p>
      </dsp:txBody>
      <dsp:txXfrm>
        <a:off x="5954309" y="2283816"/>
        <a:ext cx="1523376" cy="1508674"/>
      </dsp:txXfrm>
    </dsp:sp>
    <dsp:sp modelId="{818DD525-F530-43C6-9607-2F13A8E4DA2C}">
      <dsp:nvSpPr>
        <dsp:cNvPr id="0" name=""/>
        <dsp:cNvSpPr/>
      </dsp:nvSpPr>
      <dsp:spPr>
        <a:xfrm rot="20848127">
          <a:off x="5531924" y="1133724"/>
          <a:ext cx="289824" cy="21037"/>
        </a:xfrm>
        <a:custGeom>
          <a:avLst/>
          <a:gdLst/>
          <a:ahLst/>
          <a:cxnLst/>
          <a:rect l="0" t="0" r="0" b="0"/>
          <a:pathLst>
            <a:path>
              <a:moveTo>
                <a:pt x="0" y="10518"/>
              </a:moveTo>
              <a:lnTo>
                <a:pt x="289824"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69590" y="1136997"/>
        <a:ext cx="14491" cy="14491"/>
      </dsp:txXfrm>
    </dsp:sp>
    <dsp:sp modelId="{032146B6-2557-462F-B6A5-4AD40CD7599D}">
      <dsp:nvSpPr>
        <dsp:cNvPr id="0" name=""/>
        <dsp:cNvSpPr/>
      </dsp:nvSpPr>
      <dsp:spPr>
        <a:xfrm>
          <a:off x="5796513" y="0"/>
          <a:ext cx="1828804" cy="1828804"/>
        </a:xfrm>
        <a:prstGeom prst="ellipse">
          <a:avLst/>
        </a:prstGeom>
        <a:gradFill rotWithShape="0">
          <a:gsLst>
            <a:gs pos="0">
              <a:schemeClr val="accent5">
                <a:hueOff val="10519420"/>
                <a:satOff val="31363"/>
                <a:lumOff val="-47256"/>
                <a:alphaOff val="0"/>
                <a:shade val="15000"/>
                <a:satMod val="180000"/>
              </a:schemeClr>
            </a:gs>
            <a:gs pos="50000">
              <a:schemeClr val="accent5">
                <a:hueOff val="10519420"/>
                <a:satOff val="31363"/>
                <a:lumOff val="-47256"/>
                <a:alphaOff val="0"/>
                <a:shade val="45000"/>
                <a:satMod val="170000"/>
              </a:schemeClr>
            </a:gs>
            <a:gs pos="70000">
              <a:schemeClr val="accent5">
                <a:hueOff val="10519420"/>
                <a:satOff val="31363"/>
                <a:lumOff val="-47256"/>
                <a:alphaOff val="0"/>
                <a:tint val="99000"/>
                <a:shade val="65000"/>
                <a:satMod val="155000"/>
              </a:schemeClr>
            </a:gs>
            <a:gs pos="100000">
              <a:schemeClr val="accent5">
                <a:hueOff val="10519420"/>
                <a:satOff val="31363"/>
                <a:lumOff val="-47256"/>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Attributed to individual or multiple teachers of record</a:t>
          </a:r>
        </a:p>
      </dsp:txBody>
      <dsp:txXfrm>
        <a:off x="6064335" y="267822"/>
        <a:ext cx="1293160" cy="1293160"/>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07E8BB29-ED1F-4FAF-AA2D-0CC182FA5418}" type="datetimeFigureOut">
              <a:rPr lang="en-US" smtClean="0"/>
              <a:t>9/24/2018</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97B9F99-34CC-499F-92AE-F650F2C6C636}" type="slidenum">
              <a:rPr lang="en-US" smtClean="0"/>
              <a:t>‹#›</a:t>
            </a:fld>
            <a:endParaRPr lang="en-US" dirty="0"/>
          </a:p>
        </p:txBody>
      </p:sp>
    </p:spTree>
    <p:extLst>
      <p:ext uri="{BB962C8B-B14F-4D97-AF65-F5344CB8AC3E}">
        <p14:creationId xmlns:p14="http://schemas.microsoft.com/office/powerpoint/2010/main" val="3107192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2C1FCE2A-F7A5-407A-84EA-23F5655C32B4}" type="datetimeFigureOut">
              <a:rPr lang="en-US" smtClean="0"/>
              <a:t>9/24/2018</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505DFD18-BE96-4E10-B639-C8CD271B4970}" type="slidenum">
              <a:rPr lang="en-US" smtClean="0"/>
              <a:t>‹#›</a:t>
            </a:fld>
            <a:endParaRPr lang="en-US" dirty="0"/>
          </a:p>
        </p:txBody>
      </p:sp>
    </p:spTree>
    <p:extLst>
      <p:ext uri="{BB962C8B-B14F-4D97-AF65-F5344CB8AC3E}">
        <p14:creationId xmlns:p14="http://schemas.microsoft.com/office/powerpoint/2010/main" val="260422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2</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18</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48368">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6</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7</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48368">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8</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15</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16</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17</a:t>
            </a:fld>
            <a:endParaRPr lang="en-US" dirty="0"/>
          </a:p>
        </p:txBody>
      </p:sp>
    </p:spTree>
    <p:extLst>
      <p:ext uri="{BB962C8B-B14F-4D97-AF65-F5344CB8AC3E}">
        <p14:creationId xmlns:p14="http://schemas.microsoft.com/office/powerpoint/2010/main" val="4131081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752600"/>
            <a:ext cx="7772400" cy="1470025"/>
          </a:xfrm>
        </p:spPr>
        <p:txBody>
          <a:bodyPr/>
          <a:lstStyle>
            <a:lvl1pPr algn="ctr">
              <a:defRPr sz="3200">
                <a:solidFill>
                  <a:schemeClr val="bg1"/>
                </a:solidFill>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1371600" y="4437131"/>
            <a:ext cx="6400800" cy="1600200"/>
          </a:xfrm>
        </p:spPr>
        <p:txBody>
          <a:bodyPr/>
          <a:lstStyle>
            <a:lvl1pPr marL="0" indent="0" algn="ctr">
              <a:buFontTx/>
              <a:buNone/>
              <a:defRPr sz="2000" b="1"/>
            </a:lvl1pPr>
          </a:lstStyle>
          <a:p>
            <a:pPr lvl="0"/>
            <a:r>
              <a:rPr lang="en-US" altLang="en-US" noProof="0" dirty="0"/>
              <a:t>Click to edit Master subtitle style</a:t>
            </a:r>
          </a:p>
        </p:txBody>
      </p:sp>
      <p:pic>
        <p:nvPicPr>
          <p:cNvPr id="3081" name="Picture 9" descr="official01R-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
        <p:nvSpPr>
          <p:cNvPr id="9" name="Action Button: Custom 8">
            <a:hlinkClick r:id="" action="ppaction://hlinkshowjump?jump=firstslide" highlightClick="1"/>
          </p:cNvPr>
          <p:cNvSpPr/>
          <p:nvPr userDrawn="1"/>
        </p:nvSpPr>
        <p:spPr>
          <a:xfrm>
            <a:off x="4114800" y="6168776"/>
            <a:ext cx="914400" cy="292608"/>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C63B1CC7-FABE-4149-958A-B3889B9E71D0}" type="slidenum">
              <a:rPr lang="en-US" altLang="en-US"/>
              <a:pPr/>
              <a:t>‹#›</a:t>
            </a:fld>
            <a:endParaRPr lang="en-US" altLang="en-US" dirty="0"/>
          </a:p>
        </p:txBody>
      </p:sp>
    </p:spTree>
    <p:extLst>
      <p:ext uri="{BB962C8B-B14F-4D97-AF65-F5344CB8AC3E}">
        <p14:creationId xmlns:p14="http://schemas.microsoft.com/office/powerpoint/2010/main" val="305052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AB10135F-B243-41E1-8E5B-1033FAD3B7E6}" type="slidenum">
              <a:rPr lang="en-US" altLang="en-US"/>
              <a:pPr/>
              <a:t>‹#›</a:t>
            </a:fld>
            <a:endParaRPr lang="en-US" altLang="en-US" dirty="0"/>
          </a:p>
        </p:txBody>
      </p:sp>
    </p:spTree>
    <p:extLst>
      <p:ext uri="{BB962C8B-B14F-4D97-AF65-F5344CB8AC3E}">
        <p14:creationId xmlns:p14="http://schemas.microsoft.com/office/powerpoint/2010/main" val="268586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C4505F26-EB98-4C78-B862-823CE5E55AA1}" type="slidenum">
              <a:rPr lang="en-US" altLang="en-US"/>
              <a:pPr/>
              <a:t>‹#›</a:t>
            </a:fld>
            <a:endParaRPr lang="en-US" altLang="en-US" dirty="0"/>
          </a:p>
        </p:txBody>
      </p:sp>
    </p:spTree>
    <p:extLst>
      <p:ext uri="{BB962C8B-B14F-4D97-AF65-F5344CB8AC3E}">
        <p14:creationId xmlns:p14="http://schemas.microsoft.com/office/powerpoint/2010/main" val="995935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3576280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1332390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320805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91277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701534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453842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54003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28600"/>
            <a:ext cx="9144000" cy="1371600"/>
          </a:xfrm>
          <a:solidFill>
            <a:schemeClr val="bg1">
              <a:lumMod val="95000"/>
            </a:schemeClr>
          </a:solidFill>
        </p:spPr>
        <p:txBody>
          <a:bodyPr/>
          <a:lstStyle>
            <a:lvl1pPr>
              <a:defRPr sz="1400"/>
            </a:lvl1pPr>
          </a:lstStyle>
          <a:p>
            <a:r>
              <a:rPr lang="en-US" dirty="0"/>
              <a:t>Click to edit Master title style</a:t>
            </a:r>
            <a:br>
              <a:rPr lang="en-US" dirty="0"/>
            </a:br>
            <a:endParaRPr lang="en-US" dirty="0"/>
          </a:p>
        </p:txBody>
      </p:sp>
      <p:sp>
        <p:nvSpPr>
          <p:cNvPr id="4" name="Slide Number Placeholder 3"/>
          <p:cNvSpPr>
            <a:spLocks noGrp="1"/>
          </p:cNvSpPr>
          <p:nvPr>
            <p:ph type="sldNum" sz="quarter" idx="11"/>
          </p:nvPr>
        </p:nvSpPr>
        <p:spPr>
          <a:xfrm>
            <a:off x="7620000" y="6245225"/>
            <a:ext cx="1066800" cy="476250"/>
          </a:xfrm>
          <a:prstGeom prst="rect">
            <a:avLst/>
          </a:prstGeom>
        </p:spPr>
        <p:txBody>
          <a:bodyPr/>
          <a:lstStyle/>
          <a:p>
            <a:fld id="{35457779-13EB-4F7C-9441-FAA10908932F}" type="slidenum">
              <a:rPr lang="en-US" altLang="en-US" smtClean="0"/>
              <a:pPr/>
              <a:t>‹#›</a:t>
            </a:fld>
            <a:endParaRPr lang="en-US" altLang="en-US" dirty="0"/>
          </a:p>
        </p:txBody>
      </p:sp>
      <p:sp>
        <p:nvSpPr>
          <p:cNvPr id="5" name="TextBox 4"/>
          <p:cNvSpPr txBox="1">
            <a:spLocks noChangeAspect="1"/>
          </p:cNvSpPr>
          <p:nvPr userDrawn="1"/>
        </p:nvSpPr>
        <p:spPr>
          <a:xfrm>
            <a:off x="278446" y="1903926"/>
            <a:ext cx="8481506" cy="3811073"/>
          </a:xfrm>
          <a:prstGeom prst="rect">
            <a:avLst/>
          </a:prstGeom>
          <a:noFill/>
        </p:spPr>
        <p:txBody>
          <a:bodyPr wrap="square" rtlCol="0">
            <a:spAutoFit/>
          </a:bodyPr>
          <a:lstStyle/>
          <a:p>
            <a:endParaRPr lang="en-US" dirty="0"/>
          </a:p>
        </p:txBody>
      </p:sp>
      <p:sp>
        <p:nvSpPr>
          <p:cNvPr id="7" name="Table Placeholder 6"/>
          <p:cNvSpPr>
            <a:spLocks noGrp="1" noChangeAspect="1"/>
          </p:cNvSpPr>
          <p:nvPr>
            <p:ph type="tbl" sz="quarter" idx="12"/>
          </p:nvPr>
        </p:nvSpPr>
        <p:spPr>
          <a:xfrm>
            <a:off x="457199" y="1903926"/>
            <a:ext cx="8302625" cy="3730752"/>
          </a:xfrm>
        </p:spPr>
        <p:txBody>
          <a:bodyPr/>
          <a:lstStyle/>
          <a:p>
            <a:endParaRPr lang="en-US" dirty="0"/>
          </a:p>
        </p:txBody>
      </p:sp>
    </p:spTree>
    <p:extLst>
      <p:ext uri="{BB962C8B-B14F-4D97-AF65-F5344CB8AC3E}">
        <p14:creationId xmlns:p14="http://schemas.microsoft.com/office/powerpoint/2010/main" val="3745198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938775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538703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651528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04683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758" y="1219200"/>
            <a:ext cx="9144000" cy="838200"/>
          </a:xfrm>
        </p:spPr>
        <p:txBody>
          <a:bodyPr/>
          <a:lstStyle>
            <a:lvl1pPr algn="ctr">
              <a:defRPr sz="2000" b="1">
                <a:solidFill>
                  <a:srgbClr val="1A354D"/>
                </a:solidFill>
              </a:defRPr>
            </a:lvl1pPr>
          </a:lstStyle>
          <a:p>
            <a:r>
              <a:rPr lang="en-US" dirty="0"/>
              <a:t>Click to edit Master title style</a:t>
            </a:r>
          </a:p>
        </p:txBody>
      </p:sp>
      <p:sp>
        <p:nvSpPr>
          <p:cNvPr id="3" name="Content Placeholder 2"/>
          <p:cNvSpPr>
            <a:spLocks noGrp="1"/>
          </p:cNvSpPr>
          <p:nvPr>
            <p:ph idx="1"/>
          </p:nvPr>
        </p:nvSpPr>
        <p:spPr>
          <a:xfrm>
            <a:off x="228600" y="2133600"/>
            <a:ext cx="8610600" cy="3657600"/>
          </a:xfrm>
        </p:spPr>
        <p:txBody>
          <a:bodyPr/>
          <a:lstStyle>
            <a:lvl1pPr marL="0" indent="0">
              <a:buNone/>
              <a:defRPr sz="2000" baseline="0"/>
            </a:lvl1pPr>
            <a:lvl2pPr marL="457200" indent="0">
              <a:buFontTx/>
              <a:buNone/>
              <a:defRPr baseline="0"/>
            </a:lvl2pPr>
            <a:lvl3pPr marL="914400" indent="0">
              <a:buNone/>
              <a:defRPr/>
            </a:lvl3pPr>
            <a:lvl4pPr marL="1371600" indent="0">
              <a:buNone/>
              <a:defRPr/>
            </a:lvl4pPr>
            <a:lvl5pPr marL="1828800" indent="0">
              <a:buNone/>
              <a:defRPr/>
            </a:lvl5pPr>
          </a:lstStyle>
          <a:p>
            <a:pPr lvl="0"/>
            <a:r>
              <a:rPr lang="en-US" dirty="0"/>
              <a:t>Click to edit Master text styles</a:t>
            </a:r>
          </a:p>
          <a:p>
            <a:pPr lvl="0"/>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a:xfrm>
            <a:off x="2514600" y="5562600"/>
            <a:ext cx="4237038"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E4BE815E-65D1-40D0-A71C-01E230B202BD}" type="slidenum">
              <a:rPr lang="en-US" altLang="en-US"/>
              <a:pPr/>
              <a:t>‹#›</a:t>
            </a:fld>
            <a:endParaRPr lang="en-US" altLang="en-US" dirty="0"/>
          </a:p>
        </p:txBody>
      </p:sp>
    </p:spTree>
    <p:extLst>
      <p:ext uri="{BB962C8B-B14F-4D97-AF65-F5344CB8AC3E}">
        <p14:creationId xmlns:p14="http://schemas.microsoft.com/office/powerpoint/2010/main" val="62897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18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solidFill>
            <a:schemeClr val="accent6"/>
          </a:solidFill>
          <a:ln>
            <a:noFill/>
          </a:ln>
          <a:effectLst>
            <a:outerShdw blurRad="225425" dist="50800" dir="5220000" algn="ctr">
              <a:srgbClr val="000000">
                <a:alpha val="33000"/>
              </a:srgbClr>
            </a:outerShdw>
          </a:effectLst>
          <a:scene3d>
            <a:camera prst="orthographicFront"/>
            <a:lightRig rig="harsh" dir="t">
              <a:rot lat="0" lon="0" rev="3000000"/>
            </a:lightRig>
          </a:scene3d>
          <a:sp3d extrusionH="254000" contourW="19050">
            <a:bevelT w="82550" h="44450" prst="angle"/>
            <a:bevelB w="82550" h="44450" prst="angle"/>
            <a:contourClr>
              <a:srgbClr val="FFFFFF"/>
            </a:contourClr>
          </a:sp3d>
        </p:spPr>
        <p:txBody>
          <a:bodyPr anchor="ctr"/>
          <a:lstStyle>
            <a:lvl1pPr marL="0" indent="0" algn="ctr">
              <a:buNone/>
              <a:defRPr sz="24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0296632F-F0E7-4877-B295-55C0B32E8676}" type="slidenum">
              <a:rPr lang="en-US" altLang="en-US"/>
              <a:pPr/>
              <a:t>‹#›</a:t>
            </a:fld>
            <a:endParaRPr lang="en-US" altLang="en-US" dirty="0"/>
          </a:p>
        </p:txBody>
      </p:sp>
    </p:spTree>
    <p:extLst>
      <p:ext uri="{BB962C8B-B14F-4D97-AF65-F5344CB8AC3E}">
        <p14:creationId xmlns:p14="http://schemas.microsoft.com/office/powerpoint/2010/main" val="422046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0"/>
          </p:nvPr>
        </p:nvSpPr>
        <p:spPr>
          <a:xfrm>
            <a:off x="2667000" y="6248400"/>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3B75674D-7B44-4B6F-AAEA-277D8B83E30C}" type="slidenum">
              <a:rPr lang="en-US" altLang="en-US"/>
              <a:pPr/>
              <a:t>‹#›</a:t>
            </a:fld>
            <a:endParaRPr lang="en-US" altLang="en-US" dirty="0"/>
          </a:p>
        </p:txBody>
      </p:sp>
    </p:spTree>
    <p:extLst>
      <p:ext uri="{BB962C8B-B14F-4D97-AF65-F5344CB8AC3E}">
        <p14:creationId xmlns:p14="http://schemas.microsoft.com/office/powerpoint/2010/main" val="111051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0"/>
          </p:nvPr>
        </p:nvSpPr>
        <p:spPr>
          <a:xfrm>
            <a:off x="2895600" y="6381750"/>
            <a:ext cx="2209800" cy="476250"/>
          </a:xfrm>
          <a:prstGeom prst="rect">
            <a:avLst/>
          </a:prstGeom>
        </p:spPr>
        <p:txBody>
          <a:bodyPr/>
          <a:lstStyle>
            <a:lvl1pPr>
              <a:defRPr/>
            </a:lvl1pPr>
          </a:lstStyle>
          <a:p>
            <a:endParaRPr lang="en-US" altLang="en-US" dirty="0"/>
          </a:p>
        </p:txBody>
      </p:sp>
      <p:sp>
        <p:nvSpPr>
          <p:cNvPr id="8" name="Slide Number Placeholder 7"/>
          <p:cNvSpPr>
            <a:spLocks noGrp="1"/>
          </p:cNvSpPr>
          <p:nvPr>
            <p:ph type="sldNum" sz="quarter" idx="11"/>
          </p:nvPr>
        </p:nvSpPr>
        <p:spPr>
          <a:xfrm>
            <a:off x="7620000" y="6245225"/>
            <a:ext cx="1066800" cy="476250"/>
          </a:xfrm>
          <a:prstGeom prst="rect">
            <a:avLst/>
          </a:prstGeom>
        </p:spPr>
        <p:txBody>
          <a:bodyPr/>
          <a:lstStyle>
            <a:lvl1pPr>
              <a:defRPr/>
            </a:lvl1pPr>
          </a:lstStyle>
          <a:p>
            <a:fld id="{D7F96A47-521A-448F-9EE7-2933F49481F9}" type="slidenum">
              <a:rPr lang="en-US" altLang="en-US"/>
              <a:pPr/>
              <a:t>‹#›</a:t>
            </a:fld>
            <a:endParaRPr lang="en-US" altLang="en-US" dirty="0"/>
          </a:p>
        </p:txBody>
      </p:sp>
    </p:spTree>
    <p:extLst>
      <p:ext uri="{BB962C8B-B14F-4D97-AF65-F5344CB8AC3E}">
        <p14:creationId xmlns:p14="http://schemas.microsoft.com/office/powerpoint/2010/main" val="289101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2743200" y="6357366"/>
            <a:ext cx="2209800" cy="476250"/>
          </a:xfrm>
          <a:prstGeom prst="rect">
            <a:avLst/>
          </a:prstGeom>
        </p:spPr>
        <p:txBody>
          <a:bodyPr/>
          <a:lstStyle>
            <a:lvl1pPr>
              <a:defRPr/>
            </a:lvl1pPr>
          </a:lstStyle>
          <a:p>
            <a:endParaRPr lang="en-US" altLang="en-US" dirty="0"/>
          </a:p>
        </p:txBody>
      </p:sp>
      <p:sp>
        <p:nvSpPr>
          <p:cNvPr id="4" name="Slide Number Placeholder 3"/>
          <p:cNvSpPr>
            <a:spLocks noGrp="1"/>
          </p:cNvSpPr>
          <p:nvPr>
            <p:ph type="sldNum" sz="quarter" idx="11"/>
          </p:nvPr>
        </p:nvSpPr>
        <p:spPr>
          <a:xfrm>
            <a:off x="7620000" y="6245225"/>
            <a:ext cx="1066800" cy="476250"/>
          </a:xfrm>
          <a:prstGeom prst="rect">
            <a:avLst/>
          </a:prstGeom>
        </p:spPr>
        <p:txBody>
          <a:bodyPr/>
          <a:lstStyle>
            <a:lvl1pPr>
              <a:defRPr/>
            </a:lvl1pPr>
          </a:lstStyle>
          <a:p>
            <a:fld id="{4B3BCC75-017A-4D59-806F-9F3257E2B336}" type="slidenum">
              <a:rPr lang="en-US" altLang="en-US"/>
              <a:pPr/>
              <a:t>‹#›</a:t>
            </a:fld>
            <a:endParaRPr lang="en-US" altLang="en-US" dirty="0"/>
          </a:p>
        </p:txBody>
      </p:sp>
    </p:spTree>
    <p:extLst>
      <p:ext uri="{BB962C8B-B14F-4D97-AF65-F5344CB8AC3E}">
        <p14:creationId xmlns:p14="http://schemas.microsoft.com/office/powerpoint/2010/main" val="359998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3" name="Slide Number Placeholder 2"/>
          <p:cNvSpPr>
            <a:spLocks noGrp="1"/>
          </p:cNvSpPr>
          <p:nvPr>
            <p:ph type="sldNum" sz="quarter" idx="11"/>
          </p:nvPr>
        </p:nvSpPr>
        <p:spPr>
          <a:xfrm>
            <a:off x="7620000" y="6245225"/>
            <a:ext cx="1066800" cy="476250"/>
          </a:xfrm>
          <a:prstGeom prst="rect">
            <a:avLst/>
          </a:prstGeom>
        </p:spPr>
        <p:txBody>
          <a:bodyPr/>
          <a:lstStyle>
            <a:lvl1pPr>
              <a:defRPr/>
            </a:lvl1pPr>
          </a:lstStyle>
          <a:p>
            <a:fld id="{31D5E379-4006-484D-BD1F-BF7A79FCCAE4}" type="slidenum">
              <a:rPr lang="en-US" altLang="en-US"/>
              <a:pPr/>
              <a:t>‹#›</a:t>
            </a:fld>
            <a:endParaRPr lang="en-US" altLang="en-US" dirty="0"/>
          </a:p>
        </p:txBody>
      </p:sp>
    </p:spTree>
    <p:extLst>
      <p:ext uri="{BB962C8B-B14F-4D97-AF65-F5344CB8AC3E}">
        <p14:creationId xmlns:p14="http://schemas.microsoft.com/office/powerpoint/2010/main" val="269964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64DCB691-9CFA-4274-8270-CB832F7F599A}" type="slidenum">
              <a:rPr lang="en-US" altLang="en-US"/>
              <a:pPr/>
              <a:t>‹#›</a:t>
            </a:fld>
            <a:endParaRPr lang="en-US" altLang="en-US" dirty="0"/>
          </a:p>
        </p:txBody>
      </p:sp>
    </p:spTree>
    <p:extLst>
      <p:ext uri="{BB962C8B-B14F-4D97-AF65-F5344CB8AC3E}">
        <p14:creationId xmlns:p14="http://schemas.microsoft.com/office/powerpoint/2010/main" val="153174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2954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228600" y="1600200"/>
            <a:ext cx="8686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1" name="Picture 7" descr="official01R-200"/>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
        <p:nvSpPr>
          <p:cNvPr id="10" name="Action Button: Custom 9">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rtl="0" fontAlgn="base">
        <a:spcBef>
          <a:spcPct val="0"/>
        </a:spcBef>
        <a:spcAft>
          <a:spcPct val="0"/>
        </a:spcAft>
        <a:defRPr sz="2000" b="1">
          <a:solidFill>
            <a:srgbClr val="1A354D"/>
          </a:solidFill>
          <a:latin typeface="+mj-lt"/>
          <a:ea typeface="+mj-ea"/>
          <a:cs typeface="+mj-cs"/>
        </a:defRPr>
      </a:lvl1pPr>
      <a:lvl2pPr algn="l" rtl="0" fontAlgn="base">
        <a:spcBef>
          <a:spcPct val="0"/>
        </a:spcBef>
        <a:spcAft>
          <a:spcPct val="0"/>
        </a:spcAft>
        <a:defRPr sz="3000" b="1">
          <a:solidFill>
            <a:srgbClr val="1A354D"/>
          </a:solidFill>
          <a:latin typeface="Century Gothic" pitchFamily="34" charset="0"/>
        </a:defRPr>
      </a:lvl2pPr>
      <a:lvl3pPr algn="l" rtl="0" fontAlgn="base">
        <a:spcBef>
          <a:spcPct val="0"/>
        </a:spcBef>
        <a:spcAft>
          <a:spcPct val="0"/>
        </a:spcAft>
        <a:defRPr sz="3000" b="1">
          <a:solidFill>
            <a:srgbClr val="1A354D"/>
          </a:solidFill>
          <a:latin typeface="Century Gothic" pitchFamily="34" charset="0"/>
        </a:defRPr>
      </a:lvl3pPr>
      <a:lvl4pPr algn="l" rtl="0" fontAlgn="base">
        <a:spcBef>
          <a:spcPct val="0"/>
        </a:spcBef>
        <a:spcAft>
          <a:spcPct val="0"/>
        </a:spcAft>
        <a:defRPr sz="3000" b="1">
          <a:solidFill>
            <a:srgbClr val="1A354D"/>
          </a:solidFill>
          <a:latin typeface="Century Gothic" pitchFamily="34" charset="0"/>
        </a:defRPr>
      </a:lvl4pPr>
      <a:lvl5pPr algn="l" rtl="0" fontAlgn="base">
        <a:spcBef>
          <a:spcPct val="0"/>
        </a:spcBef>
        <a:spcAft>
          <a:spcPct val="0"/>
        </a:spcAft>
        <a:defRPr sz="3000" b="1">
          <a:solidFill>
            <a:srgbClr val="1A354D"/>
          </a:solidFill>
          <a:latin typeface="Century Gothic" pitchFamily="34" charset="0"/>
        </a:defRPr>
      </a:lvl5pPr>
      <a:lvl6pPr marL="457200" algn="l" rtl="0" fontAlgn="base">
        <a:spcBef>
          <a:spcPct val="0"/>
        </a:spcBef>
        <a:spcAft>
          <a:spcPct val="0"/>
        </a:spcAft>
        <a:defRPr sz="3000" b="1">
          <a:solidFill>
            <a:srgbClr val="1A354D"/>
          </a:solidFill>
          <a:latin typeface="Century Gothic" pitchFamily="34" charset="0"/>
        </a:defRPr>
      </a:lvl6pPr>
      <a:lvl7pPr marL="914400" algn="l" rtl="0" fontAlgn="base">
        <a:spcBef>
          <a:spcPct val="0"/>
        </a:spcBef>
        <a:spcAft>
          <a:spcPct val="0"/>
        </a:spcAft>
        <a:defRPr sz="3000" b="1">
          <a:solidFill>
            <a:srgbClr val="1A354D"/>
          </a:solidFill>
          <a:latin typeface="Century Gothic" pitchFamily="34" charset="0"/>
        </a:defRPr>
      </a:lvl7pPr>
      <a:lvl8pPr marL="1371600" algn="l" rtl="0" fontAlgn="base">
        <a:spcBef>
          <a:spcPct val="0"/>
        </a:spcBef>
        <a:spcAft>
          <a:spcPct val="0"/>
        </a:spcAft>
        <a:defRPr sz="3000" b="1">
          <a:solidFill>
            <a:srgbClr val="1A354D"/>
          </a:solidFill>
          <a:latin typeface="Century Gothic" pitchFamily="34" charset="0"/>
        </a:defRPr>
      </a:lvl8pPr>
      <a:lvl9pPr marL="1828800" algn="l" rtl="0" fontAlgn="base">
        <a:spcBef>
          <a:spcPct val="0"/>
        </a:spcBef>
        <a:spcAft>
          <a:spcPct val="0"/>
        </a:spcAft>
        <a:defRPr sz="3000" b="1">
          <a:solidFill>
            <a:srgbClr val="1A354D"/>
          </a:solidFill>
          <a:latin typeface="Century Gothic" pitchFamily="34"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F95FD-8621-4BD3-AC74-CEF59771CDA2}" type="slidenum">
              <a:rPr lang="en-US" smtClean="0"/>
              <a:t>‹#›</a:t>
            </a:fld>
            <a:endParaRPr lang="en-US" dirty="0"/>
          </a:p>
        </p:txBody>
      </p:sp>
    </p:spTree>
    <p:extLst>
      <p:ext uri="{BB962C8B-B14F-4D97-AF65-F5344CB8AC3E}">
        <p14:creationId xmlns:p14="http://schemas.microsoft.com/office/powerpoint/2010/main" val="3945594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maine.gov/doe/proficiency/standards/maine-learning-result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www.ode.state.or.us/search/page/?=3237" TargetMode="External"/><Relationship Id="rId4" Type="http://schemas.openxmlformats.org/officeDocument/2006/relationships/hyperlink" Target="http://www.doe.mass.edu/edeval/ddm/example/ddmlist.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9.jpg"/><Relationship Id="rId1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image" Target="../media/image8.png"/><Relationship Id="rId17" Type="http://schemas.openxmlformats.org/officeDocument/2006/relationships/image" Target="../media/image13.jpg"/><Relationship Id="rId2" Type="http://schemas.openxmlformats.org/officeDocument/2006/relationships/notesSlide" Target="../notesSlides/notesSlide3.xml"/><Relationship Id="rId16" Type="http://schemas.openxmlformats.org/officeDocument/2006/relationships/image" Target="../media/image12.jpg"/><Relationship Id="rId20"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diagramQuickStyle" Target="../diagrams/quickStyle1.xml"/><Relationship Id="rId11" Type="http://schemas.openxmlformats.org/officeDocument/2006/relationships/image" Target="../media/image7.jpeg"/><Relationship Id="rId5" Type="http://schemas.openxmlformats.org/officeDocument/2006/relationships/diagramLayout" Target="../diagrams/layout1.xml"/><Relationship Id="rId15" Type="http://schemas.openxmlformats.org/officeDocument/2006/relationships/image" Target="../media/image11.jpg"/><Relationship Id="rId10" Type="http://schemas.openxmlformats.org/officeDocument/2006/relationships/image" Target="../media/image6.jpg"/><Relationship Id="rId19" Type="http://schemas.openxmlformats.org/officeDocument/2006/relationships/image" Target="../media/image15.jpeg"/><Relationship Id="rId4" Type="http://schemas.openxmlformats.org/officeDocument/2006/relationships/diagramData" Target="../diagrams/data1.xml"/><Relationship Id="rId9" Type="http://schemas.openxmlformats.org/officeDocument/2006/relationships/image" Target="../media/image5.png"/><Relationship Id="rId14"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dirty="0"/>
              <a:t>High Quality Assessments</a:t>
            </a:r>
            <a:br>
              <a:rPr lang="en-US" dirty="0"/>
            </a:br>
            <a:r>
              <a:rPr lang="en-US" dirty="0"/>
              <a:t>in Performance Evaluation and Professional Growth (PEPG) Systems</a:t>
            </a:r>
          </a:p>
        </p:txBody>
      </p:sp>
    </p:spTree>
    <p:extLst>
      <p:ext uri="{BB962C8B-B14F-4D97-AF65-F5344CB8AC3E}">
        <p14:creationId xmlns:p14="http://schemas.microsoft.com/office/powerpoint/2010/main" val="3352365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 Guidance on Content Standards</a:t>
            </a:r>
          </a:p>
        </p:txBody>
      </p:sp>
      <p:graphicFrame>
        <p:nvGraphicFramePr>
          <p:cNvPr id="7" name="Table 6"/>
          <p:cNvGraphicFramePr>
            <a:graphicFrameLocks noGrp="1"/>
          </p:cNvGraphicFramePr>
          <p:nvPr>
            <p:extLst>
              <p:ext uri="{D42A27DB-BD31-4B8C-83A1-F6EECF244321}">
                <p14:modId xmlns:p14="http://schemas.microsoft.com/office/powerpoint/2010/main" val="4280448945"/>
              </p:ext>
            </p:extLst>
          </p:nvPr>
        </p:nvGraphicFramePr>
        <p:xfrm>
          <a:off x="609600" y="1295400"/>
          <a:ext cx="8001000" cy="3977640"/>
        </p:xfrm>
        <a:graphic>
          <a:graphicData uri="http://schemas.openxmlformats.org/drawingml/2006/table">
            <a:tbl>
              <a:tblPr firstRow="1" firstCol="1" bandRow="1">
                <a:tableStyleId>{5940675A-B579-460E-94D1-54222C63F5DA}</a:tableStyleId>
              </a:tblPr>
              <a:tblGrid>
                <a:gridCol w="3541426">
                  <a:extLst>
                    <a:ext uri="{9D8B030D-6E8A-4147-A177-3AD203B41FA5}">
                      <a16:colId xmlns:a16="http://schemas.microsoft.com/office/drawing/2014/main" val="20000"/>
                    </a:ext>
                  </a:extLst>
                </a:gridCol>
                <a:gridCol w="4459574">
                  <a:extLst>
                    <a:ext uri="{9D8B030D-6E8A-4147-A177-3AD203B41FA5}">
                      <a16:colId xmlns:a16="http://schemas.microsoft.com/office/drawing/2014/main" val="20001"/>
                    </a:ext>
                  </a:extLst>
                </a:gridCol>
              </a:tblGrid>
              <a:tr h="199340">
                <a:tc>
                  <a:txBody>
                    <a:bodyPr/>
                    <a:lstStyle/>
                    <a:p>
                      <a:pPr marL="0" marR="0" algn="ctr">
                        <a:spcBef>
                          <a:spcPts val="0"/>
                        </a:spcBef>
                        <a:spcAft>
                          <a:spcPts val="0"/>
                        </a:spcAft>
                      </a:pPr>
                      <a:r>
                        <a:rPr lang="en-US" sz="1600" b="1" dirty="0">
                          <a:effectLst/>
                        </a:rPr>
                        <a:t>Definitions</a:t>
                      </a:r>
                      <a:endParaRPr lang="en-US" sz="1600" b="1" dirty="0">
                        <a:solidFill>
                          <a:srgbClr val="3A5877"/>
                        </a:solidFill>
                        <a:effectLst/>
                        <a:latin typeface="Calibri"/>
                        <a:ea typeface="Calibri"/>
                        <a:cs typeface="Times New Roman"/>
                      </a:endParaRPr>
                    </a:p>
                  </a:txBody>
                  <a:tcPr marL="40925" marR="40925" marT="0" marB="0">
                    <a:solidFill>
                      <a:schemeClr val="accent6">
                        <a:lumMod val="40000"/>
                        <a:lumOff val="60000"/>
                      </a:schemeClr>
                    </a:solidFill>
                  </a:tcPr>
                </a:tc>
                <a:tc>
                  <a:txBody>
                    <a:bodyPr/>
                    <a:lstStyle/>
                    <a:p>
                      <a:pPr marL="0" marR="0" algn="ctr">
                        <a:spcBef>
                          <a:spcPts val="0"/>
                        </a:spcBef>
                        <a:spcAft>
                          <a:spcPts val="0"/>
                        </a:spcAft>
                      </a:pPr>
                      <a:r>
                        <a:rPr lang="en-US" sz="1600" b="1" dirty="0">
                          <a:effectLst/>
                        </a:rPr>
                        <a:t>Criteria or Procedural Guidelines</a:t>
                      </a:r>
                      <a:endParaRPr lang="en-US" sz="1600" b="1" dirty="0">
                        <a:solidFill>
                          <a:srgbClr val="3A5877"/>
                        </a:solidFill>
                        <a:effectLst/>
                        <a:latin typeface="Calibri"/>
                        <a:ea typeface="Calibri"/>
                        <a:cs typeface="Times New Roman"/>
                      </a:endParaRPr>
                    </a:p>
                  </a:txBody>
                  <a:tcPr marL="40925" marR="40925" marT="0" marB="0">
                    <a:solidFill>
                      <a:srgbClr val="FFC000"/>
                    </a:solidFill>
                  </a:tcPr>
                </a:tc>
                <a:extLst>
                  <a:ext uri="{0D108BD9-81ED-4DB2-BD59-A6C34878D82A}">
                    <a16:rowId xmlns:a16="http://schemas.microsoft.com/office/drawing/2014/main" val="10000"/>
                  </a:ext>
                </a:extLst>
              </a:tr>
              <a:tr h="848072">
                <a:tc>
                  <a:txBody>
                    <a:bodyPr/>
                    <a:lstStyle/>
                    <a:p>
                      <a:pPr marL="0" marR="0">
                        <a:spcBef>
                          <a:spcPts val="0"/>
                        </a:spcBef>
                        <a:spcAft>
                          <a:spcPts val="0"/>
                        </a:spcAft>
                      </a:pPr>
                      <a:r>
                        <a:rPr lang="en-US" sz="1600" dirty="0">
                          <a:effectLst/>
                        </a:rPr>
                        <a:t>Learning standards— Essential area(s) of learning within learning experiences and content area(s) that align with national and/or state standards.</a:t>
                      </a:r>
                      <a:endParaRPr lang="en-US" sz="1600" b="1" dirty="0">
                        <a:solidFill>
                          <a:srgbClr val="3A5877"/>
                        </a:solidFill>
                        <a:effectLst/>
                        <a:latin typeface="Calibri"/>
                        <a:ea typeface="Calibri"/>
                        <a:cs typeface="Times New Roman"/>
                      </a:endParaRPr>
                    </a:p>
                  </a:txBody>
                  <a:tcPr marL="40925" marR="40925" marT="0" marB="0"/>
                </a:tc>
                <a:tc>
                  <a:txBody>
                    <a:bodyPr/>
                    <a:lstStyle/>
                    <a:p>
                      <a:pPr marL="15875" marR="0" indent="-15875">
                        <a:lnSpc>
                          <a:spcPct val="100000"/>
                        </a:lnSpc>
                        <a:spcBef>
                          <a:spcPts val="0"/>
                        </a:spcBef>
                        <a:spcAft>
                          <a:spcPts val="0"/>
                        </a:spcAft>
                      </a:pPr>
                      <a:r>
                        <a:rPr lang="en-US" sz="1600" dirty="0">
                          <a:effectLst/>
                        </a:rPr>
                        <a:t>The content standards set forth in an SLO must </a:t>
                      </a:r>
                    </a:p>
                    <a:p>
                      <a:pPr marL="342900" marR="0" lvl="0" indent="-342900">
                        <a:lnSpc>
                          <a:spcPct val="100000"/>
                        </a:lnSpc>
                        <a:spcBef>
                          <a:spcPts val="600"/>
                        </a:spcBef>
                        <a:spcAft>
                          <a:spcPts val="0"/>
                        </a:spcAft>
                        <a:buSzPts val="1000"/>
                        <a:buFont typeface="Wingdings"/>
                        <a:buChar char=""/>
                      </a:pPr>
                      <a:r>
                        <a:rPr lang="en-US" sz="1600" dirty="0">
                          <a:effectLst/>
                        </a:rPr>
                        <a:t>Be substantive;</a:t>
                      </a:r>
                    </a:p>
                    <a:p>
                      <a:pPr marL="342900" marR="0" lvl="0" indent="-342900">
                        <a:lnSpc>
                          <a:spcPct val="100000"/>
                        </a:lnSpc>
                        <a:spcBef>
                          <a:spcPts val="0"/>
                        </a:spcBef>
                        <a:spcAft>
                          <a:spcPts val="0"/>
                        </a:spcAft>
                        <a:buSzPts val="1000"/>
                        <a:buFont typeface="Wingdings"/>
                        <a:buChar char=""/>
                      </a:pPr>
                      <a:r>
                        <a:rPr lang="en-US" sz="1600" dirty="0">
                          <a:effectLst/>
                        </a:rPr>
                        <a:t>Include standards that align to state, national, or local content standards;</a:t>
                      </a:r>
                    </a:p>
                    <a:p>
                      <a:pPr marL="342900" marR="0" lvl="0" indent="-342900">
                        <a:lnSpc>
                          <a:spcPct val="100000"/>
                        </a:lnSpc>
                        <a:spcBef>
                          <a:spcPts val="0"/>
                        </a:spcBef>
                        <a:spcAft>
                          <a:spcPts val="0"/>
                        </a:spcAft>
                        <a:buSzPts val="1000"/>
                        <a:buFont typeface="Wingdings"/>
                        <a:buChar char=""/>
                      </a:pPr>
                      <a:r>
                        <a:rPr lang="en-US" sz="1600" dirty="0">
                          <a:effectLst/>
                        </a:rPr>
                        <a:t>Include standards that are focused enough to allow for growth to be measured using an appropriate assessment.</a:t>
                      </a:r>
                      <a:endParaRPr lang="en-US" sz="1600" dirty="0">
                        <a:effectLst/>
                        <a:latin typeface="Calibri"/>
                        <a:ea typeface="MS PGothic"/>
                        <a:cs typeface="Times New Roman"/>
                      </a:endParaRPr>
                    </a:p>
                  </a:txBody>
                  <a:tcPr marL="40925" marR="40925" marT="0" marB="0"/>
                </a:tc>
                <a:extLst>
                  <a:ext uri="{0D108BD9-81ED-4DB2-BD59-A6C34878D82A}">
                    <a16:rowId xmlns:a16="http://schemas.microsoft.com/office/drawing/2014/main" val="10001"/>
                  </a:ext>
                </a:extLst>
              </a:tr>
              <a:tr h="156781">
                <a:tc>
                  <a:txBody>
                    <a:bodyPr/>
                    <a:lstStyle/>
                    <a:p>
                      <a:pPr marL="0" marR="0" algn="ctr">
                        <a:spcBef>
                          <a:spcPts val="0"/>
                        </a:spcBef>
                        <a:spcAft>
                          <a:spcPts val="0"/>
                        </a:spcAft>
                      </a:pPr>
                      <a:r>
                        <a:rPr lang="en-US" sz="1600" b="1" dirty="0">
                          <a:effectLst/>
                        </a:rPr>
                        <a:t>Description</a:t>
                      </a:r>
                      <a:endParaRPr lang="en-US" sz="1600" b="1" dirty="0">
                        <a:solidFill>
                          <a:srgbClr val="3A5877"/>
                        </a:solidFill>
                        <a:effectLst/>
                        <a:latin typeface="Calibri"/>
                        <a:ea typeface="Calibri"/>
                        <a:cs typeface="Times New Roman"/>
                      </a:endParaRPr>
                    </a:p>
                  </a:txBody>
                  <a:tcPr marL="40925" marR="40925" marT="0" marB="0">
                    <a:solidFill>
                      <a:srgbClr val="92D050"/>
                    </a:solidFill>
                  </a:tcPr>
                </a:tc>
                <a:tc>
                  <a:txBody>
                    <a:bodyPr/>
                    <a:lstStyle/>
                    <a:p>
                      <a:pPr marL="0" marR="0" algn="ctr">
                        <a:spcBef>
                          <a:spcPts val="0"/>
                        </a:spcBef>
                        <a:spcAft>
                          <a:spcPts val="0"/>
                        </a:spcAft>
                      </a:pPr>
                      <a:r>
                        <a:rPr lang="en-US" sz="1600" b="1" dirty="0">
                          <a:effectLst/>
                        </a:rPr>
                        <a:t>Considerations</a:t>
                      </a:r>
                      <a:endParaRPr lang="en-US" sz="1600" b="1" dirty="0">
                        <a:solidFill>
                          <a:srgbClr val="3A5877"/>
                        </a:solidFill>
                        <a:effectLst/>
                        <a:latin typeface="Calibri"/>
                        <a:ea typeface="Calibri"/>
                        <a:cs typeface="Times New Roman"/>
                      </a:endParaRPr>
                    </a:p>
                  </a:txBody>
                  <a:tcPr marL="40925" marR="40925" marT="0" marB="0">
                    <a:solidFill>
                      <a:srgbClr val="9966FF"/>
                    </a:solidFill>
                  </a:tcPr>
                </a:tc>
                <a:extLst>
                  <a:ext uri="{0D108BD9-81ED-4DB2-BD59-A6C34878D82A}">
                    <a16:rowId xmlns:a16="http://schemas.microsoft.com/office/drawing/2014/main" val="10002"/>
                  </a:ext>
                </a:extLst>
              </a:tr>
              <a:tr h="425235">
                <a:tc>
                  <a:txBody>
                    <a:bodyPr/>
                    <a:lstStyle/>
                    <a:p>
                      <a:pPr marL="0" marR="0">
                        <a:spcBef>
                          <a:spcPts val="0"/>
                        </a:spcBef>
                        <a:spcAft>
                          <a:spcPts val="0"/>
                        </a:spcAft>
                      </a:pPr>
                      <a:r>
                        <a:rPr lang="en-US" sz="1600" dirty="0">
                          <a:effectLst/>
                        </a:rPr>
                        <a:t>Content standards set forth in an SLO may be drawn from the state learning results, or from national standards if state standards have not been developed.</a:t>
                      </a:r>
                      <a:endParaRPr lang="en-US" sz="1600" b="1" dirty="0">
                        <a:solidFill>
                          <a:srgbClr val="3A5877"/>
                        </a:solidFill>
                        <a:effectLst/>
                        <a:latin typeface="Calibri"/>
                        <a:ea typeface="Calibri"/>
                        <a:cs typeface="Times New Roman"/>
                      </a:endParaRPr>
                    </a:p>
                  </a:txBody>
                  <a:tcPr marL="40925" marR="40925" marT="0" marB="0"/>
                </a:tc>
                <a:tc>
                  <a:txBody>
                    <a:bodyPr/>
                    <a:lstStyle/>
                    <a:p>
                      <a:pPr marL="0" marR="0">
                        <a:lnSpc>
                          <a:spcPct val="100000"/>
                        </a:lnSpc>
                        <a:spcBef>
                          <a:spcPts val="0"/>
                        </a:spcBef>
                        <a:spcAft>
                          <a:spcPts val="1000"/>
                        </a:spcAft>
                      </a:pPr>
                      <a:r>
                        <a:rPr lang="en-US" sz="1600" dirty="0">
                          <a:effectLst/>
                        </a:rPr>
                        <a:t>Teachers should understand the difference between standards that strictly call</a:t>
                      </a:r>
                      <a:r>
                        <a:rPr lang="en-US" sz="1600" baseline="0" dirty="0">
                          <a:effectLst/>
                        </a:rPr>
                        <a:t> on knowledge and standards that call on </a:t>
                      </a:r>
                      <a:r>
                        <a:rPr lang="en-US" sz="1600" dirty="0">
                          <a:effectLst/>
                        </a:rPr>
                        <a:t>procedure</a:t>
                      </a:r>
                      <a:r>
                        <a:rPr lang="en-US" sz="1600" baseline="0" dirty="0">
                          <a:effectLst/>
                        </a:rPr>
                        <a:t> </a:t>
                      </a:r>
                      <a:r>
                        <a:rPr lang="en-US" sz="1600" dirty="0">
                          <a:effectLst/>
                        </a:rPr>
                        <a:t>and application.</a:t>
                      </a:r>
                      <a:endParaRPr lang="en-US" sz="1600" dirty="0">
                        <a:effectLst/>
                        <a:latin typeface="Calibri"/>
                        <a:ea typeface="Calibri"/>
                        <a:cs typeface="Times New Roman"/>
                      </a:endParaRPr>
                    </a:p>
                  </a:txBody>
                  <a:tcPr marL="40925" marR="40925" marT="0" marB="0"/>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1"/>
          </p:nvPr>
        </p:nvSpPr>
        <p:spPr/>
        <p:txBody>
          <a:bodyPr/>
          <a:lstStyle/>
          <a:p>
            <a:fld id="{35457779-13EB-4F7C-9441-FAA10908932F}" type="slidenum">
              <a:rPr lang="en-US" altLang="en-US" smtClean="0"/>
              <a:pPr/>
              <a:t>10</a:t>
            </a:fld>
            <a:endParaRPr lang="en-US" altLang="en-US" dirty="0"/>
          </a:p>
        </p:txBody>
      </p:sp>
    </p:spTree>
    <p:extLst>
      <p:ext uri="{BB962C8B-B14F-4D97-AF65-F5344CB8AC3E}">
        <p14:creationId xmlns:p14="http://schemas.microsoft.com/office/powerpoint/2010/main" val="329338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2.1— Guidance on Assessments</a:t>
            </a:r>
          </a:p>
        </p:txBody>
      </p:sp>
      <p:graphicFrame>
        <p:nvGraphicFramePr>
          <p:cNvPr id="7" name="Table 6"/>
          <p:cNvGraphicFramePr>
            <a:graphicFrameLocks noGrp="1"/>
          </p:cNvGraphicFramePr>
          <p:nvPr>
            <p:extLst>
              <p:ext uri="{D42A27DB-BD31-4B8C-83A1-F6EECF244321}">
                <p14:modId xmlns:p14="http://schemas.microsoft.com/office/powerpoint/2010/main" val="271070844"/>
              </p:ext>
            </p:extLst>
          </p:nvPr>
        </p:nvGraphicFramePr>
        <p:xfrm>
          <a:off x="304800" y="1295400"/>
          <a:ext cx="8610600" cy="4023360"/>
        </p:xfrm>
        <a:graphic>
          <a:graphicData uri="http://schemas.openxmlformats.org/drawingml/2006/table">
            <a:tbl>
              <a:tblPr firstRow="1" firstCol="1" bandRow="1">
                <a:tableStyleId>{5940675A-B579-460E-94D1-54222C63F5DA}</a:tableStyleId>
              </a:tblPr>
              <a:tblGrid>
                <a:gridCol w="3811248">
                  <a:extLst>
                    <a:ext uri="{9D8B030D-6E8A-4147-A177-3AD203B41FA5}">
                      <a16:colId xmlns:a16="http://schemas.microsoft.com/office/drawing/2014/main" val="20000"/>
                    </a:ext>
                  </a:extLst>
                </a:gridCol>
                <a:gridCol w="4799352">
                  <a:extLst>
                    <a:ext uri="{9D8B030D-6E8A-4147-A177-3AD203B41FA5}">
                      <a16:colId xmlns:a16="http://schemas.microsoft.com/office/drawing/2014/main" val="20001"/>
                    </a:ext>
                  </a:extLst>
                </a:gridCol>
              </a:tblGrid>
              <a:tr h="199340">
                <a:tc>
                  <a:txBody>
                    <a:bodyPr/>
                    <a:lstStyle/>
                    <a:p>
                      <a:pPr marL="0" marR="0" algn="ctr">
                        <a:spcBef>
                          <a:spcPts val="0"/>
                        </a:spcBef>
                        <a:spcAft>
                          <a:spcPts val="0"/>
                        </a:spcAft>
                      </a:pPr>
                      <a:r>
                        <a:rPr lang="en-US" sz="1600" b="1" dirty="0">
                          <a:effectLst/>
                          <a:latin typeface="+mn-lt"/>
                        </a:rPr>
                        <a:t>Definitions</a:t>
                      </a:r>
                      <a:endParaRPr lang="en-US" sz="1600" b="1" dirty="0">
                        <a:solidFill>
                          <a:srgbClr val="3A5877"/>
                        </a:solidFill>
                        <a:effectLst/>
                        <a:latin typeface="+mn-lt"/>
                        <a:ea typeface="Calibri"/>
                        <a:cs typeface="Times New Roman"/>
                      </a:endParaRPr>
                    </a:p>
                  </a:txBody>
                  <a:tcPr marL="40925" marR="40925" marT="0" marB="0">
                    <a:solidFill>
                      <a:schemeClr val="accent6">
                        <a:lumMod val="40000"/>
                        <a:lumOff val="60000"/>
                      </a:schemeClr>
                    </a:solidFill>
                  </a:tcPr>
                </a:tc>
                <a:tc>
                  <a:txBody>
                    <a:bodyPr/>
                    <a:lstStyle/>
                    <a:p>
                      <a:pPr marL="0" marR="0" algn="ctr">
                        <a:spcBef>
                          <a:spcPts val="0"/>
                        </a:spcBef>
                        <a:spcAft>
                          <a:spcPts val="0"/>
                        </a:spcAft>
                      </a:pPr>
                      <a:r>
                        <a:rPr lang="en-US" sz="1600" b="1" dirty="0">
                          <a:effectLst/>
                          <a:latin typeface="+mn-lt"/>
                        </a:rPr>
                        <a:t>Criteria and Procedural Guidelines</a:t>
                      </a:r>
                      <a:endParaRPr lang="en-US" sz="1600" b="1" dirty="0">
                        <a:solidFill>
                          <a:srgbClr val="3A5877"/>
                        </a:solidFill>
                        <a:effectLst/>
                        <a:latin typeface="+mn-lt"/>
                        <a:ea typeface="Calibri"/>
                        <a:cs typeface="Times New Roman"/>
                      </a:endParaRPr>
                    </a:p>
                  </a:txBody>
                  <a:tcPr marL="40925" marR="40925" marT="0" marB="0">
                    <a:solidFill>
                      <a:srgbClr val="FFC000"/>
                    </a:solidFill>
                  </a:tcPr>
                </a:tc>
                <a:extLst>
                  <a:ext uri="{0D108BD9-81ED-4DB2-BD59-A6C34878D82A}">
                    <a16:rowId xmlns:a16="http://schemas.microsoft.com/office/drawing/2014/main" val="10000"/>
                  </a:ext>
                </a:extLst>
              </a:tr>
              <a:tr h="848072">
                <a:tc>
                  <a:txBody>
                    <a:bodyPr/>
                    <a:lstStyle/>
                    <a:p>
                      <a:pPr marL="0" marR="0">
                        <a:spcBef>
                          <a:spcPts val="0"/>
                        </a:spcBef>
                        <a:spcAft>
                          <a:spcPts val="0"/>
                        </a:spcAft>
                      </a:pPr>
                      <a:r>
                        <a:rPr lang="en-US" sz="1600" b="0" dirty="0">
                          <a:solidFill>
                            <a:srgbClr val="000000"/>
                          </a:solidFill>
                          <a:effectLst/>
                          <a:latin typeface="+mn-lt"/>
                          <a:ea typeface="Calibri"/>
                          <a:cs typeface="Times New Roman"/>
                        </a:rPr>
                        <a:t>The</a:t>
                      </a:r>
                      <a:r>
                        <a:rPr lang="en-US" sz="1600" b="1" baseline="0" dirty="0">
                          <a:solidFill>
                            <a:srgbClr val="000000"/>
                          </a:solidFill>
                          <a:effectLst/>
                          <a:latin typeface="+mn-lt"/>
                          <a:ea typeface="Calibri"/>
                          <a:cs typeface="Times New Roman"/>
                        </a:rPr>
                        <a:t> pre</a:t>
                      </a:r>
                      <a:r>
                        <a:rPr lang="en-US" sz="1600" b="1" dirty="0">
                          <a:solidFill>
                            <a:srgbClr val="000000"/>
                          </a:solidFill>
                          <a:effectLst/>
                          <a:latin typeface="+mn-lt"/>
                          <a:ea typeface="Calibri"/>
                          <a:cs typeface="Times New Roman"/>
                        </a:rPr>
                        <a:t>-assessment </a:t>
                      </a:r>
                      <a:r>
                        <a:rPr lang="en-US" sz="1600" b="0" dirty="0">
                          <a:solidFill>
                            <a:srgbClr val="000000"/>
                          </a:solidFill>
                          <a:effectLst/>
                          <a:latin typeface="+mn-lt"/>
                          <a:ea typeface="Calibri"/>
                          <a:cs typeface="Times New Roman"/>
                        </a:rPr>
                        <a:t>is the instrument or set of criteria used to assess the baseline</a:t>
                      </a:r>
                      <a:r>
                        <a:rPr lang="en-US" sz="1600" b="0" baseline="0" dirty="0">
                          <a:solidFill>
                            <a:srgbClr val="000000"/>
                          </a:solidFill>
                          <a:effectLst/>
                          <a:latin typeface="+mn-lt"/>
                          <a:ea typeface="Calibri"/>
                          <a:cs typeface="Times New Roman"/>
                        </a:rPr>
                        <a:t> performance of students in a cohort.</a:t>
                      </a:r>
                      <a:endParaRPr lang="en-US" sz="1600" b="0" dirty="0">
                        <a:solidFill>
                          <a:srgbClr val="000000"/>
                        </a:solidFill>
                        <a:effectLst/>
                        <a:latin typeface="+mn-lt"/>
                        <a:ea typeface="Calibri"/>
                        <a:cs typeface="Times New Roman"/>
                      </a:endParaRPr>
                    </a:p>
                    <a:p>
                      <a:pPr marL="0" marR="0">
                        <a:spcBef>
                          <a:spcPts val="0"/>
                        </a:spcBef>
                        <a:spcAft>
                          <a:spcPts val="0"/>
                        </a:spcAft>
                      </a:pPr>
                      <a:endParaRPr lang="en-US" sz="1600" b="0" dirty="0">
                        <a:solidFill>
                          <a:srgbClr val="000000"/>
                        </a:solidFill>
                        <a:effectLst/>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a:solidFill>
                            <a:srgbClr val="000000"/>
                          </a:solidFill>
                          <a:effectLst/>
                          <a:latin typeface="+mn-lt"/>
                          <a:ea typeface="Calibri"/>
                          <a:cs typeface="Times New Roman"/>
                        </a:rPr>
                        <a:t>The </a:t>
                      </a:r>
                      <a:r>
                        <a:rPr lang="en-US" sz="1600" b="1" dirty="0">
                          <a:solidFill>
                            <a:srgbClr val="000000"/>
                          </a:solidFill>
                          <a:effectLst/>
                          <a:latin typeface="+mn-lt"/>
                          <a:ea typeface="Calibri"/>
                          <a:cs typeface="Times New Roman"/>
                        </a:rPr>
                        <a:t>summative or post-assessment</a:t>
                      </a:r>
                      <a:r>
                        <a:rPr lang="en-US" sz="1600" b="0" dirty="0">
                          <a:solidFill>
                            <a:srgbClr val="000000"/>
                          </a:solidFill>
                          <a:effectLst/>
                          <a:latin typeface="+mn-lt"/>
                          <a:ea typeface="Calibri"/>
                          <a:cs typeface="Times New Roman"/>
                        </a:rPr>
                        <a:t> is the instrument or set of criteria used to assess student growth at the end of the instructional period.</a:t>
                      </a:r>
                    </a:p>
                    <a:p>
                      <a:pPr marL="0" marR="0">
                        <a:spcBef>
                          <a:spcPts val="0"/>
                        </a:spcBef>
                        <a:spcAft>
                          <a:spcPts val="0"/>
                        </a:spcAft>
                      </a:pPr>
                      <a:endParaRPr lang="en-US" sz="1600" b="1" dirty="0">
                        <a:solidFill>
                          <a:srgbClr val="3A5877"/>
                        </a:solidFill>
                        <a:effectLst/>
                        <a:latin typeface="+mn-lt"/>
                        <a:ea typeface="Calibri"/>
                        <a:cs typeface="Times New Roman"/>
                      </a:endParaRPr>
                    </a:p>
                  </a:txBody>
                  <a:tcPr marL="68580" marR="68580" marT="0" marB="0"/>
                </a:tc>
                <a:tc>
                  <a:txBody>
                    <a:bodyPr/>
                    <a:lstStyle/>
                    <a:p>
                      <a:pPr marL="0" marR="0">
                        <a:lnSpc>
                          <a:spcPct val="100000"/>
                        </a:lnSpc>
                        <a:spcBef>
                          <a:spcPts val="0"/>
                        </a:spcBef>
                        <a:spcAft>
                          <a:spcPts val="0"/>
                        </a:spcAft>
                      </a:pPr>
                      <a:r>
                        <a:rPr lang="en-US" sz="1600" dirty="0">
                          <a:effectLst/>
                          <a:latin typeface="+mn-lt"/>
                          <a:ea typeface="Times New Roman"/>
                          <a:cs typeface="Times New Roman"/>
                        </a:rPr>
                        <a:t>According</a:t>
                      </a:r>
                      <a:r>
                        <a:rPr lang="en-US" sz="1600" baseline="0" dirty="0">
                          <a:effectLst/>
                          <a:latin typeface="+mn-lt"/>
                          <a:ea typeface="Times New Roman"/>
                          <a:cs typeface="Times New Roman"/>
                        </a:rPr>
                        <a:t> to the </a:t>
                      </a:r>
                      <a:r>
                        <a:rPr lang="en-US" sz="1600" dirty="0">
                          <a:effectLst/>
                          <a:latin typeface="+mn-lt"/>
                          <a:ea typeface="Times New Roman"/>
                          <a:cs typeface="Times New Roman"/>
                        </a:rPr>
                        <a:t>criteria set forth in Rule Chapter 180, the instrument or criteria used to measure student learning and growth must:</a:t>
                      </a:r>
                    </a:p>
                    <a:p>
                      <a:pPr marL="0" marR="0">
                        <a:lnSpc>
                          <a:spcPct val="100000"/>
                        </a:lnSpc>
                        <a:spcBef>
                          <a:spcPts val="0"/>
                        </a:spcBef>
                        <a:spcAft>
                          <a:spcPts val="0"/>
                        </a:spcAft>
                      </a:pPr>
                      <a:endParaRPr lang="en-US" sz="800" dirty="0">
                        <a:effectLst/>
                        <a:latin typeface="+mn-lt"/>
                        <a:ea typeface="Times New Roman"/>
                        <a:cs typeface="Times New Roman"/>
                      </a:endParaRPr>
                    </a:p>
                    <a:p>
                      <a:pPr marL="347663" marR="0" indent="-347663">
                        <a:lnSpc>
                          <a:spcPct val="100000"/>
                        </a:lnSpc>
                        <a:spcBef>
                          <a:spcPts val="0"/>
                        </a:spcBef>
                        <a:spcAft>
                          <a:spcPts val="0"/>
                        </a:spcAft>
                        <a:buSzPct val="100000"/>
                        <a:buFont typeface="Wingdings" panose="05000000000000000000" pitchFamily="2" charset="2"/>
                        <a:buChar char="Ø"/>
                      </a:pPr>
                      <a:r>
                        <a:rPr lang="en-US" sz="1600" dirty="0">
                          <a:effectLst/>
                          <a:latin typeface="+mn-lt"/>
                          <a:ea typeface="Times New Roman"/>
                          <a:cs typeface="Times New Roman"/>
                        </a:rPr>
                        <a:t>Be able to measure growth in identified and intended learning outcomes;</a:t>
                      </a:r>
                      <a:endParaRPr lang="en-US" sz="1600" dirty="0">
                        <a:effectLst/>
                        <a:latin typeface="+mn-lt"/>
                        <a:ea typeface="Calibri"/>
                        <a:cs typeface="Times New Roman"/>
                      </a:endParaRPr>
                    </a:p>
                    <a:p>
                      <a:pPr marL="342900" marR="0" lvl="0" indent="-342900">
                        <a:lnSpc>
                          <a:spcPct val="100000"/>
                        </a:lnSpc>
                        <a:spcBef>
                          <a:spcPts val="0"/>
                        </a:spcBef>
                        <a:spcAft>
                          <a:spcPts val="0"/>
                        </a:spcAft>
                        <a:buSzPct val="100000"/>
                        <a:buFont typeface="Wingdings" panose="05000000000000000000" pitchFamily="2" charset="2"/>
                        <a:buChar char="Ø"/>
                      </a:pPr>
                      <a:r>
                        <a:rPr lang="en-US" sz="1600" dirty="0">
                          <a:effectLst/>
                          <a:latin typeface="+mn-lt"/>
                          <a:ea typeface="Times New Roman"/>
                          <a:cs typeface="Times New Roman"/>
                        </a:rPr>
                        <a:t>Provide all students in the instructional cohort the opportunity to demonstrate growth</a:t>
                      </a:r>
                      <a:r>
                        <a:rPr lang="en-US" sz="1600" baseline="0" dirty="0">
                          <a:effectLst/>
                          <a:latin typeface="+mn-lt"/>
                          <a:ea typeface="Times New Roman"/>
                          <a:cs typeface="Times New Roman"/>
                        </a:rPr>
                        <a:t> [</a:t>
                      </a:r>
                      <a:r>
                        <a:rPr lang="en-US" sz="1600" dirty="0">
                          <a:effectLst/>
                          <a:latin typeface="+mn-lt"/>
                          <a:ea typeface="Times New Roman"/>
                          <a:cs typeface="Times New Roman"/>
                        </a:rPr>
                        <a:t>must provide for a range of performance levels]</a:t>
                      </a:r>
                    </a:p>
                    <a:p>
                      <a:pPr marL="342900" marR="0" lvl="0" indent="-342900">
                        <a:lnSpc>
                          <a:spcPct val="100000"/>
                        </a:lnSpc>
                        <a:spcBef>
                          <a:spcPts val="0"/>
                        </a:spcBef>
                        <a:spcAft>
                          <a:spcPts val="0"/>
                        </a:spcAft>
                        <a:buSzPct val="100000"/>
                        <a:buFont typeface="Wingdings" panose="05000000000000000000" pitchFamily="2" charset="2"/>
                        <a:buChar char="Ø"/>
                      </a:pPr>
                      <a:r>
                        <a:rPr lang="en-US" sz="1600" dirty="0">
                          <a:effectLst/>
                          <a:latin typeface="+mn-lt"/>
                          <a:ea typeface="Times New Roman"/>
                          <a:cs typeface="Times New Roman"/>
                        </a:rPr>
                        <a:t>Be able to inform instruction and inform others about the effectiveness of a teacher; and</a:t>
                      </a:r>
                      <a:endParaRPr lang="en-US" sz="1600" dirty="0">
                        <a:effectLst/>
                        <a:latin typeface="+mn-lt"/>
                        <a:ea typeface="Calibri"/>
                        <a:cs typeface="Times New Roman"/>
                      </a:endParaRPr>
                    </a:p>
                    <a:p>
                      <a:pPr marL="342900" marR="0" lvl="0" indent="-342900">
                        <a:lnSpc>
                          <a:spcPct val="100000"/>
                        </a:lnSpc>
                        <a:spcBef>
                          <a:spcPts val="0"/>
                        </a:spcBef>
                        <a:spcAft>
                          <a:spcPts val="0"/>
                        </a:spcAft>
                        <a:buSzPct val="100000"/>
                        <a:buFont typeface="Wingdings" panose="05000000000000000000" pitchFamily="2" charset="2"/>
                        <a:buChar char="Ø"/>
                      </a:pPr>
                      <a:r>
                        <a:rPr lang="en-US" sz="1600" dirty="0">
                          <a:effectLst/>
                          <a:latin typeface="+mn-lt"/>
                          <a:ea typeface="Times New Roman"/>
                          <a:cs typeface="Times New Roman"/>
                        </a:rPr>
                        <a:t>Be administered consistently across similar grade spans, courses or instructional cohorts.</a:t>
                      </a:r>
                      <a:endParaRPr lang="en-US" sz="1100"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fld id="{35457779-13EB-4F7C-9441-FAA10908932F}" type="slidenum">
              <a:rPr lang="en-US" altLang="en-US" smtClean="0"/>
              <a:pPr/>
              <a:t>11</a:t>
            </a:fld>
            <a:endParaRPr lang="en-US" altLang="en-US" dirty="0"/>
          </a:p>
        </p:txBody>
      </p:sp>
    </p:spTree>
    <p:extLst>
      <p:ext uri="{BB962C8B-B14F-4D97-AF65-F5344CB8AC3E}">
        <p14:creationId xmlns:p14="http://schemas.microsoft.com/office/powerpoint/2010/main" val="3815869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2.2— Guidance on Assessments: Acceptable Measures</a:t>
            </a:r>
          </a:p>
        </p:txBody>
      </p:sp>
      <p:graphicFrame>
        <p:nvGraphicFramePr>
          <p:cNvPr id="3" name="Table 2"/>
          <p:cNvGraphicFramePr>
            <a:graphicFrameLocks noGrp="1"/>
          </p:cNvGraphicFramePr>
          <p:nvPr>
            <p:extLst>
              <p:ext uri="{D42A27DB-BD31-4B8C-83A1-F6EECF244321}">
                <p14:modId xmlns:p14="http://schemas.microsoft.com/office/powerpoint/2010/main" val="1693106737"/>
              </p:ext>
            </p:extLst>
          </p:nvPr>
        </p:nvGraphicFramePr>
        <p:xfrm>
          <a:off x="228600" y="2118868"/>
          <a:ext cx="8686800" cy="3523996"/>
        </p:xfrm>
        <a:graphic>
          <a:graphicData uri="http://schemas.openxmlformats.org/drawingml/2006/table">
            <a:tbl>
              <a:tblPr firstRow="1" bandRow="1">
                <a:tableStyleId>{21E4AEA4-8DFA-4A89-87EB-49C32662AFE0}</a:tableStyleId>
              </a:tblPr>
              <a:tblGrid>
                <a:gridCol w="4267107">
                  <a:extLst>
                    <a:ext uri="{9D8B030D-6E8A-4147-A177-3AD203B41FA5}">
                      <a16:colId xmlns:a16="http://schemas.microsoft.com/office/drawing/2014/main" val="20000"/>
                    </a:ext>
                  </a:extLst>
                </a:gridCol>
                <a:gridCol w="4419693">
                  <a:extLst>
                    <a:ext uri="{9D8B030D-6E8A-4147-A177-3AD203B41FA5}">
                      <a16:colId xmlns:a16="http://schemas.microsoft.com/office/drawing/2014/main" val="20001"/>
                    </a:ext>
                  </a:extLst>
                </a:gridCol>
              </a:tblGrid>
              <a:tr h="701040">
                <a:tc>
                  <a:txBody>
                    <a:bodyPr/>
                    <a:lstStyle/>
                    <a:p>
                      <a:pPr marL="0" marR="0" algn="l">
                        <a:lnSpc>
                          <a:spcPct val="115000"/>
                        </a:lnSpc>
                        <a:spcBef>
                          <a:spcPts val="0"/>
                        </a:spcBef>
                        <a:spcAft>
                          <a:spcPts val="0"/>
                        </a:spcAft>
                      </a:pPr>
                      <a:r>
                        <a:rPr lang="en-US" sz="1600" u="sng" dirty="0">
                          <a:effectLst/>
                        </a:rPr>
                        <a:t>Acceptable Measures of Student Growth</a:t>
                      </a:r>
                      <a:endParaRPr lang="en-US" sz="1600" dirty="0">
                        <a:effectLst/>
                      </a:endParaRPr>
                    </a:p>
                    <a:p>
                      <a:pPr marL="0" marR="0" algn="l">
                        <a:lnSpc>
                          <a:spcPct val="100000"/>
                        </a:lnSpc>
                        <a:spcBef>
                          <a:spcPts val="0"/>
                        </a:spcBef>
                        <a:spcAft>
                          <a:spcPts val="0"/>
                        </a:spcAft>
                      </a:pPr>
                      <a:r>
                        <a:rPr lang="en-US" sz="1600" dirty="0">
                          <a:effectLst/>
                        </a:rPr>
                        <a:t>Examples of assessments that could meet the criteria for measuring growth</a:t>
                      </a:r>
                      <a:endParaRPr lang="en-US" sz="1600" dirty="0">
                        <a:effectLst/>
                        <a:latin typeface="Calibri"/>
                        <a:ea typeface="Calibri"/>
                        <a:cs typeface="Times New Roman"/>
                      </a:endParaRPr>
                    </a:p>
                  </a:txBody>
                  <a:tcPr marL="45720" marR="45720" marT="18415" marB="18415"/>
                </a:tc>
                <a:tc>
                  <a:txBody>
                    <a:bodyPr/>
                    <a:lstStyle/>
                    <a:p>
                      <a:pPr marL="0" marR="0" algn="l">
                        <a:lnSpc>
                          <a:spcPct val="115000"/>
                        </a:lnSpc>
                        <a:spcBef>
                          <a:spcPts val="0"/>
                        </a:spcBef>
                        <a:spcAft>
                          <a:spcPts val="0"/>
                        </a:spcAft>
                      </a:pPr>
                      <a:r>
                        <a:rPr lang="en-US" sz="1600" u="sng" dirty="0">
                          <a:effectLst/>
                        </a:rPr>
                        <a:t>Unacceptable Measures of Student Growth</a:t>
                      </a:r>
                      <a:endParaRPr lang="en-US" sz="1600" dirty="0">
                        <a:effectLst/>
                      </a:endParaRPr>
                    </a:p>
                    <a:p>
                      <a:pPr marL="0" marR="0" algn="l">
                        <a:lnSpc>
                          <a:spcPct val="100000"/>
                        </a:lnSpc>
                        <a:spcBef>
                          <a:spcPts val="0"/>
                        </a:spcBef>
                        <a:spcAft>
                          <a:spcPts val="0"/>
                        </a:spcAft>
                      </a:pPr>
                      <a:r>
                        <a:rPr lang="en-US" sz="1600" dirty="0">
                          <a:effectLst/>
                        </a:rPr>
                        <a:t>Examples of measures that may be used as a factor in the evaluation of an educator but must be a factor separate from student learning and growth in a summative rating calculation </a:t>
                      </a:r>
                      <a:endParaRPr lang="en-US" sz="1600" dirty="0">
                        <a:effectLst/>
                        <a:latin typeface="Calibri"/>
                        <a:ea typeface="Calibri"/>
                        <a:cs typeface="Times New Roman"/>
                      </a:endParaRPr>
                    </a:p>
                  </a:txBody>
                  <a:tcPr marL="45720" marR="45720" marT="18415" marB="18415"/>
                </a:tc>
                <a:extLst>
                  <a:ext uri="{0D108BD9-81ED-4DB2-BD59-A6C34878D82A}">
                    <a16:rowId xmlns:a16="http://schemas.microsoft.com/office/drawing/2014/main" val="10000"/>
                  </a:ext>
                </a:extLst>
              </a:tr>
              <a:tr h="1122680">
                <a:tc>
                  <a:txBody>
                    <a:bodyPr/>
                    <a:lstStyle/>
                    <a:p>
                      <a:pPr marL="342900" marR="0" lvl="0" indent="-342900">
                        <a:lnSpc>
                          <a:spcPct val="100000"/>
                        </a:lnSpc>
                        <a:spcBef>
                          <a:spcPts val="0"/>
                        </a:spcBef>
                        <a:spcAft>
                          <a:spcPts val="0"/>
                        </a:spcAft>
                        <a:buFont typeface="Century Gothic"/>
                        <a:buChar char="+"/>
                        <a:tabLst>
                          <a:tab pos="457200" algn="l"/>
                        </a:tabLst>
                      </a:pPr>
                      <a:r>
                        <a:rPr lang="en-US" sz="1600" dirty="0">
                          <a:effectLst/>
                        </a:rPr>
                        <a:t>School-based assessment</a:t>
                      </a:r>
                    </a:p>
                    <a:p>
                      <a:pPr marL="342900" marR="0" lvl="0" indent="-342900">
                        <a:lnSpc>
                          <a:spcPct val="100000"/>
                        </a:lnSpc>
                        <a:spcBef>
                          <a:spcPts val="0"/>
                        </a:spcBef>
                        <a:spcAft>
                          <a:spcPts val="0"/>
                        </a:spcAft>
                        <a:buFont typeface="Century Gothic"/>
                        <a:buChar char="+"/>
                        <a:tabLst>
                          <a:tab pos="457200" algn="l"/>
                        </a:tabLst>
                      </a:pPr>
                      <a:r>
                        <a:rPr lang="en-US" sz="1600" dirty="0">
                          <a:effectLst/>
                        </a:rPr>
                        <a:t>Course-based assessment</a:t>
                      </a:r>
                    </a:p>
                    <a:p>
                      <a:pPr marL="342900" marR="0" lvl="0" indent="-342900">
                        <a:lnSpc>
                          <a:spcPct val="100000"/>
                        </a:lnSpc>
                        <a:spcBef>
                          <a:spcPts val="0"/>
                        </a:spcBef>
                        <a:spcAft>
                          <a:spcPts val="0"/>
                        </a:spcAft>
                        <a:buFont typeface="Century Gothic"/>
                        <a:buChar char="+"/>
                        <a:tabLst>
                          <a:tab pos="457200" algn="l"/>
                        </a:tabLst>
                      </a:pPr>
                      <a:r>
                        <a:rPr lang="en-US" sz="1600" dirty="0">
                          <a:effectLst/>
                        </a:rPr>
                        <a:t>District-designed assessment</a:t>
                      </a:r>
                    </a:p>
                    <a:p>
                      <a:pPr marL="342900" marR="0" lvl="0" indent="-342900">
                        <a:lnSpc>
                          <a:spcPct val="100000"/>
                        </a:lnSpc>
                        <a:spcBef>
                          <a:spcPts val="0"/>
                        </a:spcBef>
                        <a:spcAft>
                          <a:spcPts val="0"/>
                        </a:spcAft>
                        <a:buFont typeface="Century Gothic"/>
                        <a:buChar char="+"/>
                        <a:tabLst>
                          <a:tab pos="457200" algn="l"/>
                        </a:tabLst>
                      </a:pPr>
                      <a:r>
                        <a:rPr lang="en-US" sz="1600" dirty="0">
                          <a:effectLst/>
                        </a:rPr>
                        <a:t>State assessment (SBAC) </a:t>
                      </a:r>
                    </a:p>
                    <a:p>
                      <a:pPr marL="342900" marR="0" lvl="0" indent="-342900">
                        <a:lnSpc>
                          <a:spcPct val="100000"/>
                        </a:lnSpc>
                        <a:spcBef>
                          <a:spcPts val="0"/>
                        </a:spcBef>
                        <a:spcAft>
                          <a:spcPts val="0"/>
                        </a:spcAft>
                        <a:buFont typeface="Century Gothic"/>
                        <a:buChar char="+"/>
                        <a:tabLst>
                          <a:tab pos="457200" algn="l"/>
                        </a:tabLst>
                      </a:pPr>
                      <a:r>
                        <a:rPr lang="en-US" sz="1600" dirty="0">
                          <a:effectLst/>
                        </a:rPr>
                        <a:t>Commercial test </a:t>
                      </a:r>
                    </a:p>
                    <a:p>
                      <a:pPr marL="342900" marR="0" lvl="0" indent="-342900">
                        <a:lnSpc>
                          <a:spcPct val="100000"/>
                        </a:lnSpc>
                        <a:spcBef>
                          <a:spcPts val="0"/>
                        </a:spcBef>
                        <a:spcAft>
                          <a:spcPts val="0"/>
                        </a:spcAft>
                        <a:buFont typeface="Century Gothic"/>
                        <a:buChar char="+"/>
                        <a:tabLst>
                          <a:tab pos="457200" algn="l"/>
                        </a:tabLst>
                      </a:pPr>
                      <a:r>
                        <a:rPr lang="en-US" sz="1600" dirty="0">
                          <a:effectLst/>
                        </a:rPr>
                        <a:t>Teacher-developed assessment</a:t>
                      </a:r>
                    </a:p>
                    <a:p>
                      <a:pPr marL="342900" marR="0" lvl="0" indent="-342900">
                        <a:lnSpc>
                          <a:spcPct val="100000"/>
                        </a:lnSpc>
                        <a:spcBef>
                          <a:spcPts val="0"/>
                        </a:spcBef>
                        <a:spcAft>
                          <a:spcPts val="0"/>
                        </a:spcAft>
                        <a:buFont typeface="Century Gothic"/>
                        <a:buChar char="+"/>
                        <a:tabLst>
                          <a:tab pos="457200" algn="l"/>
                        </a:tabLst>
                      </a:pPr>
                      <a:r>
                        <a:rPr lang="en-US" sz="1600" dirty="0">
                          <a:effectLst/>
                        </a:rPr>
                        <a:t>Performance criteria based on school-wide or district-wide rubric</a:t>
                      </a:r>
                      <a:endParaRPr lang="en-US" sz="1600" dirty="0">
                        <a:effectLst/>
                        <a:latin typeface="Calibri"/>
                        <a:ea typeface="Calibri"/>
                        <a:cs typeface="Times New Roman"/>
                      </a:endParaRPr>
                    </a:p>
                  </a:txBody>
                  <a:tcPr marL="45720" marR="45720" marT="18415" marB="18415"/>
                </a:tc>
                <a:tc>
                  <a:txBody>
                    <a:bodyPr/>
                    <a:lstStyle/>
                    <a:p>
                      <a:pPr marL="342900" marR="0" lvl="0" indent="-342900" algn="l" defTabSz="914400" rtl="0" eaLnBrk="1" fontAlgn="auto" latinLnBrk="0" hangingPunct="1">
                        <a:lnSpc>
                          <a:spcPct val="100000"/>
                        </a:lnSpc>
                        <a:spcBef>
                          <a:spcPts val="0"/>
                        </a:spcBef>
                        <a:spcAft>
                          <a:spcPts val="0"/>
                        </a:spcAft>
                        <a:buClrTx/>
                        <a:buSzTx/>
                        <a:buFont typeface="Century Gothic"/>
                        <a:buChar char="―"/>
                        <a:tabLst>
                          <a:tab pos="457200" algn="l"/>
                        </a:tabLst>
                        <a:defRPr/>
                      </a:pPr>
                      <a:r>
                        <a:rPr lang="en-US" sz="1600" dirty="0">
                          <a:effectLst/>
                        </a:rPr>
                        <a:t>Assessment data that is strictly normed</a:t>
                      </a:r>
                      <a:endParaRPr lang="en-US" sz="1600" baseline="0" dirty="0">
                        <a:effectLst/>
                      </a:endParaRPr>
                    </a:p>
                    <a:p>
                      <a:pPr marL="342900" marR="0" lvl="0" indent="-342900">
                        <a:lnSpc>
                          <a:spcPct val="100000"/>
                        </a:lnSpc>
                        <a:spcBef>
                          <a:spcPts val="0"/>
                        </a:spcBef>
                        <a:spcAft>
                          <a:spcPts val="0"/>
                        </a:spcAft>
                        <a:buFont typeface="Century Gothic"/>
                        <a:buChar char="―"/>
                        <a:tabLst>
                          <a:tab pos="457200" algn="l"/>
                        </a:tabLst>
                      </a:pPr>
                      <a:r>
                        <a:rPr lang="en-US" sz="1600" dirty="0">
                          <a:effectLst/>
                        </a:rPr>
                        <a:t>Course pass/fail rates</a:t>
                      </a:r>
                    </a:p>
                    <a:p>
                      <a:pPr marL="342900" marR="0" lvl="0" indent="-342900">
                        <a:lnSpc>
                          <a:spcPct val="100000"/>
                        </a:lnSpc>
                        <a:spcBef>
                          <a:spcPts val="0"/>
                        </a:spcBef>
                        <a:spcAft>
                          <a:spcPts val="0"/>
                        </a:spcAft>
                        <a:buFont typeface="Century Gothic"/>
                        <a:buChar char="―"/>
                        <a:tabLst>
                          <a:tab pos="457200" algn="l"/>
                        </a:tabLst>
                      </a:pPr>
                      <a:r>
                        <a:rPr lang="en-US" sz="1600" dirty="0">
                          <a:effectLst/>
                        </a:rPr>
                        <a:t>Assessment data that is not released within the necessary timeframe (former NECAP Assessment)</a:t>
                      </a:r>
                    </a:p>
                    <a:p>
                      <a:pPr marL="342900" marR="0" lvl="0" indent="-342900">
                        <a:lnSpc>
                          <a:spcPct val="100000"/>
                        </a:lnSpc>
                        <a:spcBef>
                          <a:spcPts val="0"/>
                        </a:spcBef>
                        <a:spcAft>
                          <a:spcPts val="0"/>
                        </a:spcAft>
                        <a:buFont typeface="Century Gothic"/>
                        <a:buChar char="―"/>
                        <a:tabLst>
                          <a:tab pos="457200" algn="l"/>
                        </a:tabLst>
                      </a:pPr>
                      <a:r>
                        <a:rPr lang="en-US" sz="1600" b="0" dirty="0">
                          <a:effectLst/>
                          <a:latin typeface="+mn-lt"/>
                          <a:ea typeface="Calibri"/>
                          <a:cs typeface="Times New Roman"/>
                        </a:rPr>
                        <a:t>Attendance</a:t>
                      </a:r>
                    </a:p>
                    <a:p>
                      <a:pPr marL="342900" marR="0" lvl="0" indent="-342900">
                        <a:lnSpc>
                          <a:spcPct val="100000"/>
                        </a:lnSpc>
                        <a:spcBef>
                          <a:spcPts val="0"/>
                        </a:spcBef>
                        <a:spcAft>
                          <a:spcPts val="0"/>
                        </a:spcAft>
                        <a:buFont typeface="Century Gothic"/>
                        <a:buChar char="―"/>
                        <a:tabLst>
                          <a:tab pos="457200" algn="l"/>
                        </a:tabLst>
                      </a:pPr>
                      <a:r>
                        <a:rPr lang="en-US" sz="1600" b="0" dirty="0">
                          <a:effectLst/>
                          <a:latin typeface="+mn-lt"/>
                          <a:ea typeface="Calibri"/>
                          <a:cs typeface="Times New Roman"/>
                        </a:rPr>
                        <a:t>"Habits</a:t>
                      </a:r>
                      <a:r>
                        <a:rPr lang="en-US" sz="1600" b="0" baseline="0" dirty="0">
                          <a:effectLst/>
                          <a:latin typeface="+mn-lt"/>
                          <a:ea typeface="Calibri"/>
                          <a:cs typeface="Times New Roman"/>
                        </a:rPr>
                        <a:t> of Mind"</a:t>
                      </a:r>
                      <a:endParaRPr lang="en-US" sz="1600" b="0" dirty="0">
                        <a:effectLst/>
                        <a:latin typeface="+mn-lt"/>
                        <a:ea typeface="Calibri"/>
                        <a:cs typeface="Times New Roman"/>
                      </a:endParaRPr>
                    </a:p>
                  </a:txBody>
                  <a:tcPr marL="45720" marR="45720" marT="18415" marB="18415"/>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1"/>
          </p:nvPr>
        </p:nvSpPr>
        <p:spPr/>
        <p:txBody>
          <a:bodyPr/>
          <a:lstStyle/>
          <a:p>
            <a:fld id="{35457779-13EB-4F7C-9441-FAA10908932F}" type="slidenum">
              <a:rPr lang="en-US" altLang="en-US" smtClean="0"/>
              <a:pPr/>
              <a:t>12</a:t>
            </a:fld>
            <a:endParaRPr lang="en-US" altLang="en-US" dirty="0"/>
          </a:p>
        </p:txBody>
      </p:sp>
    </p:spTree>
    <p:extLst>
      <p:ext uri="{BB962C8B-B14F-4D97-AF65-F5344CB8AC3E}">
        <p14:creationId xmlns:p14="http://schemas.microsoft.com/office/powerpoint/2010/main" val="2697729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2.3— Guidance on Assessments: Confidence and Commonality</a:t>
            </a:r>
          </a:p>
        </p:txBody>
      </p:sp>
      <p:graphicFrame>
        <p:nvGraphicFramePr>
          <p:cNvPr id="7" name="Table 6"/>
          <p:cNvGraphicFramePr>
            <a:graphicFrameLocks noGrp="1"/>
          </p:cNvGraphicFramePr>
          <p:nvPr>
            <p:extLst>
              <p:ext uri="{D42A27DB-BD31-4B8C-83A1-F6EECF244321}">
                <p14:modId xmlns:p14="http://schemas.microsoft.com/office/powerpoint/2010/main" val="2549142446"/>
              </p:ext>
            </p:extLst>
          </p:nvPr>
        </p:nvGraphicFramePr>
        <p:xfrm>
          <a:off x="609600" y="1295400"/>
          <a:ext cx="8001000" cy="2682240"/>
        </p:xfrm>
        <a:graphic>
          <a:graphicData uri="http://schemas.openxmlformats.org/drawingml/2006/table">
            <a:tbl>
              <a:tblPr firstRow="1" firstCol="1" bandRow="1">
                <a:tableStyleId>{5940675A-B579-460E-94D1-54222C63F5DA}</a:tableStyleId>
              </a:tblPr>
              <a:tblGrid>
                <a:gridCol w="3541426">
                  <a:extLst>
                    <a:ext uri="{9D8B030D-6E8A-4147-A177-3AD203B41FA5}">
                      <a16:colId xmlns:a16="http://schemas.microsoft.com/office/drawing/2014/main" val="20000"/>
                    </a:ext>
                  </a:extLst>
                </a:gridCol>
                <a:gridCol w="4459574">
                  <a:extLst>
                    <a:ext uri="{9D8B030D-6E8A-4147-A177-3AD203B41FA5}">
                      <a16:colId xmlns:a16="http://schemas.microsoft.com/office/drawing/2014/main" val="20001"/>
                    </a:ext>
                  </a:extLst>
                </a:gridCol>
              </a:tblGrid>
              <a:tr h="156781">
                <a:tc>
                  <a:txBody>
                    <a:bodyPr/>
                    <a:lstStyle/>
                    <a:p>
                      <a:pPr marL="0" marR="0" algn="ctr">
                        <a:spcBef>
                          <a:spcPts val="0"/>
                        </a:spcBef>
                        <a:spcAft>
                          <a:spcPts val="0"/>
                        </a:spcAft>
                      </a:pPr>
                      <a:r>
                        <a:rPr lang="en-US" sz="1600" b="1" dirty="0">
                          <a:effectLst/>
                        </a:rPr>
                        <a:t>Description</a:t>
                      </a:r>
                      <a:endParaRPr lang="en-US" sz="1600" b="1" dirty="0">
                        <a:solidFill>
                          <a:srgbClr val="3A5877"/>
                        </a:solidFill>
                        <a:effectLst/>
                        <a:latin typeface="Calibri"/>
                        <a:ea typeface="Calibri"/>
                        <a:cs typeface="Times New Roman"/>
                      </a:endParaRPr>
                    </a:p>
                  </a:txBody>
                  <a:tcPr marL="40925" marR="40925" marT="0" marB="0">
                    <a:solidFill>
                      <a:srgbClr val="92D050"/>
                    </a:solidFill>
                  </a:tcPr>
                </a:tc>
                <a:tc>
                  <a:txBody>
                    <a:bodyPr/>
                    <a:lstStyle/>
                    <a:p>
                      <a:pPr marL="0" marR="0" algn="ctr">
                        <a:spcBef>
                          <a:spcPts val="0"/>
                        </a:spcBef>
                        <a:spcAft>
                          <a:spcPts val="0"/>
                        </a:spcAft>
                      </a:pPr>
                      <a:r>
                        <a:rPr lang="en-US" sz="1600" b="1" dirty="0">
                          <a:effectLst/>
                        </a:rPr>
                        <a:t>Considerations</a:t>
                      </a:r>
                      <a:endParaRPr lang="en-US" sz="1600" b="1" dirty="0">
                        <a:solidFill>
                          <a:srgbClr val="3A5877"/>
                        </a:solidFill>
                        <a:effectLst/>
                        <a:latin typeface="Calibri"/>
                        <a:ea typeface="Calibri"/>
                        <a:cs typeface="Times New Roman"/>
                      </a:endParaRPr>
                    </a:p>
                  </a:txBody>
                  <a:tcPr marL="40925" marR="40925" marT="0" marB="0">
                    <a:solidFill>
                      <a:srgbClr val="9966FF"/>
                    </a:solidFill>
                  </a:tcPr>
                </a:tc>
                <a:extLst>
                  <a:ext uri="{0D108BD9-81ED-4DB2-BD59-A6C34878D82A}">
                    <a16:rowId xmlns:a16="http://schemas.microsoft.com/office/drawing/2014/main" val="10000"/>
                  </a:ext>
                </a:extLst>
              </a:tr>
              <a:tr h="425235">
                <a:tc>
                  <a:txBody>
                    <a:bodyPr/>
                    <a:lstStyle/>
                    <a:p>
                      <a:pPr marL="0" marR="0">
                        <a:spcBef>
                          <a:spcPts val="0"/>
                        </a:spcBef>
                        <a:spcAft>
                          <a:spcPts val="0"/>
                        </a:spcAft>
                      </a:pPr>
                      <a:r>
                        <a:rPr lang="en-US" sz="1600" kern="1200" dirty="0">
                          <a:solidFill>
                            <a:schemeClr val="tx1"/>
                          </a:solidFill>
                          <a:effectLst/>
                          <a:latin typeface="+mn-lt"/>
                          <a:ea typeface="+mn-ea"/>
                          <a:cs typeface="+mn-cs"/>
                        </a:rPr>
                        <a:t>High quality assessments accurately measure growth toward an identified learning goal, and they are carefully vetted.</a:t>
                      </a:r>
                      <a:endParaRPr lang="en-US" sz="1600" b="1" dirty="0">
                        <a:solidFill>
                          <a:srgbClr val="3A5877"/>
                        </a:solidFill>
                        <a:effectLst/>
                        <a:latin typeface="Calibri"/>
                        <a:ea typeface="Calibri"/>
                        <a:cs typeface="Times New Roman"/>
                      </a:endParaRPr>
                    </a:p>
                  </a:txBody>
                  <a:tcPr marL="40925" marR="40925" marT="0" marB="0"/>
                </a:tc>
                <a:tc>
                  <a:txBody>
                    <a:bodyPr/>
                    <a:lstStyle/>
                    <a:p>
                      <a:pPr marL="0" marR="0">
                        <a:lnSpc>
                          <a:spcPct val="100000"/>
                        </a:lnSpc>
                        <a:spcBef>
                          <a:spcPts val="0"/>
                        </a:spcBef>
                        <a:spcAft>
                          <a:spcPts val="1000"/>
                        </a:spcAft>
                      </a:pPr>
                      <a:r>
                        <a:rPr lang="en-US" sz="1600" b="1" dirty="0">
                          <a:effectLst/>
                          <a:latin typeface="+mn-lt"/>
                          <a:ea typeface="Times New Roman"/>
                          <a:cs typeface="Times New Roman"/>
                        </a:rPr>
                        <a:t>Confidence and Commonality: </a:t>
                      </a:r>
                      <a:r>
                        <a:rPr lang="en-US" sz="1600" b="0" kern="1200" dirty="0">
                          <a:solidFill>
                            <a:schemeClr val="tx1"/>
                          </a:solidFill>
                          <a:effectLst/>
                          <a:latin typeface="+mn-lt"/>
                          <a:ea typeface="+mn-ea"/>
                          <a:cs typeface="+mn-cs"/>
                        </a:rPr>
                        <a:t>M</a:t>
                      </a:r>
                      <a:r>
                        <a:rPr lang="en-US" sz="1600" kern="1200" dirty="0">
                          <a:solidFill>
                            <a:schemeClr val="tx1"/>
                          </a:solidFill>
                          <a:effectLst/>
                          <a:latin typeface="+mn-lt"/>
                          <a:ea typeface="+mn-ea"/>
                          <a:cs typeface="+mn-cs"/>
                        </a:rPr>
                        <a:t>any teachers will need to identify an existing or develop a new assessment or set of criteria that can be used to measure growth. </a:t>
                      </a:r>
                      <a:r>
                        <a:rPr lang="en-US" sz="1600" dirty="0">
                          <a:effectLst/>
                          <a:latin typeface="+mn-lt"/>
                          <a:ea typeface="Times New Roman"/>
                          <a:cs typeface="Times New Roman"/>
                        </a:rPr>
                        <a:t>When a new assessment or performance criteria (rubric) is called for, it should be developed collaboratively by teachers who have expertise in the learning standards that the assessment will measure, and, ideally, who will use the assessment in similar contexts.</a:t>
                      </a:r>
                      <a:endParaRPr lang="en-US" sz="1600" dirty="0">
                        <a:effectLst/>
                        <a:latin typeface="Calibri"/>
                        <a:ea typeface="Calibri"/>
                        <a:cs typeface="Times New Roman"/>
                      </a:endParaRPr>
                    </a:p>
                  </a:txBody>
                  <a:tcPr marL="40925" marR="40925" marT="0" marB="0"/>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fld id="{35457779-13EB-4F7C-9441-FAA10908932F}" type="slidenum">
              <a:rPr lang="en-US" altLang="en-US" smtClean="0"/>
              <a:pPr/>
              <a:t>13</a:t>
            </a:fld>
            <a:endParaRPr lang="en-US" altLang="en-US" dirty="0"/>
          </a:p>
        </p:txBody>
      </p:sp>
    </p:spTree>
    <p:extLst>
      <p:ext uri="{BB962C8B-B14F-4D97-AF65-F5344CB8AC3E}">
        <p14:creationId xmlns:p14="http://schemas.microsoft.com/office/powerpoint/2010/main" val="4001976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1800" dirty="0"/>
              <a:t>Confidence and Commonality</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914400" y="1676400"/>
            <a:ext cx="7086600" cy="3581400"/>
          </a:xfrm>
          <a:prstGeom prst="rect">
            <a:avLst/>
          </a:prstGeom>
        </p:spPr>
      </p:pic>
      <p:sp>
        <p:nvSpPr>
          <p:cNvPr id="9" name="Curved Left Arrow 8"/>
          <p:cNvSpPr/>
          <p:nvPr/>
        </p:nvSpPr>
        <p:spPr>
          <a:xfrm rot="21134410">
            <a:off x="8020986" y="3877228"/>
            <a:ext cx="147002" cy="688085"/>
          </a:xfrm>
          <a:prstGeom prst="curvedLef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chemeClr val="tx1"/>
              </a:solidFill>
            </a:endParaRPr>
          </a:p>
        </p:txBody>
      </p:sp>
      <p:sp>
        <p:nvSpPr>
          <p:cNvPr id="10" name="Curved Left Arrow 9"/>
          <p:cNvSpPr/>
          <p:nvPr/>
        </p:nvSpPr>
        <p:spPr>
          <a:xfrm rot="21134410" flipH="1" flipV="1">
            <a:off x="7753618" y="3818762"/>
            <a:ext cx="176206" cy="684157"/>
          </a:xfrm>
          <a:prstGeom prst="curvedLef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chemeClr val="tx1"/>
              </a:solidFill>
            </a:endParaRPr>
          </a:p>
        </p:txBody>
      </p:sp>
      <p:sp>
        <p:nvSpPr>
          <p:cNvPr id="12" name="Line Callout 1 11"/>
          <p:cNvSpPr/>
          <p:nvPr/>
        </p:nvSpPr>
        <p:spPr>
          <a:xfrm>
            <a:off x="2057400" y="5105400"/>
            <a:ext cx="5334000" cy="914400"/>
          </a:xfrm>
          <a:prstGeom prst="borderCallout1">
            <a:avLst>
              <a:gd name="adj1" fmla="val -5250"/>
              <a:gd name="adj2" fmla="val -447"/>
              <a:gd name="adj3" fmla="val -51500"/>
              <a:gd name="adj4" fmla="val -11248"/>
            </a:avLst>
          </a:prstGeom>
          <a:solidFill>
            <a:srgbClr val="FFCC66"/>
          </a:solidFill>
          <a:ln>
            <a:solidFill>
              <a:srgbClr val="FFCC66"/>
            </a:solidFill>
          </a:ln>
        </p:spPr>
        <p:style>
          <a:lnRef idx="1">
            <a:schemeClr val="accent6"/>
          </a:lnRef>
          <a:fillRef idx="3">
            <a:schemeClr val="accent6"/>
          </a:fillRef>
          <a:effectRef idx="2">
            <a:schemeClr val="accent6"/>
          </a:effectRef>
          <a:fontRef idx="minor">
            <a:schemeClr val="lt1"/>
          </a:fontRef>
        </p:style>
        <p:txBody>
          <a:bodyPr rtlCol="0" anchor="ctr"/>
          <a:lstStyle/>
          <a:p>
            <a:pPr marL="0" marR="0">
              <a:lnSpc>
                <a:spcPct val="115000"/>
              </a:lnSpc>
              <a:spcBef>
                <a:spcPts val="0"/>
              </a:spcBef>
              <a:spcAft>
                <a:spcPts val="1000"/>
              </a:spcAft>
            </a:pPr>
            <a:r>
              <a:rPr lang="en-US" sz="1000" dirty="0">
                <a:solidFill>
                  <a:schemeClr val="tx1"/>
                </a:solidFill>
                <a:latin typeface="Times New Roman"/>
                <a:ea typeface="Calibri"/>
                <a:cs typeface="Times New Roman"/>
              </a:rPr>
              <a:t>This scale should not be interpreted as making the claim that large-scale, commercial assessments are better than or more appropriate than school- or district-developed assessments. Rather confidence that the assessment meets the criteria in Table 2 is the first consideration, with common usage the second.</a:t>
            </a:r>
            <a:endParaRPr lang="en-US" sz="1000" dirty="0">
              <a:solidFill>
                <a:schemeClr val="tx1"/>
              </a:solidFill>
              <a:ea typeface="Calibri"/>
              <a:cs typeface="Times New Roman"/>
            </a:endParaRPr>
          </a:p>
        </p:txBody>
      </p:sp>
      <p:sp>
        <p:nvSpPr>
          <p:cNvPr id="2" name="Slide Number Placeholder 1"/>
          <p:cNvSpPr>
            <a:spLocks noGrp="1"/>
          </p:cNvSpPr>
          <p:nvPr>
            <p:ph type="sldNum" sz="quarter" idx="11"/>
          </p:nvPr>
        </p:nvSpPr>
        <p:spPr/>
        <p:txBody>
          <a:bodyPr/>
          <a:lstStyle/>
          <a:p>
            <a:fld id="{35457779-13EB-4F7C-9441-FAA10908932F}" type="slidenum">
              <a:rPr lang="en-US" altLang="en-US" smtClean="0"/>
              <a:pPr/>
              <a:t>14</a:t>
            </a:fld>
            <a:endParaRPr lang="en-US" altLang="en-US" dirty="0"/>
          </a:p>
        </p:txBody>
      </p:sp>
    </p:spTree>
    <p:extLst>
      <p:ext uri="{BB962C8B-B14F-4D97-AF65-F5344CB8AC3E}">
        <p14:creationId xmlns:p14="http://schemas.microsoft.com/office/powerpoint/2010/main" val="186718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Today's Next Steps:</a:t>
            </a:r>
            <a:br>
              <a:rPr lang="en-US" dirty="0"/>
            </a:br>
            <a:endParaRPr lang="en-US" dirty="0"/>
          </a:p>
        </p:txBody>
      </p:sp>
      <p:sp>
        <p:nvSpPr>
          <p:cNvPr id="7" name="Content Placeholder 6"/>
          <p:cNvSpPr>
            <a:spLocks noGrp="1"/>
          </p:cNvSpPr>
          <p:nvPr>
            <p:ph idx="1"/>
          </p:nvPr>
        </p:nvSpPr>
        <p:spPr/>
        <p:txBody>
          <a:bodyPr/>
          <a:lstStyle/>
          <a:p>
            <a:pPr lvl="0"/>
            <a:endParaRPr lang="en-US" dirty="0"/>
          </a:p>
          <a:p>
            <a:pPr lvl="0"/>
            <a:endParaRPr lang="en-US" dirty="0"/>
          </a:p>
          <a:p>
            <a:endParaRPr lang="en-US" dirty="0"/>
          </a:p>
        </p:txBody>
      </p:sp>
      <p:sp>
        <p:nvSpPr>
          <p:cNvPr id="6" name="Rectangle 5"/>
          <p:cNvSpPr/>
          <p:nvPr/>
        </p:nvSpPr>
        <p:spPr>
          <a:xfrm>
            <a:off x="609600" y="2505670"/>
            <a:ext cx="7239000" cy="3046988"/>
          </a:xfrm>
          <a:prstGeom prst="rect">
            <a:avLst/>
          </a:prstGeom>
        </p:spPr>
        <p:txBody>
          <a:bodyPr wrap="square">
            <a:spAutoFit/>
          </a:bodyPr>
          <a:lstStyle/>
          <a:p>
            <a:endParaRPr lang="en-US" sz="1600" b="1" dirty="0"/>
          </a:p>
          <a:p>
            <a:r>
              <a:rPr lang="en-US" sz="1600" b="1" dirty="0"/>
              <a:t>In groups of like teachers and contexts (or as directed by your administrators),</a:t>
            </a:r>
          </a:p>
          <a:p>
            <a:endParaRPr lang="en-US" sz="1600" b="1" dirty="0"/>
          </a:p>
          <a:p>
            <a:pPr marL="285750" indent="-285750">
              <a:buFont typeface="Wingdings" panose="05000000000000000000" pitchFamily="2" charset="2"/>
              <a:buChar char="Ø"/>
            </a:pPr>
            <a:r>
              <a:rPr lang="en-US" sz="1600" dirty="0"/>
              <a:t>Identify all assessments currently in use or available</a:t>
            </a:r>
          </a:p>
          <a:p>
            <a:pPr marL="285750" indent="-285750">
              <a:buFont typeface="Wingdings" panose="05000000000000000000" pitchFamily="2" charset="2"/>
              <a:buChar char="Ø"/>
            </a:pPr>
            <a:r>
              <a:rPr lang="en-US" sz="1600" dirty="0"/>
              <a:t>Determine if the assessment is able to measure growth according to the guidelines</a:t>
            </a:r>
          </a:p>
          <a:p>
            <a:pPr marL="742950" lvl="1" indent="-285750">
              <a:buFont typeface="Wingdings" panose="05000000000000000000" pitchFamily="2" charset="2"/>
              <a:buChar char="ü"/>
            </a:pPr>
            <a:r>
              <a:rPr lang="en-US" sz="1600" dirty="0"/>
              <a:t>Does the assessment lend itself readily to a pre-assessment?</a:t>
            </a:r>
          </a:p>
          <a:p>
            <a:pPr marL="742950" lvl="1" indent="-285750">
              <a:buFont typeface="Wingdings" panose="05000000000000000000" pitchFamily="2" charset="2"/>
              <a:buChar char="ü"/>
            </a:pPr>
            <a:r>
              <a:rPr lang="en-US" sz="1600" dirty="0"/>
              <a:t>Could a pre-assessment be developed based on the available assessment? </a:t>
            </a:r>
          </a:p>
          <a:p>
            <a:pPr marL="285750" lvl="1" indent="-285750">
              <a:buFont typeface="Wingdings" panose="05000000000000000000" pitchFamily="2" charset="2"/>
              <a:buChar char="Ø"/>
            </a:pPr>
            <a:r>
              <a:rPr lang="en-US" sz="1600" dirty="0"/>
              <a:t>Identify the range of content standards the assessments measure</a:t>
            </a:r>
          </a:p>
          <a:p>
            <a:pPr marL="742950" lvl="1" indent="-285750">
              <a:buFont typeface="Wingdings" panose="05000000000000000000" pitchFamily="2" charset="2"/>
              <a:buChar char="ü"/>
            </a:pPr>
            <a:endParaRPr lang="en-US" sz="1600" dirty="0"/>
          </a:p>
        </p:txBody>
      </p:sp>
      <p:sp>
        <p:nvSpPr>
          <p:cNvPr id="3" name="Slide Number Placeholder 2"/>
          <p:cNvSpPr>
            <a:spLocks noGrp="1"/>
          </p:cNvSpPr>
          <p:nvPr>
            <p:ph type="sldNum" sz="quarter" idx="11"/>
          </p:nvPr>
        </p:nvSpPr>
        <p:spPr/>
        <p:txBody>
          <a:bodyPr/>
          <a:lstStyle/>
          <a:p>
            <a:fld id="{E4BE815E-65D1-40D0-A71C-01E230B202BD}" type="slidenum">
              <a:rPr lang="en-US" altLang="en-US" smtClean="0"/>
              <a:pPr/>
              <a:t>15</a:t>
            </a:fld>
            <a:endParaRPr lang="en-US" altLang="en-US" dirty="0"/>
          </a:p>
        </p:txBody>
      </p:sp>
    </p:spTree>
    <p:extLst>
      <p:ext uri="{BB962C8B-B14F-4D97-AF65-F5344CB8AC3E}">
        <p14:creationId xmlns:p14="http://schemas.microsoft.com/office/powerpoint/2010/main" val="2393460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Guidance</a:t>
            </a:r>
          </a:p>
        </p:txBody>
      </p:sp>
      <p:sp>
        <p:nvSpPr>
          <p:cNvPr id="7" name="Content Placeholder 6"/>
          <p:cNvSpPr>
            <a:spLocks noGrp="1"/>
          </p:cNvSpPr>
          <p:nvPr>
            <p:ph idx="1"/>
          </p:nvPr>
        </p:nvSpPr>
        <p:spPr/>
        <p:txBody>
          <a:bodyPr/>
          <a:lstStyle/>
          <a:p>
            <a:pPr lvl="0"/>
            <a:endParaRPr lang="en-US" sz="1600" dirty="0"/>
          </a:p>
          <a:p>
            <a:pPr marL="285750" indent="-285750">
              <a:spcBef>
                <a:spcPts val="0"/>
              </a:spcBef>
              <a:buFont typeface="Wingdings" panose="05000000000000000000" pitchFamily="2" charset="2"/>
              <a:buChar char="Ø"/>
            </a:pPr>
            <a:r>
              <a:rPr lang="en-US" sz="1600" dirty="0"/>
              <a:t>Use the Confidence and Commonality Framework to work from the top down as you identify assessments.</a:t>
            </a:r>
          </a:p>
          <a:p>
            <a:pPr marL="285750" lvl="0" indent="-285750">
              <a:spcBef>
                <a:spcPts val="0"/>
              </a:spcBef>
              <a:buFont typeface="Wingdings" panose="05000000000000000000" pitchFamily="2" charset="2"/>
              <a:buChar char="Ø"/>
            </a:pPr>
            <a:r>
              <a:rPr lang="en-US" sz="1600" dirty="0"/>
              <a:t>Consider multi-faceted assessments to measure substantive content: An essay rubric + constructed response rubric + multiple choice</a:t>
            </a:r>
          </a:p>
          <a:p>
            <a:pPr marL="285750" lvl="0" indent="-285750">
              <a:buFont typeface="Wingdings" panose="05000000000000000000" pitchFamily="2" charset="2"/>
              <a:buChar char="Ø"/>
            </a:pPr>
            <a:r>
              <a:rPr lang="en-US" sz="1600" dirty="0"/>
              <a:t>Consider standards-specific rubrics as opposed to task-specific rubrics that can be used with different tasks</a:t>
            </a:r>
          </a:p>
          <a:p>
            <a:pPr marL="285750" lvl="0" indent="-285750">
              <a:buFont typeface="Wingdings" panose="05000000000000000000" pitchFamily="2" charset="2"/>
              <a:buChar char="Ø"/>
            </a:pPr>
            <a:r>
              <a:rPr lang="en-US" sz="1600" dirty="0"/>
              <a:t>Consider classroom, teacher-developed assessments that could be collaboratively revised and adopted</a:t>
            </a:r>
          </a:p>
          <a:p>
            <a:pPr marL="285750" lvl="0" indent="-285750">
              <a:buFont typeface="Wingdings" panose="05000000000000000000" pitchFamily="2" charset="2"/>
              <a:buChar char="Ø"/>
            </a:pPr>
            <a:r>
              <a:rPr lang="en-US" sz="1600" dirty="0"/>
              <a:t>Find that Local Assessment System </a:t>
            </a:r>
            <a:r>
              <a:rPr lang="en-US" sz="1600"/>
              <a:t>folder!</a:t>
            </a:r>
          </a:p>
          <a:p>
            <a:pPr marL="285750" lvl="0" indent="-285750">
              <a:buFont typeface="Wingdings" panose="05000000000000000000" pitchFamily="2" charset="2"/>
              <a:buChar char="Ø"/>
            </a:pPr>
            <a:r>
              <a:rPr lang="en-US" sz="1600"/>
              <a:t>Use </a:t>
            </a:r>
            <a:r>
              <a:rPr lang="en-US" sz="1600" dirty="0"/>
              <a:t>the Assessment Checklist on the following slide</a:t>
            </a:r>
          </a:p>
          <a:p>
            <a:pPr lvl="0"/>
            <a:endParaRPr lang="en-US" sz="1600" dirty="0"/>
          </a:p>
          <a:p>
            <a:endParaRPr lang="en-US" sz="1600" dirty="0"/>
          </a:p>
        </p:txBody>
      </p:sp>
      <p:sp>
        <p:nvSpPr>
          <p:cNvPr id="6" name="Rectangle 5"/>
          <p:cNvSpPr/>
          <p:nvPr/>
        </p:nvSpPr>
        <p:spPr>
          <a:xfrm>
            <a:off x="609600" y="2505670"/>
            <a:ext cx="7239000" cy="1077218"/>
          </a:xfrm>
          <a:prstGeom prst="rect">
            <a:avLst/>
          </a:prstGeom>
        </p:spPr>
        <p:txBody>
          <a:bodyPr wrap="square">
            <a:spAutoFit/>
          </a:bodyPr>
          <a:lstStyle/>
          <a:p>
            <a:endParaRPr lang="en-US" sz="1600" b="1" dirty="0"/>
          </a:p>
          <a:p>
            <a:endParaRPr lang="en-US" sz="1600" dirty="0"/>
          </a:p>
          <a:p>
            <a:endParaRPr lang="en-US" sz="1600" dirty="0"/>
          </a:p>
          <a:p>
            <a:endParaRPr lang="en-US" sz="1600" dirty="0"/>
          </a:p>
        </p:txBody>
      </p:sp>
      <p:sp>
        <p:nvSpPr>
          <p:cNvPr id="3" name="Slide Number Placeholder 2"/>
          <p:cNvSpPr>
            <a:spLocks noGrp="1"/>
          </p:cNvSpPr>
          <p:nvPr>
            <p:ph type="sldNum" sz="quarter" idx="11"/>
          </p:nvPr>
        </p:nvSpPr>
        <p:spPr/>
        <p:txBody>
          <a:bodyPr/>
          <a:lstStyle/>
          <a:p>
            <a:fld id="{E4BE815E-65D1-40D0-A71C-01E230B202BD}" type="slidenum">
              <a:rPr lang="en-US" altLang="en-US" smtClean="0"/>
              <a:pPr/>
              <a:t>16</a:t>
            </a:fld>
            <a:endParaRPr lang="en-US" altLang="en-US" dirty="0"/>
          </a:p>
        </p:txBody>
      </p:sp>
    </p:spTree>
    <p:extLst>
      <p:ext uri="{BB962C8B-B14F-4D97-AF65-F5344CB8AC3E}">
        <p14:creationId xmlns:p14="http://schemas.microsoft.com/office/powerpoint/2010/main" val="326215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Assessment Checklist</a:t>
            </a:r>
          </a:p>
        </p:txBody>
      </p:sp>
      <p:sp>
        <p:nvSpPr>
          <p:cNvPr id="6" name="Rectangle 5"/>
          <p:cNvSpPr/>
          <p:nvPr/>
        </p:nvSpPr>
        <p:spPr>
          <a:xfrm>
            <a:off x="609600" y="2505670"/>
            <a:ext cx="7239000" cy="1077218"/>
          </a:xfrm>
          <a:prstGeom prst="rect">
            <a:avLst/>
          </a:prstGeom>
        </p:spPr>
        <p:txBody>
          <a:bodyPr wrap="square">
            <a:spAutoFit/>
          </a:bodyPr>
          <a:lstStyle/>
          <a:p>
            <a:endParaRPr lang="en-US" sz="1600" b="1" dirty="0"/>
          </a:p>
          <a:p>
            <a:endParaRPr lang="en-US" sz="1600" dirty="0"/>
          </a:p>
          <a:p>
            <a:endParaRPr lang="en-US" sz="1600" dirty="0"/>
          </a:p>
          <a:p>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1182234"/>
              </p:ext>
            </p:extLst>
          </p:nvPr>
        </p:nvGraphicFramePr>
        <p:xfrm>
          <a:off x="609600" y="2133600"/>
          <a:ext cx="8077200" cy="3855720"/>
        </p:xfrm>
        <a:graphic>
          <a:graphicData uri="http://schemas.openxmlformats.org/drawingml/2006/table">
            <a:tbl>
              <a:tblPr firstRow="1" firstCol="1" bandRow="1">
                <a:tableStyleId>{21E4AEA4-8DFA-4A89-87EB-49C32662AFE0}</a:tableStyleId>
              </a:tblPr>
              <a:tblGrid>
                <a:gridCol w="1447800">
                  <a:extLst>
                    <a:ext uri="{9D8B030D-6E8A-4147-A177-3AD203B41FA5}">
                      <a16:colId xmlns:a16="http://schemas.microsoft.com/office/drawing/2014/main" val="20000"/>
                    </a:ext>
                  </a:extLst>
                </a:gridCol>
                <a:gridCol w="6629400">
                  <a:extLst>
                    <a:ext uri="{9D8B030D-6E8A-4147-A177-3AD203B41FA5}">
                      <a16:colId xmlns:a16="http://schemas.microsoft.com/office/drawing/2014/main" val="20001"/>
                    </a:ext>
                  </a:extLst>
                </a:gridCol>
              </a:tblGrid>
              <a:tr h="381000">
                <a:tc>
                  <a:txBody>
                    <a:bodyPr/>
                    <a:lstStyle/>
                    <a:p>
                      <a:pPr marL="0" marR="0">
                        <a:spcBef>
                          <a:spcPts val="200"/>
                        </a:spcBef>
                        <a:spcAft>
                          <a:spcPts val="200"/>
                        </a:spcAft>
                      </a:pPr>
                      <a:r>
                        <a:rPr lang="en-US" sz="1400" dirty="0">
                          <a:effectLst/>
                          <a:latin typeface="+mn-lt"/>
                        </a:rPr>
                        <a:t> </a:t>
                      </a:r>
                      <a:endParaRPr lang="en-US" sz="1400" b="1" dirty="0">
                        <a:effectLst/>
                        <a:latin typeface="+mn-lt"/>
                        <a:ea typeface="Times New Roman"/>
                        <a:cs typeface="Times New Roman"/>
                      </a:endParaRPr>
                    </a:p>
                  </a:txBody>
                  <a:tcPr marL="50441" marR="50441" marT="0" marB="0" anchor="ctr"/>
                </a:tc>
                <a:tc>
                  <a:txBody>
                    <a:bodyPr/>
                    <a:lstStyle/>
                    <a:p>
                      <a:pPr marL="0" marR="0">
                        <a:spcBef>
                          <a:spcPts val="200"/>
                        </a:spcBef>
                        <a:spcAft>
                          <a:spcPts val="200"/>
                        </a:spcAft>
                      </a:pPr>
                      <a:r>
                        <a:rPr lang="en-US" sz="1400" b="1" dirty="0">
                          <a:effectLst/>
                          <a:latin typeface="+mn-lt"/>
                          <a:ea typeface="Times New Roman"/>
                          <a:cs typeface="Times New Roman"/>
                        </a:rPr>
                        <a:t>The Assessment</a:t>
                      </a:r>
                    </a:p>
                  </a:txBody>
                  <a:tcPr marL="50441" marR="50441" marT="0" marB="0" anchor="ctr"/>
                </a:tc>
                <a:extLst>
                  <a:ext uri="{0D108BD9-81ED-4DB2-BD59-A6C34878D82A}">
                    <a16:rowId xmlns:a16="http://schemas.microsoft.com/office/drawing/2014/main" val="10000"/>
                  </a:ext>
                </a:extLst>
              </a:tr>
              <a:tr h="378962">
                <a:tc>
                  <a:txBody>
                    <a:bodyPr/>
                    <a:lstStyle/>
                    <a:p>
                      <a:pPr marL="0" marR="0">
                        <a:spcBef>
                          <a:spcPts val="200"/>
                        </a:spcBef>
                        <a:spcAft>
                          <a:spcPts val="200"/>
                        </a:spcAft>
                      </a:pPr>
                      <a:r>
                        <a:rPr lang="en-US" sz="1400" dirty="0">
                          <a:effectLst/>
                          <a:latin typeface="+mn-lt"/>
                        </a:rPr>
                        <a:t>Confidence</a:t>
                      </a:r>
                      <a:endParaRPr lang="en-US" sz="1400" dirty="0">
                        <a:effectLst/>
                        <a:latin typeface="+mn-lt"/>
                        <a:ea typeface="Times New Roman"/>
                        <a:cs typeface="Times New Roman"/>
                      </a:endParaRPr>
                    </a:p>
                  </a:txBody>
                  <a:tcPr marL="50441" marR="50441" marT="0" marB="0" anchor="ctr"/>
                </a:tc>
                <a:tc>
                  <a:txBody>
                    <a:bodyPr/>
                    <a:lstStyle/>
                    <a:p>
                      <a:pPr marL="171450" marR="0" lvl="0" indent="-171450">
                        <a:spcBef>
                          <a:spcPts val="200"/>
                        </a:spcBef>
                        <a:spcAft>
                          <a:spcPts val="200"/>
                        </a:spcAft>
                        <a:buFont typeface="Wingdings" panose="05000000000000000000" pitchFamily="2" charset="2"/>
                        <a:buChar char="q"/>
                      </a:pPr>
                      <a:r>
                        <a:rPr lang="en-US" sz="1400" dirty="0">
                          <a:effectLst/>
                          <a:latin typeface="+mn-lt"/>
                        </a:rPr>
                        <a:t>Aligns with a comprehensive set of content and process standards</a:t>
                      </a:r>
                    </a:p>
                    <a:p>
                      <a:pPr marL="171450" marR="0" lvl="0" indent="-171450">
                        <a:spcBef>
                          <a:spcPts val="200"/>
                        </a:spcBef>
                        <a:spcAft>
                          <a:spcPts val="200"/>
                        </a:spcAft>
                        <a:buFont typeface="Wingdings" panose="05000000000000000000" pitchFamily="2" charset="2"/>
                        <a:buChar char="q"/>
                      </a:pPr>
                      <a:r>
                        <a:rPr lang="en-US" sz="1400" dirty="0">
                          <a:effectLst/>
                          <a:latin typeface="+mn-lt"/>
                          <a:ea typeface="Times New Roman"/>
                          <a:cs typeface="Times New Roman"/>
                        </a:rPr>
                        <a:t>Can be given pre</a:t>
                      </a:r>
                      <a:r>
                        <a:rPr lang="en-US" sz="1400" baseline="0" dirty="0">
                          <a:effectLst/>
                          <a:latin typeface="+mn-lt"/>
                          <a:ea typeface="Times New Roman"/>
                          <a:cs typeface="Times New Roman"/>
                        </a:rPr>
                        <a:t> and post</a:t>
                      </a:r>
                    </a:p>
                    <a:p>
                      <a:pPr marL="171450" marR="0" lvl="0"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q"/>
                        <a:tabLst/>
                        <a:defRPr/>
                      </a:pPr>
                      <a:r>
                        <a:rPr lang="en-US" sz="1400" baseline="0" dirty="0">
                          <a:effectLst/>
                          <a:latin typeface="+mn-lt"/>
                          <a:ea typeface="Times New Roman"/>
                          <a:cs typeface="Times New Roman"/>
                        </a:rPr>
                        <a:t>Can be adapted to provide a pre-assessment</a:t>
                      </a:r>
                    </a:p>
                    <a:p>
                      <a:pPr marL="171450" marR="0" lvl="0"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q"/>
                        <a:tabLst/>
                        <a:defRPr/>
                      </a:pPr>
                      <a:r>
                        <a:rPr lang="en-US" sz="1400" dirty="0">
                          <a:effectLst/>
                          <a:latin typeface="+mn-lt"/>
                        </a:rPr>
                        <a:t>Provides</a:t>
                      </a:r>
                      <a:r>
                        <a:rPr lang="en-US" sz="1400" baseline="0" dirty="0">
                          <a:effectLst/>
                          <a:latin typeface="+mn-lt"/>
                        </a:rPr>
                        <a:t> </a:t>
                      </a:r>
                      <a:r>
                        <a:rPr lang="en-US" sz="1400" dirty="0">
                          <a:effectLst/>
                          <a:latin typeface="+mn-lt"/>
                        </a:rPr>
                        <a:t>a range of opportunity to demonstrate growth</a:t>
                      </a:r>
                      <a:endParaRPr lang="en-US" sz="1400" dirty="0">
                        <a:effectLst/>
                        <a:latin typeface="+mn-lt"/>
                        <a:cs typeface="Times New Roman"/>
                      </a:endParaRPr>
                    </a:p>
                    <a:p>
                      <a:pPr marL="171450" marR="0" lvl="0"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q"/>
                        <a:tabLst/>
                        <a:defRPr/>
                      </a:pPr>
                      <a:r>
                        <a:rPr lang="en-US" sz="1400" dirty="0">
                          <a:effectLst/>
                          <a:latin typeface="+mn-lt"/>
                          <a:ea typeface="Times New Roman"/>
                          <a:cs typeface="Times New Roman"/>
                        </a:rPr>
                        <a:t>Can</a:t>
                      </a:r>
                      <a:r>
                        <a:rPr lang="en-US" sz="1400" baseline="0" dirty="0">
                          <a:effectLst/>
                          <a:latin typeface="+mn-lt"/>
                          <a:ea typeface="Times New Roman"/>
                          <a:cs typeface="Times New Roman"/>
                        </a:rPr>
                        <a:t> be administered and scored within a school year</a:t>
                      </a:r>
                    </a:p>
                    <a:p>
                      <a:pPr marL="171450" marR="0" lvl="0"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q"/>
                        <a:tabLst/>
                        <a:defRPr/>
                      </a:pPr>
                      <a:r>
                        <a:rPr lang="en-US" sz="1400" dirty="0">
                          <a:effectLst/>
                          <a:latin typeface="+mn-lt"/>
                        </a:rPr>
                        <a:t>Is free of bias, avoiding unnecessarily complex language, and can be administered fairly and consistently to all students.</a:t>
                      </a:r>
                    </a:p>
                    <a:p>
                      <a:pPr marL="171450" marR="0" lvl="0"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q"/>
                        <a:tabLst/>
                        <a:defRPr/>
                      </a:pPr>
                      <a:r>
                        <a:rPr lang="en-US" sz="1400" dirty="0">
                          <a:effectLst/>
                          <a:latin typeface="+mn-lt"/>
                        </a:rPr>
                        <a:t>Can accommodate IEPs, 504 plans, or ELL status</a:t>
                      </a:r>
                      <a:endParaRPr lang="en-US" sz="1400" dirty="0">
                        <a:effectLst/>
                        <a:latin typeface="+mn-lt"/>
                        <a:ea typeface="Times New Roman"/>
                        <a:cs typeface="Times New Roman"/>
                      </a:endParaRPr>
                    </a:p>
                  </a:txBody>
                  <a:tcPr marL="137160" marR="137160" marT="137160" marB="137160" anchor="ctr"/>
                </a:tc>
                <a:extLst>
                  <a:ext uri="{0D108BD9-81ED-4DB2-BD59-A6C34878D82A}">
                    <a16:rowId xmlns:a16="http://schemas.microsoft.com/office/drawing/2014/main" val="10001"/>
                  </a:ext>
                </a:extLst>
              </a:tr>
              <a:tr h="548640">
                <a:tc rowSpan="2">
                  <a:txBody>
                    <a:bodyPr/>
                    <a:lstStyle/>
                    <a:p>
                      <a:pPr marL="0" marR="0">
                        <a:spcBef>
                          <a:spcPts val="200"/>
                        </a:spcBef>
                        <a:spcAft>
                          <a:spcPts val="200"/>
                        </a:spcAft>
                      </a:pPr>
                      <a:r>
                        <a:rPr lang="en-US" sz="1400" dirty="0">
                          <a:effectLst/>
                          <a:latin typeface="+mn-lt"/>
                        </a:rPr>
                        <a:t>Commonality </a:t>
                      </a:r>
                      <a:endParaRPr lang="en-US" sz="1400" dirty="0">
                        <a:effectLst/>
                        <a:latin typeface="+mn-lt"/>
                        <a:ea typeface="Times New Roman"/>
                        <a:cs typeface="Times New Roman"/>
                      </a:endParaRPr>
                    </a:p>
                  </a:txBody>
                  <a:tcPr marL="50441" marR="50441" marT="0" marB="0" anchor="ctr"/>
                </a:tc>
                <a:tc>
                  <a:txBody>
                    <a:bodyPr/>
                    <a:lstStyle/>
                    <a:p>
                      <a:pPr marL="171450" marR="0" indent="-171450">
                        <a:spcBef>
                          <a:spcPts val="200"/>
                        </a:spcBef>
                        <a:spcAft>
                          <a:spcPts val="200"/>
                        </a:spcAft>
                        <a:buFont typeface="Wingdings" panose="05000000000000000000" pitchFamily="2" charset="2"/>
                        <a:buChar char="q"/>
                      </a:pPr>
                      <a:r>
                        <a:rPr lang="en-US" sz="1400" dirty="0">
                          <a:effectLst/>
                          <a:latin typeface="+mn-lt"/>
                        </a:rPr>
                        <a:t>Can</a:t>
                      </a:r>
                      <a:r>
                        <a:rPr lang="en-US" sz="1400" baseline="0" dirty="0">
                          <a:effectLst/>
                          <a:latin typeface="+mn-lt"/>
                        </a:rPr>
                        <a:t> be</a:t>
                      </a:r>
                      <a:r>
                        <a:rPr lang="en-US" sz="1400" dirty="0">
                          <a:effectLst/>
                          <a:latin typeface="+mn-lt"/>
                        </a:rPr>
                        <a:t> administered similarly across similar contexts within a school or district</a:t>
                      </a:r>
                      <a:endParaRPr lang="en-US" sz="1400" dirty="0">
                        <a:effectLst/>
                        <a:latin typeface="+mn-lt"/>
                        <a:ea typeface="Times New Roman"/>
                        <a:cs typeface="Times New Roman"/>
                      </a:endParaRPr>
                    </a:p>
                  </a:txBody>
                  <a:tcPr marL="137160" marR="137160" marT="137160" marB="137160" anchor="ctr"/>
                </a:tc>
                <a:extLst>
                  <a:ext uri="{0D108BD9-81ED-4DB2-BD59-A6C34878D82A}">
                    <a16:rowId xmlns:a16="http://schemas.microsoft.com/office/drawing/2014/main" val="10002"/>
                  </a:ext>
                </a:extLst>
              </a:tr>
              <a:tr h="0">
                <a:tc vMerge="1">
                  <a:txBody>
                    <a:bodyPr/>
                    <a:lstStyle/>
                    <a:p>
                      <a:endParaRPr lang="en-US"/>
                    </a:p>
                  </a:txBody>
                  <a:tcPr/>
                </a:tc>
                <a:tc>
                  <a:txBody>
                    <a:bodyPr/>
                    <a:lstStyle/>
                    <a:p>
                      <a:pPr marL="171450" marR="0" indent="-171450">
                        <a:spcBef>
                          <a:spcPts val="200"/>
                        </a:spcBef>
                        <a:spcAft>
                          <a:spcPts val="200"/>
                        </a:spcAft>
                        <a:buFont typeface="Wingdings" panose="05000000000000000000" pitchFamily="2" charset="2"/>
                        <a:buChar char="q"/>
                      </a:pPr>
                      <a:r>
                        <a:rPr lang="en-US" sz="1400" dirty="0">
                          <a:effectLst/>
                          <a:latin typeface="+mn-lt"/>
                        </a:rPr>
                        <a:t>Can</a:t>
                      </a:r>
                      <a:r>
                        <a:rPr lang="en-US" sz="1400" baseline="0" dirty="0">
                          <a:effectLst/>
                          <a:latin typeface="+mn-lt"/>
                        </a:rPr>
                        <a:t> be</a:t>
                      </a:r>
                      <a:r>
                        <a:rPr lang="en-US" sz="1400" dirty="0">
                          <a:effectLst/>
                          <a:latin typeface="+mn-lt"/>
                        </a:rPr>
                        <a:t> graded consistently between administrations and classrooms</a:t>
                      </a:r>
                      <a:endParaRPr lang="en-US" sz="1400" dirty="0">
                        <a:effectLst/>
                        <a:latin typeface="+mn-lt"/>
                        <a:ea typeface="Times New Roman"/>
                        <a:cs typeface="Times New Roman"/>
                      </a:endParaRPr>
                    </a:p>
                  </a:txBody>
                  <a:tcPr marL="137160" marR="137160" marT="137160" marB="137160" anchor="ct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1"/>
          </p:nvPr>
        </p:nvSpPr>
        <p:spPr/>
        <p:txBody>
          <a:bodyPr/>
          <a:lstStyle/>
          <a:p>
            <a:fld id="{E4BE815E-65D1-40D0-A71C-01E230B202BD}" type="slidenum">
              <a:rPr lang="en-US" altLang="en-US" smtClean="0"/>
              <a:pPr/>
              <a:t>17</a:t>
            </a:fld>
            <a:endParaRPr lang="en-US" altLang="en-US" dirty="0"/>
          </a:p>
        </p:txBody>
      </p:sp>
    </p:spTree>
    <p:extLst>
      <p:ext uri="{BB962C8B-B14F-4D97-AF65-F5344CB8AC3E}">
        <p14:creationId xmlns:p14="http://schemas.microsoft.com/office/powerpoint/2010/main" val="137151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br>
            <a:r>
              <a:rPr lang="en-US"/>
              <a:t>Resources</a:t>
            </a:r>
            <a:endParaRPr lang="en-US" dirty="0"/>
          </a:p>
        </p:txBody>
      </p:sp>
      <p:sp>
        <p:nvSpPr>
          <p:cNvPr id="7" name="Content Placeholder 6"/>
          <p:cNvSpPr>
            <a:spLocks noGrp="1"/>
          </p:cNvSpPr>
          <p:nvPr>
            <p:ph idx="1"/>
          </p:nvPr>
        </p:nvSpPr>
        <p:spPr/>
        <p:txBody>
          <a:bodyPr/>
          <a:lstStyle/>
          <a:p>
            <a:pPr lvl="0"/>
            <a:endParaRPr lang="en-US" dirty="0"/>
          </a:p>
          <a:p>
            <a:pPr lvl="0"/>
            <a:endParaRPr lang="en-US" dirty="0"/>
          </a:p>
          <a:p>
            <a:endParaRPr lang="en-US" dirty="0"/>
          </a:p>
        </p:txBody>
      </p:sp>
      <p:sp>
        <p:nvSpPr>
          <p:cNvPr id="6" name="Rectangle 5"/>
          <p:cNvSpPr/>
          <p:nvPr/>
        </p:nvSpPr>
        <p:spPr>
          <a:xfrm>
            <a:off x="609600" y="2505670"/>
            <a:ext cx="6400800" cy="3662541"/>
          </a:xfrm>
          <a:prstGeom prst="rect">
            <a:avLst/>
          </a:prstGeom>
        </p:spPr>
        <p:txBody>
          <a:bodyPr wrap="square">
            <a:spAutoFit/>
          </a:bodyPr>
          <a:lstStyle/>
          <a:p>
            <a:r>
              <a:rPr lang="en-US" sz="1600" b="1" dirty="0"/>
              <a:t>Your own file cabinets</a:t>
            </a:r>
          </a:p>
          <a:p>
            <a:endParaRPr lang="en-US" sz="1000" b="1" dirty="0"/>
          </a:p>
          <a:p>
            <a:r>
              <a:rPr lang="en-US" sz="1600" b="1" dirty="0"/>
              <a:t>Empower curriculum and resources</a:t>
            </a:r>
          </a:p>
          <a:p>
            <a:endParaRPr lang="en-US" sz="1000" b="1" u="sng" dirty="0">
              <a:hlinkClick r:id="rId3"/>
            </a:endParaRPr>
          </a:p>
          <a:p>
            <a:r>
              <a:rPr lang="en-US" sz="1600" b="1" u="sng" dirty="0">
                <a:hlinkClick r:id="rId3"/>
              </a:rPr>
              <a:t>Maine Learning Results</a:t>
            </a:r>
            <a:r>
              <a:rPr lang="en-US" sz="1600" b="1" u="sng" dirty="0"/>
              <a:t>: </a:t>
            </a:r>
            <a:r>
              <a:rPr lang="en-US" sz="1600" u="sng" dirty="0">
                <a:hlinkClick r:id="rId3"/>
              </a:rPr>
              <a:t>http://www.maine.gov/doe/proficiency/standards/maine-learning-results.html</a:t>
            </a:r>
            <a:endParaRPr lang="en-US" sz="1600" u="sng" dirty="0"/>
          </a:p>
          <a:p>
            <a:endParaRPr lang="en-US" sz="1000" u="sng" dirty="0"/>
          </a:p>
          <a:p>
            <a:r>
              <a:rPr lang="en-US" sz="1600" b="1" dirty="0">
                <a:hlinkClick r:id="rId4"/>
              </a:rPr>
              <a:t>Extensive List of assessments with profiles compiled by Massachusetts </a:t>
            </a:r>
            <a:r>
              <a:rPr lang="en-US" sz="1600" dirty="0"/>
              <a:t>(Many can measure growth)</a:t>
            </a:r>
          </a:p>
          <a:p>
            <a:r>
              <a:rPr lang="en-US" sz="1600" dirty="0">
                <a:hlinkClick r:id="rId4"/>
              </a:rPr>
              <a:t>http://www.doe.mass.edu/edeval/ddm/example/ddmlist.aspx</a:t>
            </a:r>
            <a:endParaRPr lang="en-US" sz="1600" dirty="0"/>
          </a:p>
          <a:p>
            <a:br>
              <a:rPr lang="en-US" sz="1000" dirty="0"/>
            </a:br>
            <a:r>
              <a:rPr lang="en-US" sz="1600" b="1" dirty="0">
                <a:hlinkClick r:id="rId5"/>
              </a:rPr>
              <a:t>Locally Developed CTE Assessments (Oregon) </a:t>
            </a:r>
            <a:r>
              <a:rPr lang="en-US" sz="1600" dirty="0">
                <a:hlinkClick r:id="rId5"/>
              </a:rPr>
              <a:t>http://www.ode.state.or.us/search/page/?=3237</a:t>
            </a:r>
            <a:endParaRPr lang="en-US" sz="1600" dirty="0"/>
          </a:p>
          <a:p>
            <a:endParaRPr lang="en-US" sz="1600" dirty="0"/>
          </a:p>
          <a:p>
            <a:endParaRPr lang="en-US" sz="1600" dirty="0"/>
          </a:p>
        </p:txBody>
      </p:sp>
      <p:sp>
        <p:nvSpPr>
          <p:cNvPr id="3" name="Slide Number Placeholder 2"/>
          <p:cNvSpPr>
            <a:spLocks noGrp="1"/>
          </p:cNvSpPr>
          <p:nvPr>
            <p:ph type="sldNum" sz="quarter" idx="11"/>
          </p:nvPr>
        </p:nvSpPr>
        <p:spPr/>
        <p:txBody>
          <a:bodyPr/>
          <a:lstStyle/>
          <a:p>
            <a:fld id="{E4BE815E-65D1-40D0-A71C-01E230B202BD}" type="slidenum">
              <a:rPr lang="en-US" altLang="en-US" smtClean="0"/>
              <a:pPr/>
              <a:t>18</a:t>
            </a:fld>
            <a:endParaRPr lang="en-US" altLang="en-US" dirty="0"/>
          </a:p>
        </p:txBody>
      </p:sp>
    </p:spTree>
    <p:extLst>
      <p:ext uri="{BB962C8B-B14F-4D97-AF65-F5344CB8AC3E}">
        <p14:creationId xmlns:p14="http://schemas.microsoft.com/office/powerpoint/2010/main" val="428615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a:t>
            </a:r>
          </a:p>
        </p:txBody>
      </p:sp>
      <p:sp>
        <p:nvSpPr>
          <p:cNvPr id="7" name="Content Placeholder 6"/>
          <p:cNvSpPr>
            <a:spLocks noGrp="1"/>
          </p:cNvSpPr>
          <p:nvPr>
            <p:ph idx="1"/>
          </p:nvPr>
        </p:nvSpPr>
        <p:spPr/>
        <p:txBody>
          <a:bodyPr/>
          <a:lstStyle/>
          <a:p>
            <a:pPr lvl="0"/>
            <a:endParaRPr lang="en-US" sz="1800" dirty="0"/>
          </a:p>
          <a:p>
            <a:pPr marL="285750" lvl="0" indent="-285750">
              <a:buFont typeface="Wingdings" panose="05000000000000000000" pitchFamily="2" charset="2"/>
              <a:buChar char="Ø"/>
            </a:pPr>
            <a:r>
              <a:rPr lang="en-US" sz="1800" b="1" dirty="0"/>
              <a:t>Prepare to identify appropriate and available assessments for use in the Student Learning Objective (SLO) process</a:t>
            </a:r>
            <a:br>
              <a:rPr lang="en-US" sz="1800" b="1" dirty="0"/>
            </a:br>
            <a:endParaRPr lang="en-US" sz="1000" b="1" dirty="0"/>
          </a:p>
          <a:p>
            <a:pPr marL="742950" lvl="1" indent="-285750">
              <a:buFont typeface="Wingdings" panose="05000000000000000000" pitchFamily="2" charset="2"/>
              <a:buChar char="ü"/>
            </a:pPr>
            <a:r>
              <a:rPr lang="en-US" sz="1600" dirty="0"/>
              <a:t>Understand the broad context for using student learning and growth as a measure of effectiveness</a:t>
            </a:r>
          </a:p>
          <a:p>
            <a:pPr marL="742950" lvl="1" indent="-285750">
              <a:buFont typeface="Wingdings" panose="05000000000000000000" pitchFamily="2" charset="2"/>
              <a:buChar char="ü"/>
            </a:pPr>
            <a:r>
              <a:rPr lang="en-US" sz="1600" dirty="0"/>
              <a:t>Understand where assessments fit in the context of the SLO</a:t>
            </a:r>
          </a:p>
          <a:p>
            <a:pPr marL="742950" lvl="1" indent="-285750">
              <a:buFont typeface="Wingdings" panose="05000000000000000000" pitchFamily="2" charset="2"/>
              <a:buChar char="ü"/>
            </a:pPr>
            <a:r>
              <a:rPr lang="en-US" sz="1600" dirty="0"/>
              <a:t>Understand the meaning of student 'growth' in a PEPG system</a:t>
            </a:r>
          </a:p>
          <a:p>
            <a:pPr marL="742950" lvl="1" indent="-285750">
              <a:buFont typeface="Wingdings" panose="05000000000000000000" pitchFamily="2" charset="2"/>
              <a:buChar char="ü"/>
            </a:pPr>
            <a:r>
              <a:rPr lang="en-US" sz="1600" dirty="0"/>
              <a:t>Understand the basic elements of a growth measure in a PEPG system</a:t>
            </a:r>
          </a:p>
          <a:p>
            <a:pPr marL="742950" lvl="1" indent="-285750">
              <a:buFont typeface="Wingdings" panose="05000000000000000000" pitchFamily="2" charset="2"/>
              <a:buChar char="ü"/>
            </a:pPr>
            <a:r>
              <a:rPr lang="en-US" sz="1600" dirty="0"/>
              <a:t>Review the guidelines for appropriate content standards</a:t>
            </a:r>
          </a:p>
          <a:p>
            <a:pPr marL="742950" lvl="1" indent="-285750">
              <a:buFont typeface="Wingdings" panose="05000000000000000000" pitchFamily="2" charset="2"/>
              <a:buChar char="ü"/>
            </a:pPr>
            <a:r>
              <a:rPr lang="en-US" sz="1600" dirty="0"/>
              <a:t>Review the requirements and guidelines for selection of assessments</a:t>
            </a:r>
          </a:p>
          <a:p>
            <a:endParaRPr lang="en-US" dirty="0"/>
          </a:p>
        </p:txBody>
      </p:sp>
      <p:sp>
        <p:nvSpPr>
          <p:cNvPr id="3" name="Slide Number Placeholder 2"/>
          <p:cNvSpPr>
            <a:spLocks noGrp="1"/>
          </p:cNvSpPr>
          <p:nvPr>
            <p:ph type="sldNum" sz="quarter" idx="11"/>
          </p:nvPr>
        </p:nvSpPr>
        <p:spPr/>
        <p:txBody>
          <a:bodyPr/>
          <a:lstStyle/>
          <a:p>
            <a:fld id="{E4BE815E-65D1-40D0-A71C-01E230B202BD}" type="slidenum">
              <a:rPr lang="en-US" altLang="en-US" smtClean="0"/>
              <a:pPr/>
              <a:t>2</a:t>
            </a:fld>
            <a:endParaRPr lang="en-US" altLang="en-US" dirty="0"/>
          </a:p>
        </p:txBody>
      </p:sp>
    </p:spTree>
    <p:extLst>
      <p:ext uri="{BB962C8B-B14F-4D97-AF65-F5344CB8AC3E}">
        <p14:creationId xmlns:p14="http://schemas.microsoft.com/office/powerpoint/2010/main" val="398584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br>
              <a:rPr lang="en-US" dirty="0"/>
            </a:br>
            <a:endParaRPr lang="en-US" dirty="0"/>
          </a:p>
        </p:txBody>
      </p:sp>
      <p:sp>
        <p:nvSpPr>
          <p:cNvPr id="3" name="Text Placeholder 2"/>
          <p:cNvSpPr>
            <a:spLocks noGrp="1"/>
          </p:cNvSpPr>
          <p:nvPr>
            <p:ph type="body" idx="1"/>
          </p:nvPr>
        </p:nvSpPr>
        <p:spPr>
          <a:ln/>
          <a:effectLst>
            <a:outerShdw blurRad="50800" dist="38100" dir="5400000" rotWithShape="0">
              <a:srgbClr val="000000">
                <a:alpha val="35000"/>
              </a:srgbClr>
            </a:outerShdw>
          </a:effectLst>
          <a:scene3d>
            <a:camera prst="orthographicFront"/>
            <a:lightRig rig="harsh" dir="t">
              <a:rot lat="0" lon="0" rev="3000000"/>
            </a:lightRig>
          </a:scene3d>
          <a:sp3d extrusionH="254000" contourW="19050">
            <a:bevelT/>
            <a:bevelB w="82550" h="44450" prst="angle"/>
            <a:contourClr>
              <a:srgbClr val="FFFFFF"/>
            </a:contourClr>
          </a:sp3d>
        </p:spPr>
        <p:style>
          <a:lnRef idx="1">
            <a:schemeClr val="accent2"/>
          </a:lnRef>
          <a:fillRef idx="3">
            <a:schemeClr val="accent2"/>
          </a:fillRef>
          <a:effectRef idx="2">
            <a:schemeClr val="accent2"/>
          </a:effectRef>
          <a:fontRef idx="minor">
            <a:schemeClr val="lt1"/>
          </a:fontRef>
        </p:style>
        <p:txBody>
          <a:bodyPr/>
          <a:lstStyle/>
          <a:p>
            <a:r>
              <a:rPr lang="en-US" dirty="0"/>
              <a:t>General Requirements and Concepts</a:t>
            </a:r>
          </a:p>
        </p:txBody>
      </p:sp>
      <p:sp>
        <p:nvSpPr>
          <p:cNvPr id="4" name="Slide Number Placeholder 3"/>
          <p:cNvSpPr>
            <a:spLocks noGrp="1"/>
          </p:cNvSpPr>
          <p:nvPr>
            <p:ph type="sldNum" sz="quarter" idx="11"/>
          </p:nvPr>
        </p:nvSpPr>
        <p:spPr/>
        <p:txBody>
          <a:bodyPr/>
          <a:lstStyle/>
          <a:p>
            <a:fld id="{0296632F-F0E7-4877-B295-55C0B32E8676}" type="slidenum">
              <a:rPr lang="en-US" altLang="en-US" smtClean="0"/>
              <a:pPr/>
              <a:t>3</a:t>
            </a:fld>
            <a:endParaRPr lang="en-US" altLang="en-US" dirty="0"/>
          </a:p>
        </p:txBody>
      </p:sp>
    </p:spTree>
    <p:extLst>
      <p:ext uri="{BB962C8B-B14F-4D97-AF65-F5344CB8AC3E}">
        <p14:creationId xmlns:p14="http://schemas.microsoft.com/office/powerpoint/2010/main" val="2683833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Measures of Educator Effectiveness</a:t>
            </a:r>
            <a:endParaRPr lang="en-US" sz="1600" dirty="0"/>
          </a:p>
        </p:txBody>
      </p:sp>
      <p:pic>
        <p:nvPicPr>
          <p:cNvPr id="13" name="Content Placehold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3300" y="2686050"/>
            <a:ext cx="1981200" cy="2552700"/>
          </a:xfrm>
          <a:prstGeom prst="rect">
            <a:avLst/>
          </a:prstGeom>
          <a:ln w="228600" cap="sq" cmpd="thickThin">
            <a:solidFill>
              <a:srgbClr val="000000"/>
            </a:solidFill>
            <a:prstDash val="solid"/>
            <a:miter lim="800000"/>
          </a:ln>
          <a:effectLst>
            <a:innerShdw blurRad="76200">
              <a:srgbClr val="000000"/>
            </a:innerShdw>
          </a:effectLst>
        </p:spPr>
      </p:pic>
      <p:sp>
        <p:nvSpPr>
          <p:cNvPr id="26" name="Plus 25"/>
          <p:cNvSpPr/>
          <p:nvPr/>
        </p:nvSpPr>
        <p:spPr>
          <a:xfrm>
            <a:off x="2849170" y="4052030"/>
            <a:ext cx="838200" cy="887384"/>
          </a:xfrm>
          <a:prstGeom prst="mathPlus">
            <a:avLst/>
          </a:prstGeom>
          <a:solidFill>
            <a:srgbClr val="FFC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685800" y="2034435"/>
            <a:ext cx="7444153" cy="3657600"/>
            <a:chOff x="685800" y="2133600"/>
            <a:chExt cx="7444153" cy="3657600"/>
          </a:xfrm>
          <a:solidFill>
            <a:srgbClr val="FFCC66"/>
          </a:solidFill>
        </p:grpSpPr>
        <p:graphicFrame>
          <p:nvGraphicFramePr>
            <p:cNvPr id="18" name="Diagram 17"/>
            <p:cNvGraphicFramePr/>
            <p:nvPr>
              <p:extLst>
                <p:ext uri="{D42A27DB-BD31-4B8C-83A1-F6EECF244321}">
                  <p14:modId xmlns:p14="http://schemas.microsoft.com/office/powerpoint/2010/main" val="870798889"/>
                </p:ext>
              </p:extLst>
            </p:nvPr>
          </p:nvGraphicFramePr>
          <p:xfrm>
            <a:off x="685800" y="2133600"/>
            <a:ext cx="7444153"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Rectangle 18"/>
            <p:cNvSpPr/>
            <p:nvPr/>
          </p:nvSpPr>
          <p:spPr>
            <a:xfrm>
              <a:off x="4064245" y="5173911"/>
              <a:ext cx="3810000" cy="28956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solidFill>
                    <a:schemeClr val="tx1"/>
                  </a:solidFill>
                </a:rPr>
                <a:t>Multiple Measures</a:t>
              </a:r>
            </a:p>
          </p:txBody>
        </p:sp>
        <p:pic>
          <p:nvPicPr>
            <p:cNvPr id="17" name="Pictur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33112" y="2590800"/>
              <a:ext cx="1033094" cy="1331101"/>
            </a:xfrm>
            <a:prstGeom prst="rect">
              <a:avLst/>
            </a:prstGeom>
            <a:ln/>
          </p:spPr>
          <p:style>
            <a:lnRef idx="1">
              <a:schemeClr val="accent2"/>
            </a:lnRef>
            <a:fillRef idx="2">
              <a:schemeClr val="accent2"/>
            </a:fillRef>
            <a:effectRef idx="1">
              <a:schemeClr val="accent2"/>
            </a:effectRef>
            <a:fontRef idx="minor">
              <a:schemeClr val="dk1"/>
            </a:fontRef>
          </p:style>
        </p:pic>
        <p:pic>
          <p:nvPicPr>
            <p:cNvPr id="20" name="Picture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9855" y="2585870"/>
              <a:ext cx="1165921" cy="879940"/>
            </a:xfrm>
            <a:prstGeom prst="rect">
              <a:avLst/>
            </a:prstGeom>
            <a:ln/>
          </p:spPr>
          <p:style>
            <a:lnRef idx="1">
              <a:schemeClr val="accent2"/>
            </a:lnRef>
            <a:fillRef idx="2">
              <a:schemeClr val="accent2"/>
            </a:fillRef>
            <a:effectRef idx="1">
              <a:schemeClr val="accent2"/>
            </a:effectRef>
            <a:fontRef idx="minor">
              <a:schemeClr val="dk1"/>
            </a:fontRef>
          </p:style>
        </p:pic>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4625" y="2858997"/>
              <a:ext cx="1171581" cy="971863"/>
            </a:xfrm>
            <a:prstGeom prst="rect">
              <a:avLst/>
            </a:prstGeom>
            <a:ln/>
          </p:spPr>
          <p:style>
            <a:lnRef idx="1">
              <a:schemeClr val="accent2"/>
            </a:lnRef>
            <a:fillRef idx="2">
              <a:schemeClr val="accent2"/>
            </a:fillRef>
            <a:effectRef idx="1">
              <a:schemeClr val="accent2"/>
            </a:effectRef>
            <a:fontRef idx="minor">
              <a:schemeClr val="dk1"/>
            </a:fontRef>
          </p:style>
        </p:pic>
        <p:pic>
          <p:nvPicPr>
            <p:cNvPr id="30" name="Picture 2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578842" y="3099053"/>
              <a:ext cx="1295403" cy="440437"/>
            </a:xfrm>
            <a:prstGeom prst="rect">
              <a:avLst/>
            </a:prstGeom>
            <a:ln/>
          </p:spPr>
          <p:style>
            <a:lnRef idx="1">
              <a:schemeClr val="accent2"/>
            </a:lnRef>
            <a:fillRef idx="2">
              <a:schemeClr val="accent2"/>
            </a:fillRef>
            <a:effectRef idx="1">
              <a:schemeClr val="accent2"/>
            </a:effectRef>
            <a:fontRef idx="minor">
              <a:schemeClr val="dk1"/>
            </a:fontRef>
          </p:style>
        </p:pic>
        <p:pic>
          <p:nvPicPr>
            <p:cNvPr id="31" name="Picture 3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454874" y="2552342"/>
              <a:ext cx="895686" cy="1155725"/>
            </a:xfrm>
            <a:prstGeom prst="rect">
              <a:avLst/>
            </a:prstGeom>
            <a:ln/>
          </p:spPr>
          <p:style>
            <a:lnRef idx="1">
              <a:schemeClr val="accent2"/>
            </a:lnRef>
            <a:fillRef idx="2">
              <a:schemeClr val="accent2"/>
            </a:fillRef>
            <a:effectRef idx="1">
              <a:schemeClr val="accent2"/>
            </a:effectRef>
            <a:fontRef idx="minor">
              <a:schemeClr val="dk1"/>
            </a:fontRef>
          </p:style>
        </p:pic>
        <p:pic>
          <p:nvPicPr>
            <p:cNvPr id="33" name="Picture 3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514318" y="2552342"/>
              <a:ext cx="1344807" cy="1008606"/>
            </a:xfrm>
            <a:prstGeom prst="rect">
              <a:avLst/>
            </a:prstGeom>
            <a:ln/>
          </p:spPr>
          <p:style>
            <a:lnRef idx="1">
              <a:schemeClr val="accent2"/>
            </a:lnRef>
            <a:fillRef idx="2">
              <a:schemeClr val="accent2"/>
            </a:fillRef>
            <a:effectRef idx="1">
              <a:schemeClr val="accent2"/>
            </a:effectRef>
            <a:fontRef idx="minor">
              <a:schemeClr val="dk1"/>
            </a:fontRef>
          </p:style>
        </p:pic>
        <p:pic>
          <p:nvPicPr>
            <p:cNvPr id="32" name="Picture 3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955321" y="2611546"/>
              <a:ext cx="597839" cy="597839"/>
            </a:xfrm>
            <a:prstGeom prst="rect">
              <a:avLst/>
            </a:prstGeom>
            <a:ln/>
          </p:spPr>
          <p:style>
            <a:lnRef idx="1">
              <a:schemeClr val="accent2"/>
            </a:lnRef>
            <a:fillRef idx="2">
              <a:schemeClr val="accent2"/>
            </a:fillRef>
            <a:effectRef idx="1">
              <a:schemeClr val="accent2"/>
            </a:effectRef>
            <a:fontRef idx="minor">
              <a:schemeClr val="dk1"/>
            </a:fontRef>
          </p:style>
        </p:pic>
        <p:pic>
          <p:nvPicPr>
            <p:cNvPr id="22" name="Picture 2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567624" y="3189406"/>
              <a:ext cx="1238194" cy="565726"/>
            </a:xfrm>
            <a:prstGeom prst="rect">
              <a:avLst/>
            </a:prstGeom>
            <a:ln/>
          </p:spPr>
          <p:style>
            <a:lnRef idx="1">
              <a:schemeClr val="accent2"/>
            </a:lnRef>
            <a:fillRef idx="2">
              <a:schemeClr val="accent2"/>
            </a:fillRef>
            <a:effectRef idx="1">
              <a:schemeClr val="accent2"/>
            </a:effectRef>
            <a:fontRef idx="minor">
              <a:schemeClr val="dk1"/>
            </a:fontRef>
          </p:style>
        </p:pic>
        <p:pic>
          <p:nvPicPr>
            <p:cNvPr id="34" name="Picture 3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452089" y="2632928"/>
              <a:ext cx="1548911" cy="452139"/>
            </a:xfrm>
            <a:prstGeom prst="rect">
              <a:avLst/>
            </a:prstGeom>
            <a:ln/>
          </p:spPr>
          <p:style>
            <a:lnRef idx="1">
              <a:schemeClr val="accent2"/>
            </a:lnRef>
            <a:fillRef idx="2">
              <a:schemeClr val="accent2"/>
            </a:fillRef>
            <a:effectRef idx="1">
              <a:schemeClr val="accent2"/>
            </a:effectRef>
            <a:fontRef idx="minor">
              <a:schemeClr val="dk1"/>
            </a:fontRef>
          </p:style>
        </p:pic>
      </p:grpSp>
      <p:pic>
        <p:nvPicPr>
          <p:cNvPr id="3" name="Picture 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944935" y="3028106"/>
            <a:ext cx="917448" cy="690450"/>
          </a:xfrm>
          <a:prstGeom prst="rect">
            <a:avLst/>
          </a:prstGeom>
        </p:spPr>
      </p:pic>
      <p:sp>
        <p:nvSpPr>
          <p:cNvPr id="4" name="Plus 3"/>
          <p:cNvSpPr/>
          <p:nvPr/>
        </p:nvSpPr>
        <p:spPr>
          <a:xfrm>
            <a:off x="2880926" y="3910714"/>
            <a:ext cx="775964" cy="685800"/>
          </a:xfrm>
          <a:prstGeom prst="mathPlus">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Up Arrow Callout 14"/>
          <p:cNvSpPr/>
          <p:nvPr/>
        </p:nvSpPr>
        <p:spPr>
          <a:xfrm>
            <a:off x="2427810" y="4766977"/>
            <a:ext cx="1690373" cy="1252823"/>
          </a:xfrm>
          <a:prstGeom prst="upArrowCallout">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en-US" sz="1000" dirty="0">
                <a:solidFill>
                  <a:schemeClr val="tx1"/>
                </a:solidFill>
              </a:rPr>
              <a:t>A district may choose to include other measures of effectiveness , such as professional growth or surveys.</a:t>
            </a:r>
          </a:p>
        </p:txBody>
      </p:sp>
      <p:sp>
        <p:nvSpPr>
          <p:cNvPr id="5" name="Slide Number Placeholder 4"/>
          <p:cNvSpPr>
            <a:spLocks noGrp="1"/>
          </p:cNvSpPr>
          <p:nvPr>
            <p:ph type="sldNum" sz="quarter" idx="11"/>
          </p:nvPr>
        </p:nvSpPr>
        <p:spPr/>
        <p:txBody>
          <a:bodyPr/>
          <a:lstStyle/>
          <a:p>
            <a:fld id="{E4BE815E-65D1-40D0-A71C-01E230B202BD}" type="slidenum">
              <a:rPr lang="en-US" altLang="en-US" smtClean="0"/>
              <a:pPr/>
              <a:t>4</a:t>
            </a:fld>
            <a:endParaRPr lang="en-US" altLang="en-US" dirty="0"/>
          </a:p>
        </p:txBody>
      </p:sp>
      <p:pic>
        <p:nvPicPr>
          <p:cNvPr id="23" name="Picture 22"/>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81505" y="3373331"/>
            <a:ext cx="2246754" cy="474257"/>
          </a:xfrm>
          <a:prstGeom prst="rect">
            <a:avLst/>
          </a:prstGeom>
        </p:spPr>
      </p:pic>
      <p:pic>
        <p:nvPicPr>
          <p:cNvPr id="8" name="Picture 7"/>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321701" y="2952552"/>
            <a:ext cx="1110060" cy="535108"/>
          </a:xfrm>
          <a:prstGeom prst="rect">
            <a:avLst/>
          </a:prstGeom>
        </p:spPr>
      </p:pic>
    </p:spTree>
    <p:extLst>
      <p:ext uri="{BB962C8B-B14F-4D97-AF65-F5344CB8AC3E}">
        <p14:creationId xmlns:p14="http://schemas.microsoft.com/office/powerpoint/2010/main" val="307477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scene3d>
            <a:camera prst="orthographicFront"/>
            <a:lightRig rig="harsh" dir="t">
              <a:rot lat="0" lon="0" rev="3000000"/>
            </a:lightRig>
          </a:scene3d>
          <a:sp3d extrusionH="254000" contourW="19050">
            <a:bevelT w="82550" h="44450"/>
            <a:bevelB w="82550" h="44450" prst="angle"/>
            <a:contourClr>
              <a:srgbClr val="FFFFFF"/>
            </a:contourClr>
          </a:sp3d>
        </p:spPr>
        <p:txBody>
          <a:bodyPr/>
          <a:lstStyle/>
          <a:p>
            <a:r>
              <a:rPr lang="en-US" dirty="0"/>
              <a:t>The Context of the SLO </a:t>
            </a:r>
          </a:p>
        </p:txBody>
      </p:sp>
      <p:sp>
        <p:nvSpPr>
          <p:cNvPr id="2" name="Slide Number Placeholder 1"/>
          <p:cNvSpPr>
            <a:spLocks noGrp="1"/>
          </p:cNvSpPr>
          <p:nvPr>
            <p:ph type="sldNum" sz="quarter" idx="11"/>
          </p:nvPr>
        </p:nvSpPr>
        <p:spPr/>
        <p:txBody>
          <a:bodyPr/>
          <a:lstStyle/>
          <a:p>
            <a:fld id="{0296632F-F0E7-4877-B295-55C0B32E8676}" type="slidenum">
              <a:rPr lang="en-US" altLang="en-US" smtClean="0"/>
              <a:pPr/>
              <a:t>5</a:t>
            </a:fld>
            <a:endParaRPr lang="en-US" altLang="en-US" dirty="0"/>
          </a:p>
        </p:txBody>
      </p:sp>
    </p:spTree>
    <p:extLst>
      <p:ext uri="{BB962C8B-B14F-4D97-AF65-F5344CB8AC3E}">
        <p14:creationId xmlns:p14="http://schemas.microsoft.com/office/powerpoint/2010/main" val="345084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SLO Process</a:t>
            </a:r>
          </a:p>
        </p:txBody>
      </p:sp>
      <p:sp>
        <p:nvSpPr>
          <p:cNvPr id="7" name="Content Placeholder 6"/>
          <p:cNvSpPr>
            <a:spLocks noGrp="1"/>
          </p:cNvSpPr>
          <p:nvPr>
            <p:ph idx="1"/>
          </p:nvPr>
        </p:nvSpPr>
        <p:spPr/>
        <p:txBody>
          <a:bodyPr/>
          <a:lstStyle/>
          <a:p>
            <a:pPr lvl="0"/>
            <a:endParaRPr lang="en-US" sz="1800" dirty="0"/>
          </a:p>
          <a:p>
            <a:pPr lvl="1"/>
            <a:r>
              <a:rPr lang="en-US" sz="1600" dirty="0"/>
              <a:t>The SLO is a locally designed document framework that always includes</a:t>
            </a:r>
          </a:p>
          <a:p>
            <a:pPr lvl="1"/>
            <a:endParaRPr lang="en-US" sz="800" dirty="0"/>
          </a:p>
          <a:p>
            <a:pPr marL="742950" lvl="1" indent="-285750">
              <a:buFont typeface="Wingdings" panose="05000000000000000000" pitchFamily="2" charset="2"/>
              <a:buChar char="ü"/>
            </a:pPr>
            <a:r>
              <a:rPr lang="en-US" sz="1600" dirty="0"/>
              <a:t>Demographic information on students and teacher(s) of record</a:t>
            </a:r>
          </a:p>
          <a:p>
            <a:pPr marL="742950" lvl="1" indent="-285750">
              <a:buFont typeface="Wingdings" panose="05000000000000000000" pitchFamily="2" charset="2"/>
              <a:buChar char="ü"/>
            </a:pPr>
            <a:r>
              <a:rPr lang="en-US" sz="1600" dirty="0"/>
              <a:t>Identification of content standards (knowledge and skills) that will be addressed</a:t>
            </a:r>
          </a:p>
          <a:p>
            <a:pPr marL="742950" lvl="1" indent="-285750">
              <a:buFont typeface="Wingdings" panose="05000000000000000000" pitchFamily="2" charset="2"/>
              <a:buChar char="ü"/>
            </a:pPr>
            <a:r>
              <a:rPr lang="en-US" sz="1600" dirty="0"/>
              <a:t>Identification of students' needs or readiness to meet the standards, based on available data</a:t>
            </a:r>
          </a:p>
          <a:p>
            <a:pPr marL="742950" lvl="1" indent="-285750">
              <a:buFont typeface="Wingdings" panose="05000000000000000000" pitchFamily="2" charset="2"/>
              <a:buChar char="ü"/>
            </a:pPr>
            <a:r>
              <a:rPr lang="en-US" sz="1600" b="1" dirty="0">
                <a:solidFill>
                  <a:srgbClr val="C00000"/>
                </a:solidFill>
              </a:rPr>
              <a:t>Selection of an appropriate pre- and post-assessments</a:t>
            </a:r>
          </a:p>
          <a:p>
            <a:pPr marL="742950" lvl="1" indent="-285750">
              <a:buFont typeface="Wingdings" panose="05000000000000000000" pitchFamily="2" charset="2"/>
              <a:buChar char="ü"/>
            </a:pPr>
            <a:r>
              <a:rPr lang="en-US" sz="1600" dirty="0"/>
              <a:t>Baseline performance on the pre-assessment</a:t>
            </a:r>
          </a:p>
          <a:p>
            <a:pPr marL="742950" lvl="1" indent="-285750">
              <a:buFont typeface="Wingdings" panose="05000000000000000000" pitchFamily="2" charset="2"/>
              <a:buChar char="ü"/>
            </a:pPr>
            <a:r>
              <a:rPr lang="en-US" sz="1600" dirty="0"/>
              <a:t>Post-assessment results (amount of growth achieved)</a:t>
            </a:r>
          </a:p>
          <a:p>
            <a:endParaRPr lang="en-US" dirty="0"/>
          </a:p>
        </p:txBody>
      </p:sp>
      <p:sp>
        <p:nvSpPr>
          <p:cNvPr id="3" name="Slide Number Placeholder 2"/>
          <p:cNvSpPr>
            <a:spLocks noGrp="1"/>
          </p:cNvSpPr>
          <p:nvPr>
            <p:ph type="sldNum" sz="quarter" idx="11"/>
          </p:nvPr>
        </p:nvSpPr>
        <p:spPr/>
        <p:txBody>
          <a:bodyPr/>
          <a:lstStyle/>
          <a:p>
            <a:fld id="{E4BE815E-65D1-40D0-A71C-01E230B202BD}" type="slidenum">
              <a:rPr lang="en-US" altLang="en-US" smtClean="0"/>
              <a:pPr/>
              <a:t>6</a:t>
            </a:fld>
            <a:endParaRPr lang="en-US" altLang="en-US" dirty="0"/>
          </a:p>
        </p:txBody>
      </p:sp>
    </p:spTree>
    <p:extLst>
      <p:ext uri="{BB962C8B-B14F-4D97-AF65-F5344CB8AC3E}">
        <p14:creationId xmlns:p14="http://schemas.microsoft.com/office/powerpoint/2010/main" val="1429282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3136392"/>
            <a:ext cx="2269572" cy="2743200"/>
          </a:xfrm>
          <a:prstGeom prst="rect">
            <a:avLst/>
          </a:prstGeom>
        </p:spPr>
      </p:pic>
      <p:sp>
        <p:nvSpPr>
          <p:cNvPr id="2" name="Title 1"/>
          <p:cNvSpPr>
            <a:spLocks noGrp="1"/>
          </p:cNvSpPr>
          <p:nvPr>
            <p:ph type="title"/>
          </p:nvPr>
        </p:nvSpPr>
        <p:spPr/>
        <p:txBody>
          <a:bodyPr/>
          <a:lstStyle/>
          <a:p>
            <a:br>
              <a:rPr lang="en-US" dirty="0"/>
            </a:br>
            <a:r>
              <a:rPr lang="en-US" dirty="0"/>
              <a:t>Defining 'Student Learning and Growth' </a:t>
            </a:r>
            <a:br>
              <a:rPr lang="en-US" dirty="0"/>
            </a:br>
            <a:endParaRPr lang="en-US" dirty="0"/>
          </a:p>
        </p:txBody>
      </p:sp>
      <p:sp>
        <p:nvSpPr>
          <p:cNvPr id="7" name="Content Placeholder 6"/>
          <p:cNvSpPr>
            <a:spLocks noGrp="1"/>
          </p:cNvSpPr>
          <p:nvPr>
            <p:ph idx="1"/>
          </p:nvPr>
        </p:nvSpPr>
        <p:spPr/>
        <p:txBody>
          <a:bodyPr/>
          <a:lstStyle/>
          <a:p>
            <a:pPr lvl="0"/>
            <a:r>
              <a:rPr lang="en-US" sz="1800" dirty="0"/>
              <a:t>As a factor in the summative effectiveness rating of a teacher or principal, 'Student Learning and Growth' is based on data that measures a </a:t>
            </a:r>
            <a:r>
              <a:rPr lang="en-US" sz="1800" b="1" dirty="0"/>
              <a:t>change in an *instructional cohort's content knowledge and skills </a:t>
            </a:r>
            <a:r>
              <a:rPr lang="en-US" sz="1800" dirty="0"/>
              <a:t>between two points of time during which the educator has influence.</a:t>
            </a:r>
          </a:p>
          <a:p>
            <a:pPr lvl="0"/>
            <a:endParaRPr lang="en-US" sz="1800" dirty="0"/>
          </a:p>
          <a:p>
            <a:pPr lvl="0"/>
            <a:endParaRPr lang="en-US" sz="1800" dirty="0"/>
          </a:p>
          <a:p>
            <a:pPr lvl="0"/>
            <a:r>
              <a:rPr lang="en-US" sz="1000" dirty="0"/>
              <a:t>*The student or group of students whose </a:t>
            </a:r>
          </a:p>
          <a:p>
            <a:pPr lvl="0"/>
            <a:r>
              <a:rPr lang="en-US" sz="1000" dirty="0"/>
              <a:t>academic growth will be attributed to a </a:t>
            </a:r>
          </a:p>
          <a:p>
            <a:pPr lvl="0"/>
            <a:r>
              <a:rPr lang="en-US" sz="1000" dirty="0"/>
              <a:t>teacher or principal.</a:t>
            </a:r>
          </a:p>
          <a:p>
            <a:endParaRPr lang="en-US" dirty="0"/>
          </a:p>
        </p:txBody>
      </p:sp>
      <p:sp>
        <p:nvSpPr>
          <p:cNvPr id="4" name="Slide Number Placeholder 3"/>
          <p:cNvSpPr>
            <a:spLocks noGrp="1"/>
          </p:cNvSpPr>
          <p:nvPr>
            <p:ph type="sldNum" sz="quarter" idx="11"/>
          </p:nvPr>
        </p:nvSpPr>
        <p:spPr/>
        <p:txBody>
          <a:bodyPr/>
          <a:lstStyle/>
          <a:p>
            <a:fld id="{E4BE815E-65D1-40D0-A71C-01E230B202BD}" type="slidenum">
              <a:rPr lang="en-US" altLang="en-US" smtClean="0"/>
              <a:pPr/>
              <a:t>7</a:t>
            </a:fld>
            <a:endParaRPr lang="en-US" altLang="en-US" dirty="0"/>
          </a:p>
        </p:txBody>
      </p:sp>
    </p:spTree>
    <p:extLst>
      <p:ext uri="{BB962C8B-B14F-4D97-AF65-F5344CB8AC3E}">
        <p14:creationId xmlns:p14="http://schemas.microsoft.com/office/powerpoint/2010/main" val="178299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620000" y="2639012"/>
            <a:ext cx="1142999" cy="101858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*May be applied outside TOR under certain conditions</a:t>
            </a:r>
          </a:p>
        </p:txBody>
      </p:sp>
      <p:sp>
        <p:nvSpPr>
          <p:cNvPr id="2" name="Title 1"/>
          <p:cNvSpPr>
            <a:spLocks noGrp="1"/>
          </p:cNvSpPr>
          <p:nvPr>
            <p:ph type="title"/>
          </p:nvPr>
        </p:nvSpPr>
        <p:spPr/>
        <p:txBody>
          <a:bodyPr>
            <a:normAutofit/>
          </a:bodyPr>
          <a:lstStyle/>
          <a:p>
            <a:r>
              <a:rPr lang="en-US" sz="2800" b="1" cap="none" dirty="0">
                <a:latin typeface="+mn-lt"/>
              </a:rPr>
              <a:t>Growth Measure: The Basics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1803721"/>
              </p:ext>
            </p:extLst>
          </p:nvPr>
        </p:nvGraphicFramePr>
        <p:xfrm>
          <a:off x="152399" y="2057400"/>
          <a:ext cx="8610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6" name="Action Button: Custom 5">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
        <p:nvSpPr>
          <p:cNvPr id="9" name="7-Point Star 8"/>
          <p:cNvSpPr/>
          <p:nvPr/>
        </p:nvSpPr>
        <p:spPr>
          <a:xfrm>
            <a:off x="6096000" y="4352544"/>
            <a:ext cx="344424" cy="275082"/>
          </a:xfrm>
          <a:prstGeom prst="star7">
            <a:avLst/>
          </a:prstGeom>
          <a:ln>
            <a:noFill/>
          </a:ln>
          <a:effectLst>
            <a:glow rad="228600">
              <a:schemeClr val="accent3">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Slide Number Placeholder 3"/>
          <p:cNvSpPr>
            <a:spLocks noGrp="1"/>
          </p:cNvSpPr>
          <p:nvPr>
            <p:ph type="sldNum" sz="quarter" idx="11"/>
          </p:nvPr>
        </p:nvSpPr>
        <p:spPr/>
        <p:txBody>
          <a:bodyPr/>
          <a:lstStyle/>
          <a:p>
            <a:fld id="{E4BE815E-65D1-40D0-A71C-01E230B202BD}" type="slidenum">
              <a:rPr lang="en-US" altLang="en-US" smtClean="0"/>
              <a:pPr/>
              <a:t>8</a:t>
            </a:fld>
            <a:endParaRPr lang="en-US" altLang="en-US" dirty="0"/>
          </a:p>
        </p:txBody>
      </p:sp>
    </p:spTree>
    <p:extLst>
      <p:ext uri="{BB962C8B-B14F-4D97-AF65-F5344CB8AC3E}">
        <p14:creationId xmlns:p14="http://schemas.microsoft.com/office/powerpoint/2010/main" val="1290025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scene3d>
            <a:camera prst="orthographicFront"/>
            <a:lightRig rig="harsh" dir="t">
              <a:rot lat="0" lon="0" rev="3000000"/>
            </a:lightRig>
          </a:scene3d>
          <a:sp3d extrusionH="254000" contourW="19050">
            <a:bevelT/>
            <a:bevelB w="82550" h="44450" prst="angle"/>
            <a:contourClr>
              <a:srgbClr val="FFFFFF"/>
            </a:contourClr>
          </a:sp3d>
        </p:spPr>
        <p:txBody>
          <a:bodyPr/>
          <a:lstStyle/>
          <a:p>
            <a:r>
              <a:rPr lang="en-US" dirty="0"/>
              <a:t>Selecting Assessments</a:t>
            </a:r>
          </a:p>
        </p:txBody>
      </p:sp>
      <p:sp>
        <p:nvSpPr>
          <p:cNvPr id="4" name="Slide Number Placeholder 3"/>
          <p:cNvSpPr>
            <a:spLocks noGrp="1"/>
          </p:cNvSpPr>
          <p:nvPr>
            <p:ph type="sldNum" sz="quarter" idx="11"/>
          </p:nvPr>
        </p:nvSpPr>
        <p:spPr/>
        <p:txBody>
          <a:bodyPr/>
          <a:lstStyle/>
          <a:p>
            <a:fld id="{0296632F-F0E7-4877-B295-55C0B32E8676}" type="slidenum">
              <a:rPr lang="en-US" altLang="en-US" smtClean="0"/>
              <a:pPr/>
              <a:t>9</a:t>
            </a:fld>
            <a:endParaRPr lang="en-US" altLang="en-US" dirty="0"/>
          </a:p>
        </p:txBody>
      </p:sp>
    </p:spTree>
    <p:extLst>
      <p:ext uri="{BB962C8B-B14F-4D97-AF65-F5344CB8AC3E}">
        <p14:creationId xmlns:p14="http://schemas.microsoft.com/office/powerpoint/2010/main" val="1802707272"/>
      </p:ext>
    </p:extLst>
  </p:cSld>
  <p:clrMapOvr>
    <a:masterClrMapping/>
  </p:clrMapOvr>
</p:sld>
</file>

<file path=ppt/theme/theme1.xml><?xml version="1.0" encoding="utf-8"?>
<a:theme xmlns:a="http://schemas.openxmlformats.org/drawingml/2006/main" name="Office Theme">
  <a:themeElements>
    <a:clrScheme name="Custom 25">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264F73"/>
      </a:hlink>
      <a:folHlink>
        <a:srgbClr val="45160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13770</TotalTime>
  <Words>1143</Words>
  <Application>Microsoft Office PowerPoint</Application>
  <PresentationFormat>On-screen Show (4:3)</PresentationFormat>
  <Paragraphs>167</Paragraphs>
  <Slides>18</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MS PGothic</vt:lpstr>
      <vt:lpstr>Arial</vt:lpstr>
      <vt:lpstr>Calibri</vt:lpstr>
      <vt:lpstr>Century Gothic</vt:lpstr>
      <vt:lpstr>Times New Roman</vt:lpstr>
      <vt:lpstr>Wingdings</vt:lpstr>
      <vt:lpstr>Office Theme</vt:lpstr>
      <vt:lpstr>Custom Design</vt:lpstr>
      <vt:lpstr>High Quality Assessments in Performance Evaluation and Professional Growth (PEPG) Systems</vt:lpstr>
      <vt:lpstr>Outcomes</vt:lpstr>
      <vt:lpstr>  </vt:lpstr>
      <vt:lpstr>Required Measures of Educator Effectiveness</vt:lpstr>
      <vt:lpstr>PowerPoint Presentation</vt:lpstr>
      <vt:lpstr>The SLO Process</vt:lpstr>
      <vt:lpstr> Defining 'Student Learning and Growth'  </vt:lpstr>
      <vt:lpstr>Growth Measure: The Basics</vt:lpstr>
      <vt:lpstr>PowerPoint Presentation</vt:lpstr>
      <vt:lpstr>Table 1— Guidance on Content Standards</vt:lpstr>
      <vt:lpstr>Table 2.1— Guidance on Assessments</vt:lpstr>
      <vt:lpstr>Table 2.2— Guidance on Assessments: Acceptable Measures</vt:lpstr>
      <vt:lpstr>Table 2.3— Guidance on Assessments: Confidence and Commonality</vt:lpstr>
      <vt:lpstr>Confidence and Commonality</vt:lpstr>
      <vt:lpstr> Today's Next Steps: </vt:lpstr>
      <vt:lpstr>Further Guidance</vt:lpstr>
      <vt:lpstr>Preliminary Assessment Checklist</vt:lpstr>
      <vt:lpstr> Resources</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State of Maine</dc:creator>
  <cp:lastModifiedBy>Gribben, Emily</cp:lastModifiedBy>
  <cp:revision>657</cp:revision>
  <cp:lastPrinted>2014-10-22T20:28:09Z</cp:lastPrinted>
  <dcterms:created xsi:type="dcterms:W3CDTF">2012-04-20T13:16:11Z</dcterms:created>
  <dcterms:modified xsi:type="dcterms:W3CDTF">2018-09-24T15:11:51Z</dcterms:modified>
</cp:coreProperties>
</file>