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4" r:id="rId3"/>
    <p:sldId id="265" r:id="rId4"/>
    <p:sldId id="268" r:id="rId5"/>
    <p:sldId id="269" r:id="rId6"/>
    <p:sldId id="270" r:id="rId7"/>
    <p:sldId id="271" r:id="rId8"/>
    <p:sldId id="272" r:id="rId9"/>
    <p:sldId id="273" r:id="rId10"/>
    <p:sldId id="274" r:id="rId11"/>
    <p:sldId id="275" r:id="rId12"/>
    <p:sldId id="276" r:id="rId13"/>
    <p:sldId id="267" r:id="rId14"/>
  </p:sldIdLst>
  <p:sldSz cx="9144000" cy="6858000" type="screen4x3"/>
  <p:notesSz cx="6858000" cy="9144000"/>
  <p:custDataLst>
    <p:tags r:id="rId16"/>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C47C"/>
    <a:srgbClr val="66FF99"/>
    <a:srgbClr val="4EBE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9882" autoAdjust="0"/>
  </p:normalViewPr>
  <p:slideViewPr>
    <p:cSldViewPr>
      <p:cViewPr varScale="1">
        <p:scale>
          <a:sx n="54" d="100"/>
          <a:sy n="54" d="100"/>
        </p:scale>
        <p:origin x="186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76EA87-491A-4ADF-9E42-4E887E9A6D6D}" type="datetimeFigureOut">
              <a:rPr lang="en-US" smtClean="0"/>
              <a:t>3/26/2018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286B44-9F3C-4703-8A16-77A994477D98}" type="slidenum">
              <a:rPr lang="en-US" smtClean="0"/>
              <a:t>‹#›</a:t>
            </a:fld>
            <a:endParaRPr lang="en-US"/>
          </a:p>
        </p:txBody>
      </p:sp>
    </p:spTree>
    <p:extLst>
      <p:ext uri="{BB962C8B-B14F-4D97-AF65-F5344CB8AC3E}">
        <p14:creationId xmlns:p14="http://schemas.microsoft.com/office/powerpoint/2010/main" val="2879154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vimeo.com/2817042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https://en.wikipedia.org/wiki/Waste_minimisation</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2</a:t>
            </a:fld>
            <a:endParaRPr lang="en-US"/>
          </a:p>
        </p:txBody>
      </p:sp>
    </p:spTree>
    <p:extLst>
      <p:ext uri="{BB962C8B-B14F-4D97-AF65-F5344CB8AC3E}">
        <p14:creationId xmlns:p14="http://schemas.microsoft.com/office/powerpoint/2010/main" val="4093397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https://www.epa.gov/sites/production/files/2016-03/landfillpicjpg_revised2.jpg</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11</a:t>
            </a:fld>
            <a:endParaRPr lang="en-US"/>
          </a:p>
        </p:txBody>
      </p:sp>
    </p:spTree>
    <p:extLst>
      <p:ext uri="{BB962C8B-B14F-4D97-AF65-F5344CB8AC3E}">
        <p14:creationId xmlns:p14="http://schemas.microsoft.com/office/powerpoint/2010/main" val="3318641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lang="en-US" dirty="0"/>
              <a:t>Video: https://vimeo.com/28170420    </a:t>
            </a:r>
            <a:r>
              <a:rPr kumimoji="0" lang="en-US" sz="2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hlinkClick r:id="rId3"/>
              </a:rPr>
              <a:t>Pearson Landfills and Recycling Video Field Trip</a:t>
            </a:r>
            <a:endParaRPr kumimoji="0" lang="en-US" sz="2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ct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US" sz="2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12</a:t>
            </a:fld>
            <a:endParaRPr lang="en-US"/>
          </a:p>
        </p:txBody>
      </p:sp>
    </p:spTree>
    <p:extLst>
      <p:ext uri="{BB962C8B-B14F-4D97-AF65-F5344CB8AC3E}">
        <p14:creationId xmlns:p14="http://schemas.microsoft.com/office/powerpoint/2010/main" val="1664211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13</a:t>
            </a:fld>
            <a:endParaRPr lang="en-US"/>
          </a:p>
        </p:txBody>
      </p:sp>
    </p:spTree>
    <p:extLst>
      <p:ext uri="{BB962C8B-B14F-4D97-AF65-F5344CB8AC3E}">
        <p14:creationId xmlns:p14="http://schemas.microsoft.com/office/powerpoint/2010/main" val="3542949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waste hierarchy is a set of priorities for the efficient use of resources. Source: http://www.epa.nsw.gov.au/wastestrategy/waste-hierarchy.htm</a:t>
            </a:r>
            <a:endParaRPr lang="en-US" dirty="0"/>
          </a:p>
          <a:p>
            <a:endParaRPr lang="en-US" dirty="0"/>
          </a:p>
          <a:p>
            <a:r>
              <a:rPr lang="en-US" dirty="0"/>
              <a:t>http://www.maine.gov/dep/sustainability/sw-hierarchy.html</a:t>
            </a:r>
          </a:p>
          <a:p>
            <a:endParaRPr lang="en-US" dirty="0"/>
          </a:p>
          <a:p>
            <a:r>
              <a:rPr lang="en-US" dirty="0"/>
              <a:t>trash bag photo: https://wattsupwiththat.com/2014/02/12/those-much-maligned-plastic-grocery-bags-can-run-your-diesel-truck-or-car/</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3</a:t>
            </a:fld>
            <a:endParaRPr lang="en-US"/>
          </a:p>
        </p:txBody>
      </p:sp>
    </p:spTree>
    <p:extLst>
      <p:ext uri="{BB962C8B-B14F-4D97-AF65-F5344CB8AC3E}">
        <p14:creationId xmlns:p14="http://schemas.microsoft.com/office/powerpoint/2010/main" val="2525048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http://www.maine.gov/dep/sustainability/sw-hierarchy.html</a:t>
            </a:r>
          </a:p>
          <a:p>
            <a:r>
              <a:rPr lang="en-US" dirty="0"/>
              <a:t>Photo: donation - http://bargainbabe.com/donation-pick-up/</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4</a:t>
            </a:fld>
            <a:endParaRPr lang="en-US"/>
          </a:p>
        </p:txBody>
      </p:sp>
    </p:spTree>
    <p:extLst>
      <p:ext uri="{BB962C8B-B14F-4D97-AF65-F5344CB8AC3E}">
        <p14:creationId xmlns:p14="http://schemas.microsoft.com/office/powerpoint/2010/main" val="3494462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http://www.maine.gov/dep/sustainability/sw-hierarchy.htmlWorld photo: </a:t>
            </a:r>
            <a:r>
              <a:rPr lang="en-US" dirty="0" err="1"/>
              <a:t>pintrest</a:t>
            </a:r>
            <a:r>
              <a:rPr lang="en-US" dirty="0"/>
              <a:t>,</a:t>
            </a:r>
          </a:p>
          <a:p>
            <a:endParaRPr lang="en-US" dirty="0"/>
          </a:p>
          <a:p>
            <a:r>
              <a:rPr lang="en-US" sz="1200" b="1" i="0" kern="1200" dirty="0">
                <a:solidFill>
                  <a:schemeClr val="tx1"/>
                </a:solidFill>
                <a:effectLst/>
                <a:latin typeface="+mn-lt"/>
                <a:ea typeface="+mn-ea"/>
                <a:cs typeface="+mn-cs"/>
              </a:rPr>
              <a:t>Recycling</a:t>
            </a:r>
            <a:r>
              <a:rPr lang="en-US" sz="1200" b="0" i="0" kern="1200" dirty="0">
                <a:solidFill>
                  <a:schemeClr val="tx1"/>
                </a:solidFill>
                <a:effectLst/>
                <a:latin typeface="+mn-lt"/>
                <a:ea typeface="+mn-ea"/>
                <a:cs typeface="+mn-cs"/>
              </a:rPr>
              <a:t> of products and materials has many benefits and is an important component in achieving sustainable systems. By recycling products and materials, air and water pollution from waste disposal activities are reduced, and the recapturing of those products and materials lessens the amount of mining and extraction of minerals needed to manufacture new products. Additionally, energy and water consumption is decreased in many manufacturing processes. Many recyclable materials have commodity value, which provides additional incentive to their recovery. Maine DEP provides technical and educational assistance to residents, municipalities, schools and businesses to help increase the amount of resources that are recovered from the waste stream. DEP also collects, synthesizes, and reports data on solid waste management in Maine. Source: http://www.maine.gov/dep/waste/recycle/</a:t>
            </a:r>
            <a:endParaRPr lang="en-US" dirty="0"/>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5</a:t>
            </a:fld>
            <a:endParaRPr lang="en-US"/>
          </a:p>
        </p:txBody>
      </p:sp>
    </p:spTree>
    <p:extLst>
      <p:ext uri="{BB962C8B-B14F-4D97-AF65-F5344CB8AC3E}">
        <p14:creationId xmlns:p14="http://schemas.microsoft.com/office/powerpoint/2010/main" val="1468022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http://www.maine.gov/dep/sustainability/sw-hierarchy.html</a:t>
            </a:r>
          </a:p>
          <a:p>
            <a:r>
              <a:rPr lang="en-US" dirty="0"/>
              <a:t>Photo: http://www.waste360.com/waste-energy/food-waste-recycling-energy-program-launches-portland-maine</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6</a:t>
            </a:fld>
            <a:endParaRPr lang="en-US"/>
          </a:p>
        </p:txBody>
      </p:sp>
    </p:spTree>
    <p:extLst>
      <p:ext uri="{BB962C8B-B14F-4D97-AF65-F5344CB8AC3E}">
        <p14:creationId xmlns:p14="http://schemas.microsoft.com/office/powerpoint/2010/main" val="953207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http://www.maine.gov/dep/sustainability/sw-hierarchy.html</a:t>
            </a:r>
          </a:p>
          <a:p>
            <a:r>
              <a:rPr lang="en-US" dirty="0"/>
              <a:t>Photo: http://www.esol.net/fillconversions/fillconversions.htm</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7</a:t>
            </a:fld>
            <a:endParaRPr lang="en-US"/>
          </a:p>
        </p:txBody>
      </p:sp>
    </p:spTree>
    <p:extLst>
      <p:ext uri="{BB962C8B-B14F-4D97-AF65-F5344CB8AC3E}">
        <p14:creationId xmlns:p14="http://schemas.microsoft.com/office/powerpoint/2010/main" val="3725936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http://www.maine.gov/dep/sustainability/sw-hierarchy.html</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8</a:t>
            </a:fld>
            <a:endParaRPr lang="en-US"/>
          </a:p>
        </p:txBody>
      </p:sp>
    </p:spTree>
    <p:extLst>
      <p:ext uri="{BB962C8B-B14F-4D97-AF65-F5344CB8AC3E}">
        <p14:creationId xmlns:p14="http://schemas.microsoft.com/office/powerpoint/2010/main" val="3175939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https://www.americanprogress.org/issues/green/reports/2013/04/17/60712/energy-from-waste-can-help-curb-greenhouse-gas-emissions/</a:t>
            </a:r>
          </a:p>
          <a:p>
            <a:r>
              <a:rPr lang="en-US" sz="1200" b="0" i="0" kern="1200" dirty="0">
                <a:solidFill>
                  <a:schemeClr val="tx1"/>
                </a:solidFill>
                <a:effectLst/>
                <a:latin typeface="+mn-lt"/>
                <a:ea typeface="+mn-ea"/>
                <a:cs typeface="+mn-cs"/>
              </a:rPr>
              <a:t>The first incinerator in the United States was built in 1885 on Governors Island in New York, NY.  Source: https://www.epa.gov/smm/energy-recovery-combustion-municipal-solid-waste-msw</a:t>
            </a:r>
          </a:p>
          <a:p>
            <a:r>
              <a:rPr lang="en-US" sz="1200" b="0" i="0" kern="1200" dirty="0">
                <a:solidFill>
                  <a:schemeClr val="tx1"/>
                </a:solidFill>
                <a:effectLst/>
                <a:latin typeface="+mn-lt"/>
                <a:ea typeface="+mn-ea"/>
                <a:cs typeface="+mn-cs"/>
              </a:rPr>
              <a:t>The upfront money needed to build an MSW combustion facility can be significant and economic benefits may take several years to be fully realized. A new plant typically requires at least 100 million dollars to finance the construction; larger plants may require double to triple that amount. Source: https://www.epa.gov/smm/energy-recovery-combustion-municipal-solid-waste-msw#01</a:t>
            </a:r>
            <a:endParaRPr lang="en-US" dirty="0"/>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9</a:t>
            </a:fld>
            <a:endParaRPr lang="en-US"/>
          </a:p>
        </p:txBody>
      </p:sp>
    </p:spTree>
    <p:extLst>
      <p:ext uri="{BB962C8B-B14F-4D97-AF65-F5344CB8AC3E}">
        <p14:creationId xmlns:p14="http://schemas.microsoft.com/office/powerpoint/2010/main" val="2770417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http://www.maine.gov/dep/sustainability/sw-hierarchy.html</a:t>
            </a:r>
          </a:p>
          <a:p>
            <a:r>
              <a:rPr lang="en-US" dirty="0" err="1"/>
              <a:t>Photo:http</a:t>
            </a:r>
            <a:r>
              <a:rPr lang="en-US" dirty="0"/>
              <a:t>://bangordailynews.com/2015/08/25/news/</a:t>
            </a:r>
            <a:r>
              <a:rPr lang="en-US" dirty="0" err="1"/>
              <a:t>midcoast</a:t>
            </a:r>
            <a:r>
              <a:rPr lang="en-US" dirty="0"/>
              <a:t>/more-trash-in-bath-requires-additional-landfill-gas-control/ </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10</a:t>
            </a:fld>
            <a:endParaRPr lang="en-US"/>
          </a:p>
        </p:txBody>
      </p:sp>
    </p:spTree>
    <p:extLst>
      <p:ext uri="{BB962C8B-B14F-4D97-AF65-F5344CB8AC3E}">
        <p14:creationId xmlns:p14="http://schemas.microsoft.com/office/powerpoint/2010/main" val="37328202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1676400"/>
            <a:ext cx="4953000" cy="1927225"/>
          </a:xfrm>
        </p:spPr>
        <p:txBody>
          <a:bodyPr/>
          <a:lstStyle>
            <a:lvl1pPr algn="r">
              <a:defRPr b="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544084" y="3733800"/>
            <a:ext cx="4914115" cy="175260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Staff Name, Title/Program </a:t>
            </a:r>
          </a:p>
        </p:txBody>
      </p:sp>
      <p:pic>
        <p:nvPicPr>
          <p:cNvPr id="205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1556084"/>
            <a:ext cx="2554287"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47" y="6019800"/>
            <a:ext cx="9169400"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0670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1">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5124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0B67714F-F0B0-42D2-A448-3D2ECD13E093}" type="datetimeFigureOut">
              <a:rPr lang="en-US"/>
              <a:pPr>
                <a:defRPr/>
              </a:pPr>
              <a:t>3/26/2018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988846-16C8-4724-BBFB-A864CC2D2AAE}" type="slidenum">
              <a:rPr lang="en-US"/>
              <a:pPr>
                <a:defRPr/>
              </a:pPr>
              <a:t>‹#›</a:t>
            </a:fld>
            <a:endParaRPr lang="en-US"/>
          </a:p>
        </p:txBody>
      </p:sp>
      <p:sp>
        <p:nvSpPr>
          <p:cNvPr id="8" name="Content Placeholder 2"/>
          <p:cNvSpPr>
            <a:spLocks noGrp="1"/>
          </p:cNvSpPr>
          <p:nvPr>
            <p:ph idx="1"/>
          </p:nvPr>
        </p:nvSpPr>
        <p:spPr>
          <a:xfrm>
            <a:off x="457200" y="1600200"/>
            <a:ext cx="8229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457200" y="274638"/>
            <a:ext cx="8229600" cy="1143000"/>
          </a:xfrm>
        </p:spPr>
        <p:txBody>
          <a:bodyPr/>
          <a:lstStyle>
            <a:lvl1pPr>
              <a:defRPr sz="4000" b="1">
                <a:effectLst/>
              </a:defRPr>
            </a:lvl1pPr>
          </a:lstStyle>
          <a:p>
            <a:r>
              <a:rPr lang="en-US"/>
              <a:t>Click to edit Master title style</a:t>
            </a:r>
            <a:endParaRPr lang="en-US" dirty="0"/>
          </a:p>
        </p:txBody>
      </p:sp>
    </p:spTree>
    <p:extLst>
      <p:ext uri="{BB962C8B-B14F-4D97-AF65-F5344CB8AC3E}">
        <p14:creationId xmlns:p14="http://schemas.microsoft.com/office/powerpoint/2010/main" val="146840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1828800" y="3886200"/>
            <a:ext cx="5486400" cy="9144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0" lang="en-US" sz="2000" b="0" i="0" u="none" strike="noStrike" kern="1200" cap="none" spc="0" normalizeH="0" baseline="0" noProof="0" dirty="0">
                <a:ln>
                  <a:noFill/>
                </a:ln>
                <a:solidFill>
                  <a:srgbClr val="4F81BD">
                    <a:lumMod val="50000"/>
                  </a:srgbClr>
                </a:solidFill>
                <a:effectLst/>
                <a:uLnTx/>
                <a:uFillTx/>
                <a:latin typeface="Arial" pitchFamily="34" charset="0"/>
                <a:ea typeface="+mj-ea"/>
                <a:cs typeface="Arial" pitchFamily="34" charset="0"/>
              </a:rPr>
              <a:t>Add contact information</a:t>
            </a:r>
            <a:br>
              <a:rPr kumimoji="0" lang="en-US" sz="2000" b="0" i="0" u="none" strike="noStrike" kern="1200" cap="none" spc="0" normalizeH="0" baseline="0" noProof="0" dirty="0">
                <a:ln>
                  <a:noFill/>
                </a:ln>
                <a:solidFill>
                  <a:srgbClr val="4F81BD">
                    <a:lumMod val="50000"/>
                  </a:srgbClr>
                </a:solidFill>
                <a:effectLst/>
                <a:uLnTx/>
                <a:uFillTx/>
                <a:latin typeface="Arial" pitchFamily="34" charset="0"/>
                <a:ea typeface="+mj-ea"/>
                <a:cs typeface="Arial" pitchFamily="34" charset="0"/>
              </a:rPr>
            </a:br>
            <a:r>
              <a:rPr kumimoji="0" lang="en-US" sz="2000" b="1" i="1" u="none" strike="noStrike" kern="1200" cap="none" spc="0" normalizeH="0" baseline="0" noProof="0" dirty="0">
                <a:ln>
                  <a:noFill/>
                </a:ln>
                <a:solidFill>
                  <a:srgbClr val="4F81BD">
                    <a:lumMod val="50000"/>
                  </a:srgbClr>
                </a:solidFill>
                <a:effectLst/>
                <a:uLnTx/>
                <a:uFillTx/>
                <a:latin typeface="Arial" pitchFamily="34" charset="0"/>
                <a:ea typeface="+mj-ea"/>
                <a:cs typeface="Arial" pitchFamily="34" charset="0"/>
              </a:rPr>
              <a:t>www.maine.gov/dep</a:t>
            </a:r>
            <a:endParaRPr lang="en-US" dirty="0"/>
          </a:p>
        </p:txBody>
      </p:sp>
      <p:sp>
        <p:nvSpPr>
          <p:cNvPr id="5" name="Date Placeholder 3"/>
          <p:cNvSpPr>
            <a:spLocks noGrp="1"/>
          </p:cNvSpPr>
          <p:nvPr>
            <p:ph type="dt" sz="half" idx="10"/>
          </p:nvPr>
        </p:nvSpPr>
        <p:spPr/>
        <p:txBody>
          <a:bodyPr/>
          <a:lstStyle>
            <a:lvl1pPr>
              <a:defRPr/>
            </a:lvl1pPr>
          </a:lstStyle>
          <a:p>
            <a:pPr>
              <a:defRPr/>
            </a:pPr>
            <a:fld id="{F418152B-19C0-41DB-96D6-72658FF670DD}" type="datetimeFigureOut">
              <a:rPr lang="en-US"/>
              <a:pPr>
                <a:defRPr/>
              </a:pPr>
              <a:t>3/26/2018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3D7E75-82E5-4227-A723-7DC309C4A2C1}" type="slidenum">
              <a:rPr lang="en-US"/>
              <a:pPr>
                <a:defRPr/>
              </a:pPr>
              <a:t>‹#›</a:t>
            </a:fld>
            <a:endParaRPr lang="en-US"/>
          </a:p>
        </p:txBody>
      </p:sp>
      <p:pic>
        <p:nvPicPr>
          <p:cNvPr id="8" name="Picture Placeholder 1"/>
          <p:cNvPicPr>
            <a:picLocks noChangeAspect="1"/>
          </p:cNvPicPr>
          <p:nvPr userDrawn="1"/>
        </p:nvPicPr>
        <p:blipFill>
          <a:blip r:embed="rId2">
            <a:extLst>
              <a:ext uri="{28A0092B-C50C-407E-A947-70E740481C1C}">
                <a14:useLocalDpi xmlns:a14="http://schemas.microsoft.com/office/drawing/2010/main" val="0"/>
              </a:ext>
            </a:extLst>
          </a:blip>
          <a:srcRect l="-5875" t="-1201" r="-455" b="-697"/>
          <a:stretch>
            <a:fillRect/>
          </a:stretch>
        </p:blipFill>
        <p:spPr bwMode="auto">
          <a:xfrm>
            <a:off x="3159125" y="762000"/>
            <a:ext cx="282575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48290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778C9E1-E06B-475E-B4ED-72161A64C19E}" type="datetimeFigureOut">
              <a:rPr lang="en-US"/>
              <a:pPr>
                <a:defRPr/>
              </a:pPr>
              <a:t>3/26/2018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F502C29-6255-4BF1-8853-6D87703BED30}" type="slidenum">
              <a:rPr lang="en-US"/>
              <a:pPr>
                <a:defRPr/>
              </a:pPr>
              <a:t>‹#›</a:t>
            </a:fld>
            <a:endParaRPr lang="en-US"/>
          </a:p>
        </p:txBody>
      </p:sp>
      <p:pic>
        <p:nvPicPr>
          <p:cNvPr id="3" name="Picture 3"/>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2700" y="-8021"/>
            <a:ext cx="916940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6096000"/>
            <a:ext cx="9717088"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7" r:id="rId4"/>
  </p:sldLayoutIdLst>
  <p:txStyles>
    <p:titleStyle>
      <a:lvl1pPr algn="ctr" rtl="0" eaLnBrk="1" fontAlgn="base" hangingPunct="1">
        <a:spcBef>
          <a:spcPct val="0"/>
        </a:spcBef>
        <a:spcAft>
          <a:spcPct val="0"/>
        </a:spcAft>
        <a:defRPr sz="4000" b="1" i="0" u="none" kern="1200">
          <a:solidFill>
            <a:schemeClr val="tx2">
              <a:lumMod val="75000"/>
            </a:schemeClr>
          </a:solidFill>
          <a:effectLst/>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b="0" i="0" u="none" kern="1200">
          <a:solidFill>
            <a:schemeClr val="tx2">
              <a:lumMod val="75000"/>
            </a:schemeClr>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vimeo.com/2817042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0" y="2062163"/>
            <a:ext cx="4343400" cy="1628775"/>
          </a:xfrm>
        </p:spPr>
        <p:txBody>
          <a:bodyPr rtlCol="0">
            <a:normAutofit fontScale="90000"/>
          </a:bodyPr>
          <a:lstStyle/>
          <a:p>
            <a:pPr fontAlgn="auto">
              <a:spcAft>
                <a:spcPts val="0"/>
              </a:spcAft>
              <a:defRPr/>
            </a:pPr>
            <a:r>
              <a:rPr lang="en-US" dirty="0"/>
              <a:t>Solid Waste, Recycling, &amp; Trash to Energy</a:t>
            </a:r>
            <a:endParaRPr lang="en-US" dirty="0">
              <a:solidFill>
                <a:schemeClr val="tx2">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2051" name="Subtitle 2"/>
          <p:cNvSpPr>
            <a:spLocks noGrp="1"/>
          </p:cNvSpPr>
          <p:nvPr>
            <p:ph type="subTitle" idx="1"/>
          </p:nvPr>
        </p:nvSpPr>
        <p:spPr>
          <a:xfrm>
            <a:off x="3810000" y="3886200"/>
            <a:ext cx="4343400" cy="592138"/>
          </a:xfrm>
        </p:spPr>
        <p:txBody>
          <a:bodyPr/>
          <a:lstStyle/>
          <a:p>
            <a:pPr algn="r" eaLnBrk="1" hangingPunct="1"/>
            <a:r>
              <a:rPr lang="en-US" altLang="en-US" sz="2800" dirty="0">
                <a:solidFill>
                  <a:srgbClr val="7F7F7F"/>
                </a:solidFill>
              </a:rPr>
              <a:t>Education Curriculum </a:t>
            </a:r>
          </a:p>
          <a:p>
            <a:pPr algn="r" eaLnBrk="1" hangingPunct="1"/>
            <a:r>
              <a:rPr lang="en-US" altLang="en-US" sz="2800" dirty="0">
                <a:solidFill>
                  <a:srgbClr val="7F7F7F"/>
                </a:solidFill>
              </a:rPr>
              <a:t>Sixth Grade Program</a:t>
            </a:r>
          </a:p>
        </p:txBody>
      </p:sp>
      <p:sp>
        <p:nvSpPr>
          <p:cNvPr id="4" name="Rectangle 3"/>
          <p:cNvSpPr/>
          <p:nvPr/>
        </p:nvSpPr>
        <p:spPr>
          <a:xfrm>
            <a:off x="0" y="5943600"/>
            <a:ext cx="9144000" cy="90328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6" name="TextBox 14"/>
          <p:cNvSpPr txBox="1">
            <a:spLocks noChangeArrowheads="1"/>
          </p:cNvSpPr>
          <p:nvPr/>
        </p:nvSpPr>
        <p:spPr bwMode="auto">
          <a:xfrm>
            <a:off x="11113" y="6059488"/>
            <a:ext cx="91408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dirty="0">
                <a:solidFill>
                  <a:schemeClr val="bg1"/>
                </a:solidFill>
                <a:latin typeface="Arial" charset="0"/>
              </a:rPr>
              <a:t>MAINE DEPARTMENT OF ENVIRONMENTAL PROTECTION</a:t>
            </a:r>
          </a:p>
          <a:p>
            <a:pPr algn="ctr" eaLnBrk="1" hangingPunct="1"/>
            <a:endParaRPr lang="en-US" altLang="en-US" sz="800" i="1" dirty="0">
              <a:solidFill>
                <a:schemeClr val="bg1"/>
              </a:solidFill>
              <a:latin typeface="Arial" charset="0"/>
            </a:endParaRPr>
          </a:p>
          <a:p>
            <a:pPr algn="ctr" eaLnBrk="1" hangingPunct="1"/>
            <a:r>
              <a:rPr lang="en-US" altLang="en-US" sz="1600" i="1" dirty="0">
                <a:solidFill>
                  <a:schemeClr val="bg1"/>
                </a:solidFill>
                <a:latin typeface="Arial" charset="0"/>
              </a:rPr>
              <a:t>Protecting Maine’s Air, Land and Water</a:t>
            </a:r>
          </a:p>
        </p:txBody>
      </p:sp>
      <p:cxnSp>
        <p:nvCxnSpPr>
          <p:cNvPr id="17" name="Straight Connector 16"/>
          <p:cNvCxnSpPr/>
          <p:nvPr/>
        </p:nvCxnSpPr>
        <p:spPr>
          <a:xfrm>
            <a:off x="1181100" y="6427788"/>
            <a:ext cx="6781800" cy="0"/>
          </a:xfrm>
          <a:prstGeom prst="line">
            <a:avLst/>
          </a:prstGeom>
          <a:ln>
            <a:solidFill>
              <a:schemeClr val="tx1">
                <a:lumMod val="50000"/>
                <a:lumOff val="50000"/>
              </a:schemeClr>
            </a:solidFill>
          </a:ln>
        </p:spPr>
        <p:style>
          <a:lnRef idx="2">
            <a:schemeClr val="accent3"/>
          </a:lnRef>
          <a:fillRef idx="0">
            <a:schemeClr val="accent3"/>
          </a:fillRef>
          <a:effectRef idx="1">
            <a:schemeClr val="accent3"/>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DC0BC-8E80-4F32-BAEE-FAE33CFB78BB}"/>
              </a:ext>
            </a:extLst>
          </p:cNvPr>
          <p:cNvSpPr>
            <a:spLocks noGrp="1"/>
          </p:cNvSpPr>
          <p:nvPr>
            <p:ph type="title"/>
          </p:nvPr>
        </p:nvSpPr>
        <p:spPr/>
        <p:txBody>
          <a:bodyPr/>
          <a:lstStyle/>
          <a:p>
            <a:r>
              <a:rPr lang="en-US" dirty="0"/>
              <a:t>Landfill</a:t>
            </a:r>
          </a:p>
        </p:txBody>
      </p:sp>
      <p:sp>
        <p:nvSpPr>
          <p:cNvPr id="3" name="Content Placeholder 2">
            <a:extLst>
              <a:ext uri="{FF2B5EF4-FFF2-40B4-BE49-F238E27FC236}">
                <a16:creationId xmlns:a16="http://schemas.microsoft.com/office/drawing/2014/main" id="{5034FEC3-832D-4F2B-AF67-B518A48E27DC}"/>
              </a:ext>
            </a:extLst>
          </p:cNvPr>
          <p:cNvSpPr>
            <a:spLocks noGrp="1"/>
          </p:cNvSpPr>
          <p:nvPr>
            <p:ph idx="1"/>
          </p:nvPr>
        </p:nvSpPr>
        <p:spPr>
          <a:xfrm>
            <a:off x="457200" y="1295400"/>
            <a:ext cx="8229600" cy="4525963"/>
          </a:xfrm>
        </p:spPr>
        <p:txBody>
          <a:bodyPr/>
          <a:lstStyle/>
          <a:p>
            <a:r>
              <a:rPr lang="en-US" sz="2400" dirty="0"/>
              <a:t>Today’s landfills are very different from the old ones where people just dumped their garbage in an open area. </a:t>
            </a:r>
          </a:p>
          <a:p>
            <a:r>
              <a:rPr lang="en-US" sz="2400" dirty="0"/>
              <a:t>Landfills are constructed and operated to strict environmental standards, including liners to protect groundwater. </a:t>
            </a:r>
          </a:p>
          <a:p>
            <a:r>
              <a:rPr lang="en-US" sz="2400" dirty="0"/>
              <a:t>Within this hierarchy, landfilling waste is the lowest priority of the solid waste management options.</a:t>
            </a:r>
          </a:p>
          <a:p>
            <a:endParaRPr lang="en-US" dirty="0"/>
          </a:p>
        </p:txBody>
      </p:sp>
      <p:pic>
        <p:nvPicPr>
          <p:cNvPr id="4" name="Picture 3">
            <a:extLst>
              <a:ext uri="{FF2B5EF4-FFF2-40B4-BE49-F238E27FC236}">
                <a16:creationId xmlns:a16="http://schemas.microsoft.com/office/drawing/2014/main" id="{6082D1C1-7669-4E93-873A-31ED91FDF1AB}"/>
              </a:ext>
            </a:extLst>
          </p:cNvPr>
          <p:cNvPicPr>
            <a:picLocks noChangeAspect="1"/>
          </p:cNvPicPr>
          <p:nvPr/>
        </p:nvPicPr>
        <p:blipFill>
          <a:blip r:embed="rId3"/>
          <a:stretch>
            <a:fillRect/>
          </a:stretch>
        </p:blipFill>
        <p:spPr>
          <a:xfrm>
            <a:off x="2895600" y="3733800"/>
            <a:ext cx="3343494" cy="2510308"/>
          </a:xfrm>
          <a:prstGeom prst="rect">
            <a:avLst/>
          </a:prstGeom>
        </p:spPr>
      </p:pic>
    </p:spTree>
    <p:extLst>
      <p:ext uri="{BB962C8B-B14F-4D97-AF65-F5344CB8AC3E}">
        <p14:creationId xmlns:p14="http://schemas.microsoft.com/office/powerpoint/2010/main" val="2771238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74B37-C1FC-48AE-BBD0-04DCF77795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113CDE4-38F7-4A2A-84EF-415F38DC8F3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A1CD3AC-A75E-4456-8237-2E0EA90D12B1}"/>
              </a:ext>
            </a:extLst>
          </p:cNvPr>
          <p:cNvPicPr>
            <a:picLocks noChangeAspect="1"/>
          </p:cNvPicPr>
          <p:nvPr/>
        </p:nvPicPr>
        <p:blipFill>
          <a:blip r:embed="rId3"/>
          <a:stretch>
            <a:fillRect/>
          </a:stretch>
        </p:blipFill>
        <p:spPr>
          <a:xfrm>
            <a:off x="728139" y="533400"/>
            <a:ext cx="7687722" cy="5413717"/>
          </a:xfrm>
          <a:prstGeom prst="rect">
            <a:avLst/>
          </a:prstGeom>
        </p:spPr>
      </p:pic>
    </p:spTree>
    <p:extLst>
      <p:ext uri="{BB962C8B-B14F-4D97-AF65-F5344CB8AC3E}">
        <p14:creationId xmlns:p14="http://schemas.microsoft.com/office/powerpoint/2010/main" val="3026500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8B435-9433-402E-AA09-5819D9BCF996}"/>
              </a:ext>
            </a:extLst>
          </p:cNvPr>
          <p:cNvSpPr>
            <a:spLocks noGrp="1"/>
          </p:cNvSpPr>
          <p:nvPr>
            <p:ph type="title"/>
          </p:nvPr>
        </p:nvSpPr>
        <p:spPr/>
        <p:txBody>
          <a:bodyPr>
            <a:normAutofit/>
          </a:bodyPr>
          <a:lstStyle/>
          <a:p>
            <a:r>
              <a:rPr lang="en-US" dirty="0"/>
              <a:t>Run Time (~7:00)</a:t>
            </a:r>
          </a:p>
        </p:txBody>
      </p:sp>
      <p:sp>
        <p:nvSpPr>
          <p:cNvPr id="3" name="Content Placeholder 2">
            <a:extLst>
              <a:ext uri="{FF2B5EF4-FFF2-40B4-BE49-F238E27FC236}">
                <a16:creationId xmlns:a16="http://schemas.microsoft.com/office/drawing/2014/main" id="{B56B3AE1-38AE-416C-A24E-C8B1A41A4D97}"/>
              </a:ext>
            </a:extLst>
          </p:cNvPr>
          <p:cNvSpPr>
            <a:spLocks noGrp="1"/>
          </p:cNvSpPr>
          <p:nvPr>
            <p:ph idx="1"/>
          </p:nvPr>
        </p:nvSpPr>
        <p:spPr/>
        <p:txBody>
          <a:bodyPr/>
          <a:lstStyle/>
          <a:p>
            <a:pPr marL="0" indent="0" algn="ctr">
              <a:buNone/>
            </a:pPr>
            <a:r>
              <a:rPr lang="en-US" dirty="0">
                <a:hlinkClick r:id="rId3"/>
              </a:rPr>
              <a:t>Pearson Landfills and Recycling Video Field Trip</a:t>
            </a:r>
            <a:endParaRPr lang="en-US" dirty="0"/>
          </a:p>
        </p:txBody>
      </p:sp>
    </p:spTree>
    <p:extLst>
      <p:ext uri="{BB962C8B-B14F-4D97-AF65-F5344CB8AC3E}">
        <p14:creationId xmlns:p14="http://schemas.microsoft.com/office/powerpoint/2010/main" val="1190093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828800" y="3505200"/>
            <a:ext cx="5486400" cy="1954819"/>
          </a:xfrm>
        </p:spPr>
        <p:txBody>
          <a:bodyPr anchor="ctr">
            <a:noAutofit/>
          </a:bodyPr>
          <a:lstStyle/>
          <a:p>
            <a:pPr algn="ctr" eaLnBrk="1" hangingPunct="1">
              <a:defRPr/>
            </a:pPr>
            <a:r>
              <a:rPr lang="en-US" sz="2000" b="0" dirty="0">
                <a:solidFill>
                  <a:schemeClr val="accent1">
                    <a:lumMod val="50000"/>
                  </a:schemeClr>
                </a:solidFill>
                <a:latin typeface="Arial" pitchFamily="34" charset="0"/>
                <a:cs typeface="Arial" pitchFamily="34" charset="0"/>
              </a:rPr>
              <a:t>Add contact information</a:t>
            </a:r>
            <a:br>
              <a:rPr lang="en-US" sz="2000" b="0" dirty="0">
                <a:solidFill>
                  <a:schemeClr val="accent1">
                    <a:lumMod val="50000"/>
                  </a:schemeClr>
                </a:solidFill>
                <a:latin typeface="Arial" pitchFamily="34" charset="0"/>
                <a:cs typeface="Arial" pitchFamily="34" charset="0"/>
              </a:rPr>
            </a:br>
            <a:r>
              <a:rPr lang="en-US" sz="2000" i="1" dirty="0">
                <a:solidFill>
                  <a:schemeClr val="accent1">
                    <a:lumMod val="50000"/>
                  </a:schemeClr>
                </a:solidFill>
                <a:latin typeface="Arial" pitchFamily="34" charset="0"/>
                <a:cs typeface="Arial" pitchFamily="34" charset="0"/>
              </a:rPr>
              <a:t>www.maine.gov/dep</a:t>
            </a:r>
            <a:endParaRPr lang="en-US" sz="2000" b="0" dirty="0">
              <a:solidFill>
                <a:schemeClr val="accent1">
                  <a:lumMod val="50000"/>
                </a:schemeClr>
              </a:solidFill>
              <a:latin typeface="Arial" pitchFamily="34" charset="0"/>
              <a:cs typeface="Arial" pitchFamily="34" charset="0"/>
            </a:endParaRPr>
          </a:p>
        </p:txBody>
      </p:sp>
      <p:sp>
        <p:nvSpPr>
          <p:cNvPr id="11" name="Rectangle 10"/>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i="1" dirty="0">
                <a:latin typeface="Arial" pitchFamily="34" charset="0"/>
                <a:cs typeface="Arial" pitchFamily="34" charset="0"/>
              </a:rPr>
              <a:t>                  			</a:t>
            </a:r>
            <a:endParaRPr lang="en-US" i="1" dirty="0">
              <a:solidFill>
                <a:schemeClr val="bg1"/>
              </a:solidFill>
              <a:latin typeface="Arial" pitchFamily="34" charset="0"/>
              <a:cs typeface="Arial"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sp>
        <p:nvSpPr>
          <p:cNvPr id="8" name="Rectangle 7"/>
          <p:cNvSpPr/>
          <p:nvPr/>
        </p:nvSpPr>
        <p:spPr>
          <a:xfrm>
            <a:off x="0" y="0"/>
            <a:ext cx="9144000" cy="304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0" y="609600"/>
            <a:ext cx="7772400" cy="914400"/>
          </a:xfrm>
        </p:spPr>
        <p:txBody>
          <a:bodyPr rtlCol="0" anchor="ctr">
            <a:normAutofit/>
          </a:bodyPr>
          <a:lstStyle/>
          <a:p>
            <a:pPr fontAlgn="auto">
              <a:spcAft>
                <a:spcPts val="0"/>
              </a:spcAft>
              <a:defRPr/>
            </a:pPr>
            <a:r>
              <a:rPr lang="en-US" dirty="0"/>
              <a:t>Waste Hierarchy</a:t>
            </a:r>
            <a:endParaRPr lang="en-US" cap="none" dirty="0">
              <a:solidFill>
                <a:schemeClr val="accent1">
                  <a:lumMod val="50000"/>
                </a:schemeClr>
              </a:solidFill>
              <a:latin typeface="Arial" pitchFamily="34" charset="0"/>
              <a:cs typeface="Arial" pitchFamily="34" charset="0"/>
            </a:endParaRPr>
          </a:p>
        </p:txBody>
      </p:sp>
      <p:sp>
        <p:nvSpPr>
          <p:cNvPr id="9" name="Text Placeholder 8"/>
          <p:cNvSpPr>
            <a:spLocks noGrp="1"/>
          </p:cNvSpPr>
          <p:nvPr>
            <p:ph type="body" idx="4294967295"/>
          </p:nvPr>
        </p:nvSpPr>
        <p:spPr>
          <a:xfrm>
            <a:off x="722313" y="1752600"/>
            <a:ext cx="7772400" cy="4114800"/>
          </a:xfrm>
        </p:spPr>
        <p:txBody>
          <a:bodyPr numCol="1" rtlCol="0" anchor="t">
            <a:normAutofit/>
          </a:bodyPr>
          <a:lstStyle/>
          <a:p>
            <a:pPr eaLnBrk="1" fontAlgn="auto" hangingPunct="1">
              <a:spcAft>
                <a:spcPts val="0"/>
              </a:spcAft>
              <a:buFont typeface="Arial" pitchFamily="34" charset="0"/>
              <a:buNone/>
              <a:defRPr/>
            </a:pPr>
            <a:endParaRPr lang="en-US" sz="3200" dirty="0">
              <a:solidFill>
                <a:schemeClr val="accent1">
                  <a:lumMod val="50000"/>
                </a:schemeClr>
              </a:solidFill>
              <a:latin typeface="Arial" pitchFamily="34" charset="0"/>
              <a:cs typeface="Arial" pitchFamily="34" charset="0"/>
            </a:endParaRPr>
          </a:p>
        </p:txBody>
      </p:sp>
      <p:sp>
        <p:nvSpPr>
          <p:cNvPr id="11" name="Rectangle 10"/>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Arial" pitchFamily="34" charset="0"/>
                <a:cs typeface="Arial" pitchFamily="34" charset="0"/>
              </a:rPr>
              <a:t>                  MAINE DEPARTMENT OF ENVIRONMENTAL PROTECTION                              </a:t>
            </a:r>
            <a:r>
              <a:rPr lang="en-US" sz="1400" dirty="0">
                <a:solidFill>
                  <a:schemeClr val="bg1"/>
                </a:solidFill>
                <a:latin typeface="Arial" pitchFamily="34" charset="0"/>
                <a:cs typeface="Arial" pitchFamily="34" charset="0"/>
              </a:rPr>
              <a:t>www.maine.gov/dep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pic>
        <p:nvPicPr>
          <p:cNvPr id="2" name="Picture 1">
            <a:extLst>
              <a:ext uri="{FF2B5EF4-FFF2-40B4-BE49-F238E27FC236}">
                <a16:creationId xmlns:a16="http://schemas.microsoft.com/office/drawing/2014/main" id="{C67AF980-A6D0-4310-B569-37BFA6887258}"/>
              </a:ext>
            </a:extLst>
          </p:cNvPr>
          <p:cNvPicPr>
            <a:picLocks noChangeAspect="1"/>
          </p:cNvPicPr>
          <p:nvPr/>
        </p:nvPicPr>
        <p:blipFill>
          <a:blip r:embed="rId4"/>
          <a:stretch>
            <a:fillRect/>
          </a:stretch>
        </p:blipFill>
        <p:spPr>
          <a:xfrm>
            <a:off x="1520687" y="1710361"/>
            <a:ext cx="6102625" cy="42492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defRPr/>
            </a:pPr>
            <a:r>
              <a:rPr lang="en-US" dirty="0"/>
              <a:t>Reduce / Waste Minimization</a:t>
            </a:r>
            <a:endParaRPr lang="en-US" sz="4000" b="1" dirty="0">
              <a:solidFill>
                <a:schemeClr val="accent1">
                  <a:lumMod val="50000"/>
                </a:schemeClr>
              </a:solidFill>
              <a:latin typeface="Arial" pitchFamily="34" charset="0"/>
              <a:cs typeface="Arial" pitchFamily="34" charset="0"/>
            </a:endParaRPr>
          </a:p>
        </p:txBody>
      </p:sp>
      <p:sp>
        <p:nvSpPr>
          <p:cNvPr id="4099" name="Content Placeholder 6"/>
          <p:cNvSpPr>
            <a:spLocks noGrp="1"/>
          </p:cNvSpPr>
          <p:nvPr>
            <p:ph idx="1"/>
          </p:nvPr>
        </p:nvSpPr>
        <p:spPr/>
        <p:txBody>
          <a:bodyPr/>
          <a:lstStyle/>
          <a:p>
            <a:r>
              <a:rPr lang="en-US" sz="2000" dirty="0"/>
              <a:t>The best way to deal with trash is to not have any!</a:t>
            </a:r>
          </a:p>
          <a:p>
            <a:r>
              <a:rPr lang="en-US" sz="2000" dirty="0"/>
              <a:t>Reducing the amount of trash you have to throw out actually prevents waste from piling up in the first place. </a:t>
            </a:r>
          </a:p>
          <a:p>
            <a:r>
              <a:rPr lang="en-US" sz="2000" dirty="0"/>
              <a:t>To reduce your waste, avoid unnecessary packaging and items designed to be used only once. </a:t>
            </a:r>
          </a:p>
          <a:p>
            <a:pPr lvl="1"/>
            <a:r>
              <a:rPr lang="en-US" sz="2000" dirty="0"/>
              <a:t>Reduce the need for ’single use’ plastic bags by bringing your own bags when you shop, and use a travel mug when you buy coffee. </a:t>
            </a:r>
          </a:p>
          <a:p>
            <a:pPr lvl="1"/>
            <a:r>
              <a:rPr lang="en-US" sz="2000" dirty="0"/>
              <a:t>Choose durable, reusable products to make less trash.</a:t>
            </a:r>
          </a:p>
          <a:p>
            <a:pPr eaLnBrk="1" hangingPunct="1">
              <a:defRPr/>
            </a:pPr>
            <a:endParaRPr lang="en-US" dirty="0">
              <a:solidFill>
                <a:schemeClr val="accent1">
                  <a:lumMod val="50000"/>
                </a:schemeClr>
              </a:solidFill>
              <a:latin typeface="Arial" pitchFamily="34" charset="0"/>
              <a:cs typeface="Arial" pitchFamily="34" charset="0"/>
            </a:endParaRPr>
          </a:p>
        </p:txBody>
      </p:sp>
      <p:sp>
        <p:nvSpPr>
          <p:cNvPr id="11" name="Rectangle 10"/>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Arial" pitchFamily="34" charset="0"/>
                <a:cs typeface="Arial" pitchFamily="34" charset="0"/>
              </a:rPr>
              <a:t>                  MAINE DEPARTMENT OF ENVIRONMENTAL PROTECTION                              </a:t>
            </a:r>
            <a:r>
              <a:rPr lang="en-US" sz="1400" dirty="0">
                <a:solidFill>
                  <a:schemeClr val="bg1"/>
                </a:solidFill>
                <a:latin typeface="Arial" pitchFamily="34" charset="0"/>
                <a:cs typeface="Arial" pitchFamily="34" charset="0"/>
              </a:rPr>
              <a:t>www.maine.gov/dep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sp>
        <p:nvSpPr>
          <p:cNvPr id="8" name="Rectangle 7"/>
          <p:cNvSpPr/>
          <p:nvPr/>
        </p:nvSpPr>
        <p:spPr>
          <a:xfrm>
            <a:off x="0" y="0"/>
            <a:ext cx="9144000" cy="304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 name="Picture 1">
            <a:extLst>
              <a:ext uri="{FF2B5EF4-FFF2-40B4-BE49-F238E27FC236}">
                <a16:creationId xmlns:a16="http://schemas.microsoft.com/office/drawing/2014/main" id="{4C23C93A-D9E4-4055-9294-C2A010074262}"/>
              </a:ext>
            </a:extLst>
          </p:cNvPr>
          <p:cNvPicPr>
            <a:picLocks noChangeAspect="1"/>
          </p:cNvPicPr>
          <p:nvPr/>
        </p:nvPicPr>
        <p:blipFill>
          <a:blip r:embed="rId4"/>
          <a:stretch>
            <a:fillRect/>
          </a:stretch>
        </p:blipFill>
        <p:spPr>
          <a:xfrm>
            <a:off x="4081243" y="4401881"/>
            <a:ext cx="981514" cy="172428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2E9D1-8C97-4B5F-8002-E24FE839E1BE}"/>
              </a:ext>
            </a:extLst>
          </p:cNvPr>
          <p:cNvSpPr>
            <a:spLocks noGrp="1"/>
          </p:cNvSpPr>
          <p:nvPr>
            <p:ph type="title"/>
          </p:nvPr>
        </p:nvSpPr>
        <p:spPr/>
        <p:txBody>
          <a:bodyPr/>
          <a:lstStyle/>
          <a:p>
            <a:r>
              <a:rPr lang="en-US" dirty="0"/>
              <a:t>Reuse</a:t>
            </a:r>
          </a:p>
        </p:txBody>
      </p:sp>
      <p:sp>
        <p:nvSpPr>
          <p:cNvPr id="3" name="Content Placeholder 2">
            <a:extLst>
              <a:ext uri="{FF2B5EF4-FFF2-40B4-BE49-F238E27FC236}">
                <a16:creationId xmlns:a16="http://schemas.microsoft.com/office/drawing/2014/main" id="{80E9410E-22FD-4E06-AE8D-D23E91FF20D0}"/>
              </a:ext>
            </a:extLst>
          </p:cNvPr>
          <p:cNvSpPr>
            <a:spLocks noGrp="1"/>
          </p:cNvSpPr>
          <p:nvPr>
            <p:ph idx="1"/>
          </p:nvPr>
        </p:nvSpPr>
        <p:spPr/>
        <p:txBody>
          <a:bodyPr/>
          <a:lstStyle/>
          <a:p>
            <a:r>
              <a:rPr lang="en-US" sz="2000" dirty="0"/>
              <a:t>Reusing items can save energy and money, and prolong the item’s useful life.</a:t>
            </a:r>
          </a:p>
          <a:p>
            <a:r>
              <a:rPr lang="en-US" sz="2000" dirty="0"/>
              <a:t>Extend the life of items you buy by reusing them. </a:t>
            </a:r>
          </a:p>
          <a:p>
            <a:pPr lvl="1"/>
            <a:r>
              <a:rPr lang="en-US" sz="2000" dirty="0"/>
              <a:t>For example, reuse containers and jars, and donate still usable household goods and clothing to charity.</a:t>
            </a:r>
          </a:p>
          <a:p>
            <a:endParaRPr lang="en-US" dirty="0"/>
          </a:p>
        </p:txBody>
      </p:sp>
      <p:pic>
        <p:nvPicPr>
          <p:cNvPr id="4" name="Picture 3">
            <a:extLst>
              <a:ext uri="{FF2B5EF4-FFF2-40B4-BE49-F238E27FC236}">
                <a16:creationId xmlns:a16="http://schemas.microsoft.com/office/drawing/2014/main" id="{2E29E04E-C989-4673-A6DD-C8ED948B6745}"/>
              </a:ext>
            </a:extLst>
          </p:cNvPr>
          <p:cNvPicPr>
            <a:picLocks noChangeAspect="1"/>
          </p:cNvPicPr>
          <p:nvPr/>
        </p:nvPicPr>
        <p:blipFill>
          <a:blip r:embed="rId3"/>
          <a:stretch>
            <a:fillRect/>
          </a:stretch>
        </p:blipFill>
        <p:spPr>
          <a:xfrm>
            <a:off x="2941178" y="3581400"/>
            <a:ext cx="3261643" cy="2170364"/>
          </a:xfrm>
          <a:prstGeom prst="rect">
            <a:avLst/>
          </a:prstGeom>
        </p:spPr>
      </p:pic>
    </p:spTree>
    <p:extLst>
      <p:ext uri="{BB962C8B-B14F-4D97-AF65-F5344CB8AC3E}">
        <p14:creationId xmlns:p14="http://schemas.microsoft.com/office/powerpoint/2010/main" val="1506068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3CC73-DBB3-41F4-8813-C6E4C48DA09B}"/>
              </a:ext>
            </a:extLst>
          </p:cNvPr>
          <p:cNvSpPr>
            <a:spLocks noGrp="1"/>
          </p:cNvSpPr>
          <p:nvPr>
            <p:ph type="title"/>
          </p:nvPr>
        </p:nvSpPr>
        <p:spPr/>
        <p:txBody>
          <a:bodyPr/>
          <a:lstStyle/>
          <a:p>
            <a:r>
              <a:rPr lang="en-US" dirty="0"/>
              <a:t>Recycle</a:t>
            </a:r>
          </a:p>
        </p:txBody>
      </p:sp>
      <p:sp>
        <p:nvSpPr>
          <p:cNvPr id="3" name="Content Placeholder 2">
            <a:extLst>
              <a:ext uri="{FF2B5EF4-FFF2-40B4-BE49-F238E27FC236}">
                <a16:creationId xmlns:a16="http://schemas.microsoft.com/office/drawing/2014/main" id="{38F93383-5A7F-48D3-8641-68B9C1EE9E86}"/>
              </a:ext>
            </a:extLst>
          </p:cNvPr>
          <p:cNvSpPr>
            <a:spLocks noGrp="1"/>
          </p:cNvSpPr>
          <p:nvPr>
            <p:ph idx="1"/>
          </p:nvPr>
        </p:nvSpPr>
        <p:spPr/>
        <p:txBody>
          <a:bodyPr/>
          <a:lstStyle/>
          <a:p>
            <a:r>
              <a:rPr lang="en-US" sz="2400" dirty="0"/>
              <a:t>Every day we use products made from recycled materials. </a:t>
            </a:r>
          </a:p>
          <a:p>
            <a:r>
              <a:rPr lang="en-US" sz="2400" dirty="0"/>
              <a:t>Take your glass, cans, newspapers, milk jugs and other acceptable recyclable items to your local transfer station, drop off location or place out for curbside collection so that they can be turned into new products like fleece jackets, </a:t>
            </a:r>
          </a:p>
          <a:p>
            <a:r>
              <a:rPr lang="en-US" sz="2400" dirty="0"/>
              <a:t>Frisbees, paper products, and soda cans. Recycling saves money, energy, and the environment. </a:t>
            </a:r>
          </a:p>
          <a:p>
            <a:r>
              <a:rPr lang="en-US" sz="2400" dirty="0"/>
              <a:t>36.76% of Maine's municipal solid waste was recycled in 2015.</a:t>
            </a:r>
          </a:p>
          <a:p>
            <a:endParaRPr lang="en-US" dirty="0"/>
          </a:p>
        </p:txBody>
      </p:sp>
      <p:pic>
        <p:nvPicPr>
          <p:cNvPr id="4" name="Picture 3">
            <a:extLst>
              <a:ext uri="{FF2B5EF4-FFF2-40B4-BE49-F238E27FC236}">
                <a16:creationId xmlns:a16="http://schemas.microsoft.com/office/drawing/2014/main" id="{D46C6D88-9AC6-49BA-944E-FC22E1B3E3BB}"/>
              </a:ext>
            </a:extLst>
          </p:cNvPr>
          <p:cNvPicPr>
            <a:picLocks noChangeAspect="1"/>
          </p:cNvPicPr>
          <p:nvPr/>
        </p:nvPicPr>
        <p:blipFill>
          <a:blip r:embed="rId3"/>
          <a:stretch>
            <a:fillRect/>
          </a:stretch>
        </p:blipFill>
        <p:spPr>
          <a:xfrm>
            <a:off x="4038600" y="4876800"/>
            <a:ext cx="1068938" cy="1355725"/>
          </a:xfrm>
          <a:prstGeom prst="rect">
            <a:avLst/>
          </a:prstGeom>
        </p:spPr>
      </p:pic>
    </p:spTree>
    <p:extLst>
      <p:ext uri="{BB962C8B-B14F-4D97-AF65-F5344CB8AC3E}">
        <p14:creationId xmlns:p14="http://schemas.microsoft.com/office/powerpoint/2010/main" val="59360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912C0-4855-4F8E-9BA4-F20C87E98A46}"/>
              </a:ext>
            </a:extLst>
          </p:cNvPr>
          <p:cNvSpPr>
            <a:spLocks noGrp="1"/>
          </p:cNvSpPr>
          <p:nvPr>
            <p:ph type="title"/>
          </p:nvPr>
        </p:nvSpPr>
        <p:spPr/>
        <p:txBody>
          <a:bodyPr/>
          <a:lstStyle/>
          <a:p>
            <a:r>
              <a:rPr lang="en-US" dirty="0"/>
              <a:t>Compost</a:t>
            </a:r>
          </a:p>
        </p:txBody>
      </p:sp>
      <p:sp>
        <p:nvSpPr>
          <p:cNvPr id="3" name="Content Placeholder 2">
            <a:extLst>
              <a:ext uri="{FF2B5EF4-FFF2-40B4-BE49-F238E27FC236}">
                <a16:creationId xmlns:a16="http://schemas.microsoft.com/office/drawing/2014/main" id="{1FAC9071-7678-4222-BF2F-D3E992DB300E}"/>
              </a:ext>
            </a:extLst>
          </p:cNvPr>
          <p:cNvSpPr>
            <a:spLocks noGrp="1"/>
          </p:cNvSpPr>
          <p:nvPr>
            <p:ph idx="1"/>
          </p:nvPr>
        </p:nvSpPr>
        <p:spPr>
          <a:xfrm>
            <a:off x="457200" y="1143000"/>
            <a:ext cx="8229600" cy="4525963"/>
          </a:xfrm>
        </p:spPr>
        <p:txBody>
          <a:bodyPr/>
          <a:lstStyle/>
          <a:p>
            <a:r>
              <a:rPr lang="en-US" sz="2400" dirty="0"/>
              <a:t>Composting is nature's way of recycling organics.</a:t>
            </a:r>
          </a:p>
          <a:p>
            <a:r>
              <a:rPr lang="en-US" sz="2400" dirty="0"/>
              <a:t>When you compost, you convert vegetable scraps, leaves, grass clippings and other materials into a nutrient rich soil material. </a:t>
            </a:r>
          </a:p>
          <a:p>
            <a:r>
              <a:rPr lang="en-US" sz="2400" dirty="0"/>
              <a:t>You can use finished compost in your garden and around shrubs or other plants to help them grow. </a:t>
            </a:r>
          </a:p>
          <a:p>
            <a:r>
              <a:rPr lang="en-US" sz="2400" dirty="0"/>
              <a:t>Composting also reduces the amount of materials that need to be disposed of, reducing those related costs.</a:t>
            </a:r>
          </a:p>
          <a:p>
            <a:endParaRPr lang="en-US" dirty="0"/>
          </a:p>
        </p:txBody>
      </p:sp>
      <p:pic>
        <p:nvPicPr>
          <p:cNvPr id="4" name="Picture 3">
            <a:extLst>
              <a:ext uri="{FF2B5EF4-FFF2-40B4-BE49-F238E27FC236}">
                <a16:creationId xmlns:a16="http://schemas.microsoft.com/office/drawing/2014/main" id="{1E47D523-70A5-4312-AE80-5C6399FC5BCA}"/>
              </a:ext>
            </a:extLst>
          </p:cNvPr>
          <p:cNvPicPr>
            <a:picLocks noChangeAspect="1"/>
          </p:cNvPicPr>
          <p:nvPr/>
        </p:nvPicPr>
        <p:blipFill>
          <a:blip r:embed="rId3"/>
          <a:stretch>
            <a:fillRect/>
          </a:stretch>
        </p:blipFill>
        <p:spPr>
          <a:xfrm>
            <a:off x="3034194" y="4419600"/>
            <a:ext cx="3075612" cy="1596261"/>
          </a:xfrm>
          <a:prstGeom prst="rect">
            <a:avLst/>
          </a:prstGeom>
        </p:spPr>
      </p:pic>
    </p:spTree>
    <p:extLst>
      <p:ext uri="{BB962C8B-B14F-4D97-AF65-F5344CB8AC3E}">
        <p14:creationId xmlns:p14="http://schemas.microsoft.com/office/powerpoint/2010/main" val="2703614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31DC6-BCA7-4E57-8EAB-D1FB82AB6C5D}"/>
              </a:ext>
            </a:extLst>
          </p:cNvPr>
          <p:cNvSpPr>
            <a:spLocks noGrp="1"/>
          </p:cNvSpPr>
          <p:nvPr>
            <p:ph type="title"/>
          </p:nvPr>
        </p:nvSpPr>
        <p:spPr/>
        <p:txBody>
          <a:bodyPr/>
          <a:lstStyle/>
          <a:p>
            <a:r>
              <a:rPr lang="en-US" dirty="0"/>
              <a:t>Processing and Beneficial Use</a:t>
            </a:r>
          </a:p>
        </p:txBody>
      </p:sp>
      <p:sp>
        <p:nvSpPr>
          <p:cNvPr id="3" name="Content Placeholder 2">
            <a:extLst>
              <a:ext uri="{FF2B5EF4-FFF2-40B4-BE49-F238E27FC236}">
                <a16:creationId xmlns:a16="http://schemas.microsoft.com/office/drawing/2014/main" id="{8D6051AB-3DB8-4259-9C11-2836F8A1096F}"/>
              </a:ext>
            </a:extLst>
          </p:cNvPr>
          <p:cNvSpPr>
            <a:spLocks noGrp="1"/>
          </p:cNvSpPr>
          <p:nvPr>
            <p:ph idx="1"/>
          </p:nvPr>
        </p:nvSpPr>
        <p:spPr>
          <a:xfrm>
            <a:off x="457200" y="1311276"/>
            <a:ext cx="8229600" cy="4525963"/>
          </a:xfrm>
        </p:spPr>
        <p:txBody>
          <a:bodyPr/>
          <a:lstStyle/>
          <a:p>
            <a:r>
              <a:rPr lang="en-US" sz="2800" dirty="0"/>
              <a:t>Processing reduces the volume of materials to be landfilled and can create products such as fuel oils and steam for electricity generation. </a:t>
            </a:r>
          </a:p>
          <a:p>
            <a:r>
              <a:rPr lang="en-US" sz="2800" dirty="0"/>
              <a:t>Beneficial use means the reuse of solid waste as a substitute for raw material in manufacturing, as construction material or fill, as a fuel, or as an agronomic soil amendment.</a:t>
            </a:r>
          </a:p>
          <a:p>
            <a:endParaRPr lang="en-US" dirty="0"/>
          </a:p>
        </p:txBody>
      </p:sp>
      <p:pic>
        <p:nvPicPr>
          <p:cNvPr id="4" name="Picture 3">
            <a:extLst>
              <a:ext uri="{FF2B5EF4-FFF2-40B4-BE49-F238E27FC236}">
                <a16:creationId xmlns:a16="http://schemas.microsoft.com/office/drawing/2014/main" id="{A94176C3-9007-4FA0-889F-CA65204D4490}"/>
              </a:ext>
            </a:extLst>
          </p:cNvPr>
          <p:cNvPicPr>
            <a:picLocks noChangeAspect="1"/>
          </p:cNvPicPr>
          <p:nvPr/>
        </p:nvPicPr>
        <p:blipFill>
          <a:blip r:embed="rId3"/>
          <a:stretch>
            <a:fillRect/>
          </a:stretch>
        </p:blipFill>
        <p:spPr>
          <a:xfrm>
            <a:off x="3177452" y="4419600"/>
            <a:ext cx="2789095" cy="1857999"/>
          </a:xfrm>
          <a:prstGeom prst="rect">
            <a:avLst/>
          </a:prstGeom>
        </p:spPr>
      </p:pic>
    </p:spTree>
    <p:extLst>
      <p:ext uri="{BB962C8B-B14F-4D97-AF65-F5344CB8AC3E}">
        <p14:creationId xmlns:p14="http://schemas.microsoft.com/office/powerpoint/2010/main" val="880453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DCD2F-4B0B-4B34-B791-A23B8B5F055B}"/>
              </a:ext>
            </a:extLst>
          </p:cNvPr>
          <p:cNvSpPr>
            <a:spLocks noGrp="1"/>
          </p:cNvSpPr>
          <p:nvPr>
            <p:ph type="title"/>
          </p:nvPr>
        </p:nvSpPr>
        <p:spPr/>
        <p:txBody>
          <a:bodyPr/>
          <a:lstStyle/>
          <a:p>
            <a:r>
              <a:rPr lang="en-US" dirty="0"/>
              <a:t>Waste-To-Energy</a:t>
            </a:r>
          </a:p>
        </p:txBody>
      </p:sp>
      <p:sp>
        <p:nvSpPr>
          <p:cNvPr id="3" name="Content Placeholder 2">
            <a:extLst>
              <a:ext uri="{FF2B5EF4-FFF2-40B4-BE49-F238E27FC236}">
                <a16:creationId xmlns:a16="http://schemas.microsoft.com/office/drawing/2014/main" id="{97B39FCA-8E38-4F77-B3B5-8CCF312C652A}"/>
              </a:ext>
            </a:extLst>
          </p:cNvPr>
          <p:cNvSpPr>
            <a:spLocks noGrp="1"/>
          </p:cNvSpPr>
          <p:nvPr>
            <p:ph idx="1"/>
          </p:nvPr>
        </p:nvSpPr>
        <p:spPr/>
        <p:txBody>
          <a:bodyPr/>
          <a:lstStyle/>
          <a:p>
            <a:r>
              <a:rPr lang="en-US" sz="2400" dirty="0">
                <a:solidFill>
                  <a:srgbClr val="000000"/>
                </a:solidFill>
                <a:latin typeface="Helvetica Neue"/>
              </a:rPr>
              <a:t>Waste-to-Energy facilities accept our solid waste and combust it at very high temperatures, producing heat that is used to convert water into steam. The steam is used to run turbines that generate electricity. </a:t>
            </a:r>
          </a:p>
          <a:p>
            <a:r>
              <a:rPr lang="en-US" sz="2400" dirty="0">
                <a:solidFill>
                  <a:srgbClr val="000000"/>
                </a:solidFill>
                <a:latin typeface="Helvetica Neue"/>
              </a:rPr>
              <a:t>Scrubbers, filters, and other pollution control equipment reduce pollutants released during the incineration process. Ash and other residues from this process are landfilled. </a:t>
            </a:r>
          </a:p>
          <a:p>
            <a:r>
              <a:rPr lang="en-US" sz="2400" dirty="0">
                <a:solidFill>
                  <a:srgbClr val="000000"/>
                </a:solidFill>
                <a:latin typeface="Helvetica Neue"/>
              </a:rPr>
              <a:t>Over 27% of Maine's municipal solid waste was combusted in 2015.</a:t>
            </a:r>
            <a:endParaRPr lang="en-US" sz="2400" dirty="0"/>
          </a:p>
          <a:p>
            <a:endParaRPr lang="en-US" dirty="0"/>
          </a:p>
        </p:txBody>
      </p:sp>
    </p:spTree>
    <p:extLst>
      <p:ext uri="{BB962C8B-B14F-4D97-AF65-F5344CB8AC3E}">
        <p14:creationId xmlns:p14="http://schemas.microsoft.com/office/powerpoint/2010/main" val="2636087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61ABE-356C-4BFB-9571-350D39117C2B}"/>
              </a:ext>
            </a:extLst>
          </p:cNvPr>
          <p:cNvSpPr>
            <a:spLocks noGrp="1"/>
          </p:cNvSpPr>
          <p:nvPr>
            <p:ph type="title"/>
          </p:nvPr>
        </p:nvSpPr>
        <p:spPr/>
        <p:txBody>
          <a:bodyPr/>
          <a:lstStyle/>
          <a:p>
            <a:r>
              <a:rPr lang="en-US" dirty="0"/>
              <a:t>Waste-to Energy</a:t>
            </a:r>
          </a:p>
        </p:txBody>
      </p:sp>
      <p:sp>
        <p:nvSpPr>
          <p:cNvPr id="3" name="Content Placeholder 2">
            <a:extLst>
              <a:ext uri="{FF2B5EF4-FFF2-40B4-BE49-F238E27FC236}">
                <a16:creationId xmlns:a16="http://schemas.microsoft.com/office/drawing/2014/main" id="{EA24D2CA-E9EE-4139-A2F4-044F39CBE99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DDB8432-3036-4062-9ADC-D6FA63B9E74A}"/>
              </a:ext>
            </a:extLst>
          </p:cNvPr>
          <p:cNvPicPr>
            <a:picLocks noChangeAspect="1"/>
          </p:cNvPicPr>
          <p:nvPr/>
        </p:nvPicPr>
        <p:blipFill>
          <a:blip r:embed="rId3"/>
          <a:stretch>
            <a:fillRect/>
          </a:stretch>
        </p:blipFill>
        <p:spPr>
          <a:xfrm>
            <a:off x="557156" y="1417638"/>
            <a:ext cx="8029688" cy="4723765"/>
          </a:xfrm>
          <a:prstGeom prst="rect">
            <a:avLst/>
          </a:prstGeom>
        </p:spPr>
      </p:pic>
    </p:spTree>
    <p:extLst>
      <p:ext uri="{BB962C8B-B14F-4D97-AF65-F5344CB8AC3E}">
        <p14:creationId xmlns:p14="http://schemas.microsoft.com/office/powerpoint/2010/main" val="15555646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9.0&quot;&gt;&lt;object type=&quot;1&quot; unique_id=&quot;10001&quot;&gt;&lt;object type=&quot;2&quot; unique_id=&quot;10052&quot;&gt;&lt;object type=&quot;3&quot; unique_id=&quot;10053&quot;&gt;&lt;property id=&quot;20148&quot; value=&quot;5&quot;/&gt;&lt;property id=&quot;20300&quot; value=&quot;Slide 1&quot;/&gt;&lt;property id=&quot;20307&quot; value=&quot;256&quot;/&gt;&lt;/object&gt;&lt;object type=&quot;3&quot; unique_id=&quot;10054&quot;&gt;&lt;property id=&quot;20148&quot; value=&quot;5&quot;/&gt;&lt;property id=&quot;20300&quot; value=&quot;Slide 2&quot;/&gt;&lt;property id=&quot;20307&quot; value=&quot;264&quot;/&gt;&lt;/object&gt;&lt;object type=&quot;3&quot; unique_id=&quot;10055&quot;&gt;&lt;property id=&quot;20148&quot; value=&quot;5&quot;/&gt;&lt;property id=&quot;20300&quot; value=&quot;Slide 3&quot;/&gt;&lt;property id=&quot;20307&quot; value=&quot;265&quot;/&gt;&lt;/object&gt;&lt;object type=&quot;3&quot; unique_id=&quot;10058&quot;&gt;&lt;property id=&quot;20148&quot; value=&quot;5&quot;/&gt;&lt;property id=&quot;20300&quot; value=&quot;Slide 4 - &amp;quot;Add contact information www.maine.gov/dep&amp;quot;&quot;/&gt;&lt;property id=&quot;20307&quot; value=&quot;267&quot;/&gt;&lt;/object&gt;&lt;/object&gt;&lt;object type=&quot;8&quot; unique_id=&quot;10066&quot;&gt;&lt;/object&gt;&lt;/object&gt;&lt;/database&gt;"/>
  <p:tag name="MMPROD_NEXTUNIQUEID" val="10010"/>
  <p:tag name="SECTOMILLISECCONVERTED" val="1"/>
</p:tagLst>
</file>

<file path=ppt/theme/theme1.xml><?xml version="1.0" encoding="utf-8"?>
<a:theme xmlns:a="http://schemas.openxmlformats.org/drawingml/2006/main" name="ME DEP PPP-white background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 power point template 2013</Template>
  <TotalTime>123</TotalTime>
  <Words>834</Words>
  <Application>Microsoft Office PowerPoint</Application>
  <PresentationFormat>On-screen Show (4:3)</PresentationFormat>
  <Paragraphs>80</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Helvetica Neue</vt:lpstr>
      <vt:lpstr>Trebuchet MS</vt:lpstr>
      <vt:lpstr>Wingdings 3</vt:lpstr>
      <vt:lpstr>ME DEP PPP-white background Style (2)</vt:lpstr>
      <vt:lpstr>Solid Waste, Recycling, &amp; Trash to Energy</vt:lpstr>
      <vt:lpstr>Waste Hierarchy</vt:lpstr>
      <vt:lpstr>Reduce / Waste Minimization</vt:lpstr>
      <vt:lpstr>Reuse</vt:lpstr>
      <vt:lpstr>Recycle</vt:lpstr>
      <vt:lpstr>Compost</vt:lpstr>
      <vt:lpstr>Processing and Beneficial Use</vt:lpstr>
      <vt:lpstr>Waste-To-Energy</vt:lpstr>
      <vt:lpstr>Waste-to Energy</vt:lpstr>
      <vt:lpstr>Landfill</vt:lpstr>
      <vt:lpstr>PowerPoint Presentation</vt:lpstr>
      <vt:lpstr>Run Time (~7:00)</vt:lpstr>
      <vt:lpstr>Add contact information www.maine.gov/dep</vt:lpstr>
    </vt:vector>
  </TitlesOfParts>
  <Company>State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Laurie Flood</dc:creator>
  <cp:lastModifiedBy>Laurie Flood</cp:lastModifiedBy>
  <cp:revision>16</cp:revision>
  <dcterms:created xsi:type="dcterms:W3CDTF">2017-10-05T14:27:42Z</dcterms:created>
  <dcterms:modified xsi:type="dcterms:W3CDTF">2018-03-26T11:20:54Z</dcterms:modified>
</cp:coreProperties>
</file>