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7772400"/>
  <p:notesSz cx="121920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75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1282" y="1133348"/>
            <a:ext cx="4988560" cy="381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77600" y="0"/>
            <a:ext cx="914400" cy="5486400"/>
          </a:xfrm>
          <a:custGeom>
            <a:avLst/>
            <a:gdLst/>
            <a:ahLst/>
            <a:cxnLst/>
            <a:rect l="l" t="t" r="r" b="b"/>
            <a:pathLst>
              <a:path w="914400" h="5486400">
                <a:moveTo>
                  <a:pt x="0" y="5486400"/>
                </a:moveTo>
                <a:lnTo>
                  <a:pt x="914400" y="5486400"/>
                </a:lnTo>
                <a:lnTo>
                  <a:pt x="9144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77600" y="6172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0" y="685800"/>
                </a:moveTo>
                <a:lnTo>
                  <a:pt x="914400" y="685800"/>
                </a:lnTo>
                <a:lnTo>
                  <a:pt x="91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277600" y="54864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6605" y="375223"/>
            <a:ext cx="809878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1282" y="1098296"/>
            <a:ext cx="10281920" cy="3188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9107" y="4338440"/>
            <a:ext cx="47485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b="1" spc="-80" dirty="0">
                <a:solidFill>
                  <a:srgbClr val="335B74"/>
                </a:solidFill>
                <a:latin typeface="Calibri"/>
                <a:cs typeface="Calibri"/>
              </a:rPr>
              <a:t>Battery </a:t>
            </a:r>
            <a:r>
              <a:rPr sz="3300" b="1" spc="-65" dirty="0">
                <a:solidFill>
                  <a:srgbClr val="335B74"/>
                </a:solidFill>
                <a:latin typeface="Calibri"/>
                <a:cs typeface="Calibri"/>
              </a:rPr>
              <a:t>Electric </a:t>
            </a:r>
            <a:r>
              <a:rPr sz="3300" b="1" spc="-50" dirty="0">
                <a:solidFill>
                  <a:srgbClr val="335B74"/>
                </a:solidFill>
                <a:latin typeface="Calibri"/>
                <a:cs typeface="Calibri"/>
              </a:rPr>
              <a:t>Bus</a:t>
            </a:r>
            <a:r>
              <a:rPr sz="3300" b="1" spc="-375" dirty="0">
                <a:solidFill>
                  <a:srgbClr val="335B74"/>
                </a:solidFill>
                <a:latin typeface="Calibri"/>
                <a:cs typeface="Calibri"/>
              </a:rPr>
              <a:t> </a:t>
            </a:r>
            <a:r>
              <a:rPr sz="3300" b="1" spc="-75" dirty="0">
                <a:solidFill>
                  <a:srgbClr val="335B74"/>
                </a:solidFill>
                <a:latin typeface="Calibri"/>
                <a:cs typeface="Calibri"/>
              </a:rPr>
              <a:t>Initiative</a:t>
            </a:r>
            <a:endParaRPr sz="3300">
              <a:latin typeface="Calibri"/>
              <a:cs typeface="Calibri"/>
            </a:endParaRPr>
          </a:p>
          <a:p>
            <a:pPr marR="2540" algn="ctr">
              <a:lnSpc>
                <a:spcPct val="100000"/>
              </a:lnSpc>
            </a:pPr>
            <a:r>
              <a:rPr sz="3300" spc="-75" dirty="0">
                <a:solidFill>
                  <a:srgbClr val="335B74"/>
                </a:solidFill>
                <a:latin typeface="Calibri"/>
                <a:cs typeface="Calibri"/>
              </a:rPr>
              <a:t>Metro </a:t>
            </a:r>
            <a:r>
              <a:rPr sz="3300" dirty="0">
                <a:solidFill>
                  <a:srgbClr val="335B74"/>
                </a:solidFill>
                <a:latin typeface="Calibri"/>
                <a:cs typeface="Calibri"/>
              </a:rPr>
              <a:t>| </a:t>
            </a:r>
            <a:r>
              <a:rPr sz="3300" spc="-75" dirty="0">
                <a:solidFill>
                  <a:srgbClr val="335B74"/>
                </a:solidFill>
                <a:latin typeface="Calibri"/>
                <a:cs typeface="Calibri"/>
              </a:rPr>
              <a:t>Shuttlebus</a:t>
            </a:r>
            <a:r>
              <a:rPr sz="3300" spc="-425" dirty="0">
                <a:solidFill>
                  <a:srgbClr val="335B74"/>
                </a:solidFill>
                <a:latin typeface="Calibri"/>
                <a:cs typeface="Calibri"/>
              </a:rPr>
              <a:t> </a:t>
            </a:r>
            <a:r>
              <a:rPr sz="3300" spc="-90" dirty="0">
                <a:solidFill>
                  <a:srgbClr val="335B74"/>
                </a:solidFill>
                <a:latin typeface="Calibri"/>
                <a:cs typeface="Calibri"/>
              </a:rPr>
              <a:t>Zoom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78" y="5579736"/>
            <a:ext cx="82124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4870" marR="5080" indent="-3392804">
              <a:lnSpc>
                <a:spcPct val="120000"/>
              </a:lnSpc>
              <a:spcBef>
                <a:spcPts val="95"/>
              </a:spcBef>
            </a:pPr>
            <a:r>
              <a:rPr sz="2000" spc="-10" dirty="0">
                <a:solidFill>
                  <a:srgbClr val="8A8A8A"/>
                </a:solidFill>
                <a:latin typeface="Calibri"/>
                <a:cs typeface="Calibri"/>
              </a:rPr>
              <a:t>Presentation </a:t>
            </a:r>
            <a:r>
              <a:rPr sz="2000" spc="-15" dirty="0">
                <a:solidFill>
                  <a:srgbClr val="8A8A8A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8A8A8A"/>
                </a:solidFill>
                <a:latin typeface="Calibri"/>
                <a:cs typeface="Calibri"/>
              </a:rPr>
              <a:t>Maine </a:t>
            </a:r>
            <a:r>
              <a:rPr sz="2000" spc="-5" dirty="0">
                <a:solidFill>
                  <a:srgbClr val="8A8A8A"/>
                </a:solidFill>
                <a:latin typeface="Calibri"/>
                <a:cs typeface="Calibri"/>
              </a:rPr>
              <a:t>Department of </a:t>
            </a:r>
            <a:r>
              <a:rPr sz="2000" spc="-20" dirty="0">
                <a:solidFill>
                  <a:srgbClr val="8A8A8A"/>
                </a:solidFill>
                <a:latin typeface="Calibri"/>
                <a:cs typeface="Calibri"/>
              </a:rPr>
              <a:t>Transportation </a:t>
            </a:r>
            <a:r>
              <a:rPr sz="2000" dirty="0">
                <a:solidFill>
                  <a:srgbClr val="8A8A8A"/>
                </a:solidFill>
                <a:latin typeface="Calibri"/>
                <a:cs typeface="Calibri"/>
              </a:rPr>
              <a:t>| </a:t>
            </a:r>
            <a:r>
              <a:rPr sz="2000" spc="-5" dirty="0">
                <a:solidFill>
                  <a:srgbClr val="8A8A8A"/>
                </a:solidFill>
                <a:latin typeface="Calibri"/>
                <a:cs typeface="Calibri"/>
              </a:rPr>
              <a:t>Multi-modal </a:t>
            </a:r>
            <a:r>
              <a:rPr sz="2000" spc="-10" dirty="0">
                <a:solidFill>
                  <a:srgbClr val="8A8A8A"/>
                </a:solidFill>
                <a:latin typeface="Calibri"/>
                <a:cs typeface="Calibri"/>
              </a:rPr>
              <a:t>Committee  </a:t>
            </a:r>
            <a:r>
              <a:rPr sz="2000" spc="-15" dirty="0">
                <a:solidFill>
                  <a:srgbClr val="8A8A8A"/>
                </a:solidFill>
                <a:latin typeface="Calibri"/>
                <a:cs typeface="Calibri"/>
              </a:rPr>
              <a:t>May </a:t>
            </a:r>
            <a:r>
              <a:rPr sz="2000" dirty="0">
                <a:solidFill>
                  <a:srgbClr val="8A8A8A"/>
                </a:solidFill>
                <a:latin typeface="Calibri"/>
                <a:cs typeface="Calibri"/>
              </a:rPr>
              <a:t>30,</a:t>
            </a:r>
            <a:r>
              <a:rPr sz="2000" spc="-25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A8A8A"/>
                </a:solidFill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484632"/>
            <a:ext cx="2746248" cy="87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427" y="1414272"/>
            <a:ext cx="3989831" cy="2741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440180"/>
            <a:ext cx="3883151" cy="2634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00" y="1545336"/>
            <a:ext cx="4997196" cy="2426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080" y="164174"/>
            <a:ext cx="9591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13020" algn="l"/>
              </a:tabLst>
            </a:pPr>
            <a:r>
              <a:rPr sz="3600" spc="-85" dirty="0"/>
              <a:t>Why </a:t>
            </a:r>
            <a:r>
              <a:rPr sz="3600" spc="-100" dirty="0"/>
              <a:t>Battery</a:t>
            </a:r>
            <a:r>
              <a:rPr sz="3600" spc="-365" dirty="0"/>
              <a:t> </a:t>
            </a:r>
            <a:r>
              <a:rPr sz="3600" spc="-85" dirty="0"/>
              <a:t>Electric</a:t>
            </a:r>
            <a:r>
              <a:rPr sz="3600" spc="-235" dirty="0"/>
              <a:t> </a:t>
            </a:r>
            <a:r>
              <a:rPr sz="3600" spc="-85" dirty="0"/>
              <a:t>Buses?	</a:t>
            </a:r>
            <a:r>
              <a:rPr sz="3600" b="0" spc="-95" dirty="0">
                <a:latin typeface="Calibri"/>
                <a:cs typeface="Calibri"/>
              </a:rPr>
              <a:t>Lower </a:t>
            </a:r>
            <a:r>
              <a:rPr sz="3600" b="0" spc="-110" dirty="0">
                <a:latin typeface="Calibri"/>
                <a:cs typeface="Calibri"/>
              </a:rPr>
              <a:t>Well-to-Wheel</a:t>
            </a:r>
            <a:r>
              <a:rPr sz="3600" b="0" spc="-390" dirty="0">
                <a:latin typeface="Calibri"/>
                <a:cs typeface="Calibri"/>
              </a:rPr>
              <a:t> </a:t>
            </a:r>
            <a:r>
              <a:rPr sz="3600" b="0" spc="-80" dirty="0">
                <a:latin typeface="Calibri"/>
                <a:cs typeface="Calibri"/>
              </a:rPr>
              <a:t>CO</a:t>
            </a:r>
            <a:r>
              <a:rPr sz="3600" b="0" spc="-120" baseline="-20833" dirty="0">
                <a:latin typeface="Calibri"/>
                <a:cs typeface="Calibri"/>
              </a:rPr>
              <a:t>2</a:t>
            </a:r>
            <a:endParaRPr sz="3600" baseline="-20833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076" y="893064"/>
            <a:ext cx="10158983" cy="5521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895" y="922019"/>
            <a:ext cx="10046207" cy="540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372" y="920496"/>
            <a:ext cx="10049510" cy="5412105"/>
          </a:xfrm>
          <a:custGeom>
            <a:avLst/>
            <a:gdLst/>
            <a:ahLst/>
            <a:cxnLst/>
            <a:rect l="l" t="t" r="r" b="b"/>
            <a:pathLst>
              <a:path w="10049510" h="5412105">
                <a:moveTo>
                  <a:pt x="0" y="0"/>
                </a:moveTo>
                <a:lnTo>
                  <a:pt x="10049256" y="0"/>
                </a:lnTo>
                <a:lnTo>
                  <a:pt x="10049256" y="5411724"/>
                </a:lnTo>
                <a:lnTo>
                  <a:pt x="0" y="54117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6939" y="6355868"/>
            <a:ext cx="606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Source: </a:t>
            </a:r>
            <a:r>
              <a:rPr sz="1800" spc="-15" dirty="0">
                <a:latin typeface="Calibri"/>
                <a:cs typeface="Calibri"/>
              </a:rPr>
              <a:t>Battery </a:t>
            </a:r>
            <a:r>
              <a:rPr sz="1800" spc="-5" dirty="0">
                <a:latin typeface="Calibri"/>
                <a:cs typeface="Calibri"/>
              </a:rPr>
              <a:t>Electric </a:t>
            </a:r>
            <a:r>
              <a:rPr sz="1800" dirty="0">
                <a:latin typeface="Calibri"/>
                <a:cs typeface="Calibri"/>
              </a:rPr>
              <a:t>Buses – </a:t>
            </a:r>
            <a:r>
              <a:rPr sz="1800" spc="-15" dirty="0">
                <a:latin typeface="Calibri"/>
                <a:cs typeface="Calibri"/>
              </a:rPr>
              <a:t>State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5" dirty="0">
                <a:latin typeface="Calibri"/>
                <a:cs typeface="Calibri"/>
              </a:rPr>
              <a:t>Practice </a:t>
            </a:r>
            <a:r>
              <a:rPr sz="1800" spc="-50" dirty="0">
                <a:latin typeface="Calibri"/>
                <a:cs typeface="Calibri"/>
              </a:rPr>
              <a:t>(TCRP,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282" y="1156208"/>
            <a:ext cx="9936480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0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400" spc="-10" dirty="0">
                <a:latin typeface="Calibri"/>
                <a:cs typeface="Calibri"/>
              </a:rPr>
              <a:t>Lower operating </a:t>
            </a:r>
            <a:r>
              <a:rPr sz="2400" spc="-15" dirty="0">
                <a:latin typeface="Calibri"/>
                <a:cs typeface="Calibri"/>
              </a:rPr>
              <a:t>costs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b="1" i="1" spc="-15" dirty="0">
                <a:latin typeface="Calibri"/>
                <a:cs typeface="Calibri"/>
              </a:rPr>
              <a:t>contingent </a:t>
            </a:r>
            <a:r>
              <a:rPr sz="2400" b="1" i="1" spc="-5" dirty="0">
                <a:latin typeface="Calibri"/>
                <a:cs typeface="Calibri"/>
              </a:rPr>
              <a:t>on operating </a:t>
            </a:r>
            <a:r>
              <a:rPr sz="2400" b="1" i="1" spc="-10" dirty="0">
                <a:latin typeface="Calibri"/>
                <a:cs typeface="Calibri"/>
              </a:rPr>
              <a:t>environment, utility</a:t>
            </a:r>
            <a:r>
              <a:rPr sz="2400" b="1" i="1" spc="7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rates.</a:t>
            </a:r>
            <a:endParaRPr sz="24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77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400" spc="-10" dirty="0">
                <a:latin typeface="Calibri"/>
                <a:cs typeface="Calibri"/>
              </a:rPr>
              <a:t>Lower </a:t>
            </a:r>
            <a:r>
              <a:rPr sz="2400" spc="-5" dirty="0">
                <a:latin typeface="Calibri"/>
                <a:cs typeface="Calibri"/>
              </a:rPr>
              <a:t>maintenance </a:t>
            </a:r>
            <a:r>
              <a:rPr sz="2400" spc="-15" dirty="0">
                <a:latin typeface="Calibri"/>
                <a:cs typeface="Calibri"/>
              </a:rPr>
              <a:t>costs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20" dirty="0">
                <a:latin typeface="Calibri"/>
                <a:cs typeface="Calibri"/>
              </a:rPr>
              <a:t>fewer </a:t>
            </a:r>
            <a:r>
              <a:rPr sz="2400" spc="-5" dirty="0">
                <a:latin typeface="Calibri"/>
                <a:cs typeface="Calibri"/>
              </a:rPr>
              <a:t>moving parts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fail, </a:t>
            </a:r>
            <a:r>
              <a:rPr sz="2400" spc="-20" dirty="0">
                <a:latin typeface="Calibri"/>
                <a:cs typeface="Calibri"/>
              </a:rPr>
              <a:t>fewer </a:t>
            </a:r>
            <a:r>
              <a:rPr sz="2400" spc="-25" dirty="0">
                <a:latin typeface="Calibri"/>
                <a:cs typeface="Calibri"/>
              </a:rPr>
              <a:t>brakes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jobs.</a:t>
            </a:r>
            <a:endParaRPr sz="24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77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400" spc="-30" dirty="0">
                <a:latin typeface="Calibri"/>
                <a:cs typeface="Calibri"/>
              </a:rPr>
              <a:t>Metro’s </a:t>
            </a:r>
            <a:r>
              <a:rPr sz="2400" spc="-15" dirty="0">
                <a:latin typeface="Calibri"/>
                <a:cs typeface="Calibri"/>
              </a:rPr>
              <a:t>investment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CNG carries </a:t>
            </a:r>
            <a:r>
              <a:rPr sz="2400" spc="-10" dirty="0">
                <a:latin typeface="Calibri"/>
                <a:cs typeface="Calibri"/>
              </a:rPr>
              <a:t>risks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sole </a:t>
            </a:r>
            <a:r>
              <a:rPr sz="2400" spc="-15" dirty="0">
                <a:latin typeface="Calibri"/>
                <a:cs typeface="Calibri"/>
              </a:rPr>
              <a:t>in-state </a:t>
            </a:r>
            <a:r>
              <a:rPr sz="2400" spc="-5" dirty="0">
                <a:latin typeface="Calibri"/>
                <a:cs typeface="Calibri"/>
              </a:rPr>
              <a:t>CNG fuel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station.</a:t>
            </a:r>
            <a:endParaRPr sz="2400">
              <a:latin typeface="Calibri"/>
              <a:cs typeface="Calibri"/>
            </a:endParaRPr>
          </a:p>
          <a:p>
            <a:pPr marL="329565" marR="5080" indent="-316865">
              <a:lnSpc>
                <a:spcPct val="100000"/>
              </a:lnSpc>
              <a:spcBef>
                <a:spcPts val="177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400" spc="-10" dirty="0">
                <a:latin typeface="Calibri"/>
                <a:cs typeface="Calibri"/>
              </a:rPr>
              <a:t>Significant </a:t>
            </a:r>
            <a:r>
              <a:rPr sz="2400" spc="-20" dirty="0">
                <a:latin typeface="Calibri"/>
                <a:cs typeface="Calibri"/>
              </a:rPr>
              <a:t>federal </a:t>
            </a:r>
            <a:r>
              <a:rPr sz="2400" spc="-15" dirty="0">
                <a:latin typeface="Calibri"/>
                <a:cs typeface="Calibri"/>
              </a:rPr>
              <a:t>grant to </a:t>
            </a:r>
            <a:r>
              <a:rPr sz="2400" spc="-5" dirty="0">
                <a:latin typeface="Calibri"/>
                <a:cs typeface="Calibri"/>
              </a:rPr>
              <a:t>support buses, </a:t>
            </a:r>
            <a:r>
              <a:rPr sz="2400" spc="-10" dirty="0">
                <a:latin typeface="Calibri"/>
                <a:cs typeface="Calibri"/>
              </a:rPr>
              <a:t>charging infrastructure,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project  management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77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400" spc="-20" dirty="0">
                <a:latin typeface="Calibri"/>
                <a:cs typeface="Calibri"/>
              </a:rPr>
              <a:t>Auto, </a:t>
            </a:r>
            <a:r>
              <a:rPr sz="2400" spc="-5" dirty="0">
                <a:latin typeface="Calibri"/>
                <a:cs typeface="Calibri"/>
              </a:rPr>
              <a:t>trucking and </a:t>
            </a:r>
            <a:r>
              <a:rPr sz="2400" spc="-10" dirty="0">
                <a:latin typeface="Calibri"/>
                <a:cs typeface="Calibri"/>
              </a:rPr>
              <a:t>transit </a:t>
            </a:r>
            <a:r>
              <a:rPr sz="2400" spc="-5" dirty="0">
                <a:latin typeface="Calibri"/>
                <a:cs typeface="Calibri"/>
              </a:rPr>
              <a:t>industry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trending </a:t>
            </a:r>
            <a:r>
              <a:rPr sz="2400" spc="-20" dirty="0">
                <a:latin typeface="Calibri"/>
                <a:cs typeface="Calibri"/>
              </a:rPr>
              <a:t>toward </a:t>
            </a:r>
            <a:r>
              <a:rPr sz="2400" dirty="0">
                <a:latin typeface="Calibri"/>
                <a:cs typeface="Calibri"/>
              </a:rPr>
              <a:t>electric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propulsion.</a:t>
            </a:r>
            <a:endParaRPr sz="24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780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400" spc="-10" dirty="0">
                <a:latin typeface="Calibri"/>
                <a:cs typeface="Calibri"/>
              </a:rPr>
              <a:t>Marketing potential </a:t>
            </a:r>
            <a:r>
              <a:rPr sz="2400" spc="-15" dirty="0">
                <a:latin typeface="Calibri"/>
                <a:cs typeface="Calibri"/>
              </a:rPr>
              <a:t>related to </a:t>
            </a:r>
            <a:r>
              <a:rPr sz="2400" spc="-25" dirty="0">
                <a:latin typeface="Calibri"/>
                <a:cs typeface="Calibri"/>
              </a:rPr>
              <a:t>zero </a:t>
            </a:r>
            <a:r>
              <a:rPr sz="2400" spc="-5" dirty="0">
                <a:latin typeface="Calibri"/>
                <a:cs typeface="Calibri"/>
              </a:rPr>
              <a:t>emission buses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build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ridership.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2815" y="316574"/>
            <a:ext cx="8656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Why</a:t>
            </a:r>
            <a:r>
              <a:rPr sz="3600" spc="-220" dirty="0"/>
              <a:t> </a:t>
            </a:r>
            <a:r>
              <a:rPr sz="3600" spc="-100" dirty="0"/>
              <a:t>Battery</a:t>
            </a:r>
            <a:r>
              <a:rPr sz="3600" spc="-245" dirty="0"/>
              <a:t> </a:t>
            </a:r>
            <a:r>
              <a:rPr sz="3600" spc="-85" dirty="0"/>
              <a:t>Electric</a:t>
            </a:r>
            <a:r>
              <a:rPr sz="3600" spc="-240" dirty="0"/>
              <a:t> </a:t>
            </a:r>
            <a:r>
              <a:rPr sz="3600" spc="-85" dirty="0"/>
              <a:t>Buses?</a:t>
            </a:r>
            <a:r>
              <a:rPr sz="3600" spc="-245" dirty="0"/>
              <a:t> </a:t>
            </a:r>
            <a:r>
              <a:rPr sz="3600" dirty="0"/>
              <a:t>–</a:t>
            </a:r>
            <a:r>
              <a:rPr sz="3600" spc="-215" dirty="0"/>
              <a:t> </a:t>
            </a:r>
            <a:r>
              <a:rPr sz="3600" b="0" spc="-95" dirty="0">
                <a:latin typeface="Calibri"/>
                <a:cs typeface="Calibri"/>
              </a:rPr>
              <a:t>Additional</a:t>
            </a:r>
            <a:r>
              <a:rPr sz="3600" b="0" spc="-240" dirty="0">
                <a:latin typeface="Calibri"/>
                <a:cs typeface="Calibri"/>
              </a:rPr>
              <a:t> </a:t>
            </a:r>
            <a:r>
              <a:rPr sz="3600" b="0" spc="-110" dirty="0">
                <a:latin typeface="Calibri"/>
                <a:cs typeface="Calibri"/>
              </a:rPr>
              <a:t>Reasons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270" y="768197"/>
            <a:ext cx="10289540" cy="428371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000" b="1" spc="-50" dirty="0">
                <a:latin typeface="Calibri"/>
                <a:cs typeface="Calibri"/>
              </a:rPr>
              <a:t>FTA </a:t>
            </a:r>
            <a:r>
              <a:rPr sz="2000" b="1" spc="-5" dirty="0">
                <a:latin typeface="Calibri"/>
                <a:cs typeface="Calibri"/>
              </a:rPr>
              <a:t>Low-No Emission </a:t>
            </a:r>
            <a:r>
              <a:rPr sz="2000" b="1" spc="-20" dirty="0">
                <a:latin typeface="Calibri"/>
                <a:cs typeface="Calibri"/>
              </a:rPr>
              <a:t>Grant </a:t>
            </a:r>
            <a:r>
              <a:rPr sz="2000" b="1" spc="-15" dirty="0">
                <a:latin typeface="Calibri"/>
                <a:cs typeface="Calibri"/>
              </a:rPr>
              <a:t>Program </a:t>
            </a:r>
            <a:r>
              <a:rPr sz="2000" b="1" dirty="0">
                <a:latin typeface="Calibri"/>
                <a:cs typeface="Calibri"/>
              </a:rPr>
              <a:t>($84 </a:t>
            </a:r>
            <a:r>
              <a:rPr sz="2000" b="1" spc="-5" dirty="0">
                <a:latin typeface="Calibri"/>
                <a:cs typeface="Calibri"/>
              </a:rPr>
              <a:t>million):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55" dirty="0">
                <a:latin typeface="Calibri"/>
                <a:cs typeface="Calibri"/>
              </a:rPr>
              <a:t>FTA </a:t>
            </a:r>
            <a:r>
              <a:rPr sz="2000" spc="-10" dirty="0">
                <a:latin typeface="Calibri"/>
                <a:cs typeface="Calibri"/>
              </a:rPr>
              <a:t>incentives </a:t>
            </a:r>
            <a:r>
              <a:rPr sz="2000" spc="-15" dirty="0">
                <a:latin typeface="Calibri"/>
                <a:cs typeface="Calibri"/>
              </a:rPr>
              <a:t>to motivate </a:t>
            </a:r>
            <a:r>
              <a:rPr sz="2000" spc="-10" dirty="0">
                <a:latin typeface="Calibri"/>
                <a:cs typeface="Calibri"/>
              </a:rPr>
              <a:t>transit </a:t>
            </a:r>
            <a:r>
              <a:rPr sz="2000" spc="-5" dirty="0">
                <a:latin typeface="Calibri"/>
                <a:cs typeface="Calibri"/>
              </a:rPr>
              <a:t>agencies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deploy </a:t>
            </a:r>
            <a:r>
              <a:rPr sz="2000" spc="-25" dirty="0">
                <a:latin typeface="Calibri"/>
                <a:cs typeface="Calibri"/>
              </a:rPr>
              <a:t>BEB’s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10" dirty="0">
                <a:latin typeface="Calibri"/>
                <a:cs typeface="Calibri"/>
              </a:rPr>
              <a:t>waiving procurement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req.)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7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5" dirty="0">
                <a:latin typeface="Calibri"/>
                <a:cs typeface="Calibri"/>
              </a:rPr>
              <a:t>Congress increased </a:t>
            </a:r>
            <a:r>
              <a:rPr sz="2000" spc="-15" dirty="0">
                <a:latin typeface="Calibri"/>
                <a:cs typeface="Calibri"/>
              </a:rPr>
              <a:t>program </a:t>
            </a:r>
            <a:r>
              <a:rPr sz="2000" dirty="0">
                <a:latin typeface="Calibri"/>
                <a:cs typeface="Calibri"/>
              </a:rPr>
              <a:t>funding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$55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$84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million.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5" dirty="0">
                <a:latin typeface="Calibri"/>
                <a:cs typeface="Calibri"/>
              </a:rPr>
              <a:t>Program </a:t>
            </a:r>
            <a:r>
              <a:rPr sz="2000" spc="-10" dirty="0">
                <a:latin typeface="Calibri"/>
                <a:cs typeface="Calibri"/>
              </a:rPr>
              <a:t>authorized through </a:t>
            </a:r>
            <a:r>
              <a:rPr sz="2000" dirty="0">
                <a:latin typeface="Calibri"/>
                <a:cs typeface="Calibri"/>
              </a:rPr>
              <a:t>FFY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2020.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000" b="1" spc="-15" dirty="0">
                <a:latin typeface="Calibri"/>
                <a:cs typeface="Calibri"/>
              </a:rPr>
              <a:t>State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Maine </a:t>
            </a:r>
            <a:r>
              <a:rPr sz="2000" b="1" dirty="0">
                <a:latin typeface="Calibri"/>
                <a:cs typeface="Calibri"/>
              </a:rPr>
              <a:t>VW </a:t>
            </a:r>
            <a:r>
              <a:rPr sz="2000" b="1" spc="-10" dirty="0">
                <a:latin typeface="Calibri"/>
                <a:cs typeface="Calibri"/>
              </a:rPr>
              <a:t>Settlement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Funding: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7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5" dirty="0">
                <a:latin typeface="Calibri"/>
                <a:cs typeface="Calibri"/>
              </a:rPr>
              <a:t>Eligible </a:t>
            </a:r>
            <a:r>
              <a:rPr sz="2000" dirty="0">
                <a:latin typeface="Calibri"/>
                <a:cs typeface="Calibri"/>
              </a:rPr>
              <a:t>use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replacement </a:t>
            </a:r>
            <a:r>
              <a:rPr sz="2000" spc="-5" dirty="0">
                <a:latin typeface="Calibri"/>
                <a:cs typeface="Calibri"/>
              </a:rPr>
              <a:t>of pre-2009 diesel buses with </a:t>
            </a:r>
            <a:r>
              <a:rPr sz="2000" spc="-10" dirty="0">
                <a:latin typeface="Calibri"/>
                <a:cs typeface="Calibri"/>
              </a:rPr>
              <a:t>electric/zero </a:t>
            </a:r>
            <a:r>
              <a:rPr sz="2000" spc="-5" dirty="0">
                <a:latin typeface="Calibri"/>
                <a:cs typeface="Calibri"/>
              </a:rPr>
              <a:t>emission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buses.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0" dirty="0">
                <a:latin typeface="Calibri"/>
                <a:cs typeface="Calibri"/>
              </a:rPr>
              <a:t>Metro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Shuttlebus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pre-2009 diesel buses without </a:t>
            </a:r>
            <a:r>
              <a:rPr sz="2000" dirty="0">
                <a:latin typeface="Calibri"/>
                <a:cs typeface="Calibri"/>
              </a:rPr>
              <a:t>funding </a:t>
            </a:r>
            <a:r>
              <a:rPr sz="2000" spc="-10" dirty="0">
                <a:latin typeface="Calibri"/>
                <a:cs typeface="Calibri"/>
              </a:rPr>
              <a:t>programmed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replacement.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5" dirty="0">
                <a:latin typeface="Calibri"/>
                <a:cs typeface="Calibri"/>
              </a:rPr>
              <a:t>Use of </a:t>
            </a:r>
            <a:r>
              <a:rPr sz="2000" dirty="0">
                <a:latin typeface="Calibri"/>
                <a:cs typeface="Calibri"/>
              </a:rPr>
              <a:t>funding </a:t>
            </a:r>
            <a:r>
              <a:rPr sz="2000" spc="-5" dirty="0">
                <a:latin typeface="Calibri"/>
                <a:cs typeface="Calibri"/>
              </a:rPr>
              <a:t>practically </a:t>
            </a:r>
            <a:r>
              <a:rPr sz="2000" spc="-15" dirty="0">
                <a:latin typeface="Calibri"/>
                <a:cs typeface="Calibri"/>
              </a:rPr>
              <a:t>effective </a:t>
            </a:r>
            <a:r>
              <a:rPr sz="2000" dirty="0">
                <a:latin typeface="Calibri"/>
                <a:cs typeface="Calibri"/>
              </a:rPr>
              <a:t>and high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profile.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spc="-5" dirty="0">
                <a:latin typeface="Calibri"/>
                <a:cs typeface="Calibri"/>
              </a:rPr>
              <a:t>Begin </a:t>
            </a:r>
            <a:r>
              <a:rPr sz="2000" b="1" spc="-20" dirty="0">
                <a:latin typeface="Calibri"/>
                <a:cs typeface="Calibri"/>
              </a:rPr>
              <a:t>Transition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10" dirty="0">
                <a:latin typeface="Calibri"/>
                <a:cs typeface="Calibri"/>
              </a:rPr>
              <a:t>Zero-emission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Fleets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282" y="5024729"/>
            <a:ext cx="10291445" cy="126619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3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5" dirty="0">
                <a:latin typeface="Calibri"/>
                <a:cs typeface="Calibri"/>
              </a:rPr>
              <a:t>Every </a:t>
            </a:r>
            <a:r>
              <a:rPr sz="2000" spc="-5" dirty="0">
                <a:latin typeface="Calibri"/>
                <a:cs typeface="Calibri"/>
              </a:rPr>
              <a:t>near-term diesel/CNG </a:t>
            </a:r>
            <a:r>
              <a:rPr sz="2000" dirty="0">
                <a:latin typeface="Calibri"/>
                <a:cs typeface="Calibri"/>
              </a:rPr>
              <a:t>bus </a:t>
            </a:r>
            <a:r>
              <a:rPr sz="2000" spc="-5" dirty="0">
                <a:latin typeface="Calibri"/>
                <a:cs typeface="Calibri"/>
              </a:rPr>
              <a:t>purchased </a:t>
            </a:r>
            <a:r>
              <a:rPr sz="2000" spc="-10" dirty="0">
                <a:latin typeface="Calibri"/>
                <a:cs typeface="Calibri"/>
              </a:rPr>
              <a:t>slows </a:t>
            </a:r>
            <a:r>
              <a:rPr sz="2000" spc="-5" dirty="0">
                <a:latin typeface="Calibri"/>
                <a:cs typeface="Calibri"/>
              </a:rPr>
              <a:t>transition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zero-emission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fleet.</a:t>
            </a:r>
            <a:endParaRPr sz="2000">
              <a:latin typeface="Calibri"/>
              <a:cs typeface="Calibri"/>
            </a:endParaRPr>
          </a:p>
          <a:p>
            <a:pPr marL="273050" marR="5080" indent="-260350">
              <a:lnSpc>
                <a:spcPct val="100000"/>
              </a:lnSpc>
              <a:spcBef>
                <a:spcPts val="128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5" dirty="0">
                <a:latin typeface="Calibri"/>
                <a:cs typeface="Calibri"/>
              </a:rPr>
              <a:t>Leverage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15" dirty="0">
                <a:latin typeface="Calibri"/>
                <a:cs typeface="Calibri"/>
              </a:rPr>
              <a:t>federal </a:t>
            </a:r>
            <a:r>
              <a:rPr sz="2000" spc="-5" dirty="0">
                <a:latin typeface="Calibri"/>
                <a:cs typeface="Calibri"/>
              </a:rPr>
              <a:t>support </a:t>
            </a:r>
            <a:r>
              <a:rPr sz="2000" spc="-15" dirty="0">
                <a:latin typeface="Calibri"/>
                <a:cs typeface="Calibri"/>
              </a:rPr>
              <a:t>for extensive </a:t>
            </a:r>
            <a:r>
              <a:rPr sz="2000" spc="-10" dirty="0">
                <a:latin typeface="Calibri"/>
                <a:cs typeface="Calibri"/>
              </a:rPr>
              <a:t>project </a:t>
            </a:r>
            <a:r>
              <a:rPr sz="2000" spc="-5" dirty="0">
                <a:latin typeface="Calibri"/>
                <a:cs typeface="Calibri"/>
              </a:rPr>
              <a:t>management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training in </a:t>
            </a:r>
            <a:r>
              <a:rPr sz="2000" spc="-10" dirty="0">
                <a:latin typeface="Calibri"/>
                <a:cs typeface="Calibri"/>
              </a:rPr>
              <a:t>order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build  </a:t>
            </a:r>
            <a:r>
              <a:rPr sz="2000" spc="-20" dirty="0">
                <a:latin typeface="Calibri"/>
                <a:cs typeface="Calibri"/>
              </a:rPr>
              <a:t>Maine’s </a:t>
            </a:r>
            <a:r>
              <a:rPr sz="2000" spc="-5" dirty="0">
                <a:latin typeface="Calibri"/>
                <a:cs typeface="Calibri"/>
              </a:rPr>
              <a:t>technical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capacity.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3080" y="164174"/>
            <a:ext cx="1997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Why</a:t>
            </a:r>
            <a:r>
              <a:rPr sz="3600" spc="-305" dirty="0"/>
              <a:t> </a:t>
            </a:r>
            <a:r>
              <a:rPr sz="3600" spc="-100" dirty="0"/>
              <a:t>Now?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282" y="996797"/>
            <a:ext cx="8214995" cy="376555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3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0" dirty="0">
                <a:latin typeface="Calibri"/>
                <a:cs typeface="Calibri"/>
              </a:rPr>
              <a:t>Coordinates </a:t>
            </a:r>
            <a:r>
              <a:rPr sz="2000" spc="-5" dirty="0">
                <a:latin typeface="Calibri"/>
                <a:cs typeface="Calibri"/>
              </a:rPr>
              <a:t>completion of </a:t>
            </a:r>
            <a:r>
              <a:rPr sz="2000" spc="-55" dirty="0">
                <a:latin typeface="Calibri"/>
                <a:cs typeface="Calibri"/>
              </a:rPr>
              <a:t>FTA </a:t>
            </a:r>
            <a:r>
              <a:rPr sz="2000" spc="-5" dirty="0">
                <a:latin typeface="Calibri"/>
                <a:cs typeface="Calibri"/>
              </a:rPr>
              <a:t>Lo-No </a:t>
            </a:r>
            <a:r>
              <a:rPr sz="2000" spc="-15" dirty="0">
                <a:latin typeface="Calibri"/>
                <a:cs typeface="Calibri"/>
              </a:rPr>
              <a:t>Grant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5" dirty="0">
                <a:latin typeface="Calibri"/>
                <a:cs typeface="Calibri"/>
              </a:rPr>
              <a:t>Route </a:t>
            </a:r>
            <a:r>
              <a:rPr sz="2000" spc="-5" dirty="0">
                <a:latin typeface="Calibri"/>
                <a:cs typeface="Calibri"/>
              </a:rPr>
              <a:t>modelling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determine optimal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deployment.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7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5" dirty="0">
                <a:latin typeface="Calibri"/>
                <a:cs typeface="Calibri"/>
              </a:rPr>
              <a:t>Rate </a:t>
            </a:r>
            <a:r>
              <a:rPr sz="2000" spc="-5" dirty="0">
                <a:latin typeface="Calibri"/>
                <a:cs typeface="Calibri"/>
              </a:rPr>
              <a:t>modelling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determine electricity </a:t>
            </a:r>
            <a:r>
              <a:rPr sz="2000" spc="-10" dirty="0">
                <a:latin typeface="Calibri"/>
                <a:cs typeface="Calibri"/>
              </a:rPr>
              <a:t>costs </a:t>
            </a:r>
            <a:r>
              <a:rPr sz="2000" spc="-5" dirty="0">
                <a:latin typeface="Calibri"/>
                <a:cs typeface="Calibri"/>
              </a:rPr>
              <a:t>compared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diesel/CNG.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0" dirty="0">
                <a:latin typeface="Calibri"/>
                <a:cs typeface="Calibri"/>
              </a:rPr>
              <a:t>Develops </a:t>
            </a:r>
            <a:r>
              <a:rPr sz="2000" dirty="0">
                <a:latin typeface="Calibri"/>
                <a:cs typeface="Calibri"/>
              </a:rPr>
              <a:t>bus </a:t>
            </a:r>
            <a:r>
              <a:rPr sz="2000" spc="-5" dirty="0">
                <a:latin typeface="Calibri"/>
                <a:cs typeface="Calibri"/>
              </a:rPr>
              <a:t>specifications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support agencies in </a:t>
            </a:r>
            <a:r>
              <a:rPr sz="2000" spc="-10" dirty="0">
                <a:latin typeface="Calibri"/>
                <a:cs typeface="Calibri"/>
              </a:rPr>
              <a:t>executing </a:t>
            </a:r>
            <a:r>
              <a:rPr sz="2000" dirty="0">
                <a:latin typeface="Calibri"/>
                <a:cs typeface="Calibri"/>
              </a:rPr>
              <a:t>OEM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contract.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0" dirty="0">
                <a:latin typeface="Calibri"/>
                <a:cs typeface="Calibri"/>
              </a:rPr>
              <a:t>Oversees resident </a:t>
            </a:r>
            <a:r>
              <a:rPr sz="2000" spc="-5" dirty="0">
                <a:latin typeface="Calibri"/>
                <a:cs typeface="Calibri"/>
              </a:rPr>
              <a:t>vehicle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inspections.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7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0" dirty="0">
                <a:latin typeface="Calibri"/>
                <a:cs typeface="Calibri"/>
              </a:rPr>
              <a:t>Oversees </a:t>
            </a:r>
            <a:r>
              <a:rPr sz="2000" spc="-5" dirty="0">
                <a:latin typeface="Calibri"/>
                <a:cs typeface="Calibri"/>
              </a:rPr>
              <a:t>acceptance </a:t>
            </a:r>
            <a:r>
              <a:rPr sz="2000" spc="-10" dirty="0">
                <a:latin typeface="Calibri"/>
                <a:cs typeface="Calibri"/>
              </a:rPr>
              <a:t>testing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5" dirty="0">
                <a:latin typeface="Calibri"/>
                <a:cs typeface="Calibri"/>
              </a:rPr>
              <a:t>FTA </a:t>
            </a:r>
            <a:r>
              <a:rPr sz="2000" spc="-10" dirty="0">
                <a:latin typeface="Calibri"/>
                <a:cs typeface="Calibri"/>
              </a:rPr>
              <a:t>documentation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requirements.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0" dirty="0">
                <a:latin typeface="Calibri"/>
                <a:cs typeface="Calibri"/>
              </a:rPr>
              <a:t>Performance </a:t>
            </a:r>
            <a:r>
              <a:rPr sz="2000" spc="-5" dirty="0">
                <a:latin typeface="Calibri"/>
                <a:cs typeface="Calibri"/>
              </a:rPr>
              <a:t>monitoring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reporting.</a:t>
            </a: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128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2000" spc="-10" dirty="0">
                <a:latin typeface="Calibri"/>
                <a:cs typeface="Calibri"/>
              </a:rPr>
              <a:t>Completes </a:t>
            </a:r>
            <a:r>
              <a:rPr sz="2000" spc="-55" dirty="0">
                <a:latin typeface="Calibri"/>
                <a:cs typeface="Calibri"/>
              </a:rPr>
              <a:t>FTA </a:t>
            </a:r>
            <a:r>
              <a:rPr sz="2000" spc="-5" dirty="0">
                <a:latin typeface="Calibri"/>
                <a:cs typeface="Calibri"/>
              </a:rPr>
              <a:t>quarterly reports on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270" y="5100894"/>
            <a:ext cx="9930130" cy="96139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000" b="1" spc="-5" dirty="0">
                <a:solidFill>
                  <a:srgbClr val="1D6295"/>
                </a:solidFill>
                <a:latin typeface="Calibri"/>
                <a:cs typeface="Calibri"/>
              </a:rPr>
              <a:t>Guides process, knows </a:t>
            </a:r>
            <a:r>
              <a:rPr sz="2000" b="1" spc="-15" dirty="0">
                <a:solidFill>
                  <a:srgbClr val="1D6295"/>
                </a:solidFill>
                <a:latin typeface="Calibri"/>
                <a:cs typeface="Calibri"/>
              </a:rPr>
              <a:t>technology, </a:t>
            </a:r>
            <a:r>
              <a:rPr sz="2000" b="1" spc="-10" dirty="0">
                <a:solidFill>
                  <a:srgbClr val="1D6295"/>
                </a:solidFill>
                <a:latin typeface="Calibri"/>
                <a:cs typeface="Calibri"/>
              </a:rPr>
              <a:t>understands pitfalls, </a:t>
            </a:r>
            <a:r>
              <a:rPr sz="2000" b="1" spc="-5" dirty="0">
                <a:solidFill>
                  <a:srgbClr val="1D6295"/>
                </a:solidFill>
                <a:latin typeface="Calibri"/>
                <a:cs typeface="Calibri"/>
              </a:rPr>
              <a:t>helps </a:t>
            </a:r>
            <a:r>
              <a:rPr sz="2000" b="1" spc="-10" dirty="0">
                <a:solidFill>
                  <a:srgbClr val="1D6295"/>
                </a:solidFill>
                <a:latin typeface="Calibri"/>
                <a:cs typeface="Calibri"/>
              </a:rPr>
              <a:t>agencies </a:t>
            </a:r>
            <a:r>
              <a:rPr sz="2000" b="1" spc="-5" dirty="0">
                <a:solidFill>
                  <a:srgbClr val="1D6295"/>
                </a:solidFill>
                <a:latin typeface="Calibri"/>
                <a:cs typeface="Calibri"/>
              </a:rPr>
              <a:t>build </a:t>
            </a:r>
            <a:r>
              <a:rPr sz="2000" b="1" spc="-10" dirty="0">
                <a:solidFill>
                  <a:srgbClr val="1D6295"/>
                </a:solidFill>
                <a:latin typeface="Calibri"/>
                <a:cs typeface="Calibri"/>
              </a:rPr>
              <a:t>internal</a:t>
            </a:r>
            <a:r>
              <a:rPr sz="2000" b="1" spc="75" dirty="0">
                <a:solidFill>
                  <a:srgbClr val="1D6295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D6295"/>
                </a:solidFill>
                <a:latin typeface="Calibri"/>
                <a:cs typeface="Calibri"/>
              </a:rPr>
              <a:t>capacity.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000" i="1" spc="-40" dirty="0">
                <a:latin typeface="Calibri"/>
                <a:cs typeface="Calibri"/>
              </a:rPr>
              <a:t>PACTS </a:t>
            </a:r>
            <a:r>
              <a:rPr sz="2000" i="1" spc="-5" dirty="0">
                <a:latin typeface="Calibri"/>
                <a:cs typeface="Calibri"/>
              </a:rPr>
              <a:t>Region </a:t>
            </a:r>
            <a:r>
              <a:rPr sz="2000" i="1" spc="-30" dirty="0">
                <a:latin typeface="Calibri"/>
                <a:cs typeface="Calibri"/>
              </a:rPr>
              <a:t>CAD/AVL </a:t>
            </a:r>
            <a:r>
              <a:rPr sz="2000" i="1" spc="-5" dirty="0">
                <a:latin typeface="Calibri"/>
                <a:cs typeface="Calibri"/>
              </a:rPr>
              <a:t>Project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i="1" spc="-20" dirty="0">
                <a:latin typeface="Calibri"/>
                <a:cs typeface="Calibri"/>
              </a:rPr>
              <a:t>PM/Technical </a:t>
            </a:r>
            <a:r>
              <a:rPr sz="2000" i="1" spc="-5" dirty="0">
                <a:latin typeface="Calibri"/>
                <a:cs typeface="Calibri"/>
              </a:rPr>
              <a:t>consulting </a:t>
            </a:r>
            <a:r>
              <a:rPr sz="2000" i="1" spc="-10" dirty="0">
                <a:latin typeface="Calibri"/>
                <a:cs typeface="Calibri"/>
              </a:rPr>
              <a:t>costs </a:t>
            </a:r>
            <a:r>
              <a:rPr sz="2000" i="1" spc="-5" dirty="0">
                <a:latin typeface="Calibri"/>
                <a:cs typeface="Calibri"/>
              </a:rPr>
              <a:t>were </a:t>
            </a:r>
            <a:r>
              <a:rPr sz="2000" i="1" dirty="0">
                <a:latin typeface="Calibri"/>
                <a:cs typeface="Calibri"/>
              </a:rPr>
              <a:t>10% of </a:t>
            </a:r>
            <a:r>
              <a:rPr sz="2000" i="1" spc="-10" dirty="0">
                <a:latin typeface="Calibri"/>
                <a:cs typeface="Calibri"/>
              </a:rPr>
              <a:t>total </a:t>
            </a:r>
            <a:r>
              <a:rPr sz="2000" i="1" spc="-5" dirty="0">
                <a:latin typeface="Calibri"/>
                <a:cs typeface="Calibri"/>
              </a:rPr>
              <a:t>project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cost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3078" y="301153"/>
            <a:ext cx="6082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CTE </a:t>
            </a:r>
            <a:r>
              <a:rPr sz="3600" spc="-90" dirty="0"/>
              <a:t>Project </a:t>
            </a:r>
            <a:r>
              <a:rPr sz="3600" spc="-100" dirty="0"/>
              <a:t>Management</a:t>
            </a:r>
            <a:r>
              <a:rPr sz="3600" spc="-550" dirty="0"/>
              <a:t> </a:t>
            </a:r>
            <a:r>
              <a:rPr sz="3600" spc="-85" dirty="0"/>
              <a:t>Services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080" y="210448"/>
            <a:ext cx="4467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/>
              <a:t>Manufacturer</a:t>
            </a:r>
            <a:r>
              <a:rPr sz="3600" spc="-280" dirty="0"/>
              <a:t> </a:t>
            </a:r>
            <a:r>
              <a:rPr sz="3600" spc="-110" dirty="0"/>
              <a:t>Evaluation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12140" y="4897628"/>
            <a:ext cx="24923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Sources:</a:t>
            </a:r>
            <a:endParaRPr sz="1600"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</a:pPr>
            <a:r>
              <a:rPr sz="1600" spc="-45" dirty="0">
                <a:latin typeface="Calibri"/>
                <a:cs typeface="Calibri"/>
              </a:rPr>
              <a:t>FTA </a:t>
            </a:r>
            <a:r>
              <a:rPr sz="1600" spc="-5" dirty="0">
                <a:latin typeface="Calibri"/>
                <a:cs typeface="Calibri"/>
              </a:rPr>
              <a:t>Altoona </a:t>
            </a:r>
            <a:r>
              <a:rPr sz="1600" spc="-30" dirty="0">
                <a:latin typeface="Calibri"/>
                <a:cs typeface="Calibri"/>
              </a:rPr>
              <a:t>Testing </a:t>
            </a:r>
            <a:r>
              <a:rPr sz="1600" spc="-10" dirty="0">
                <a:latin typeface="Calibri"/>
                <a:cs typeface="Calibri"/>
              </a:rPr>
              <a:t>Reports  </a:t>
            </a:r>
            <a:r>
              <a:rPr sz="1600" spc="-5" dirty="0">
                <a:latin typeface="Calibri"/>
                <a:cs typeface="Calibri"/>
              </a:rPr>
              <a:t>Meetings with </a:t>
            </a:r>
            <a:r>
              <a:rPr sz="1600" spc="-15" dirty="0">
                <a:latin typeface="Calibri"/>
                <a:cs typeface="Calibri"/>
              </a:rPr>
              <a:t>Peer </a:t>
            </a:r>
            <a:r>
              <a:rPr sz="1600" spc="-10" dirty="0">
                <a:latin typeface="Calibri"/>
                <a:cs typeface="Calibri"/>
              </a:rPr>
              <a:t>Sites  </a:t>
            </a:r>
            <a:r>
              <a:rPr sz="1600" spc="-5" dirty="0">
                <a:latin typeface="Calibri"/>
                <a:cs typeface="Calibri"/>
              </a:rPr>
              <a:t>Media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Reports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Manufacturer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Documentation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96" y="1063752"/>
            <a:ext cx="11667743" cy="376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468" y="1089660"/>
            <a:ext cx="11561063" cy="365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</a:pPr>
            <a:r>
              <a:rPr b="1" spc="-55" dirty="0">
                <a:latin typeface="Calibri"/>
                <a:cs typeface="Calibri"/>
              </a:rPr>
              <a:t>WRTA </a:t>
            </a:r>
            <a:r>
              <a:rPr b="1" spc="-35" dirty="0">
                <a:latin typeface="Calibri"/>
                <a:cs typeface="Calibri"/>
              </a:rPr>
              <a:t>(Worcester, </a:t>
            </a:r>
            <a:r>
              <a:rPr b="1" spc="-5" dirty="0">
                <a:latin typeface="Calibri"/>
                <a:cs typeface="Calibri"/>
              </a:rPr>
              <a:t>MA); </a:t>
            </a:r>
            <a:r>
              <a:rPr b="1" spc="-50" dirty="0">
                <a:latin typeface="Calibri"/>
                <a:cs typeface="Calibri"/>
              </a:rPr>
              <a:t>PVTA </a:t>
            </a:r>
            <a:r>
              <a:rPr b="1" spc="-5" dirty="0">
                <a:latin typeface="Calibri"/>
                <a:cs typeface="Calibri"/>
              </a:rPr>
              <a:t>(Springfield, MA); </a:t>
            </a:r>
            <a:r>
              <a:rPr spc="-15" dirty="0"/>
              <a:t>Park </a:t>
            </a:r>
            <a:r>
              <a:rPr spc="-5" dirty="0"/>
              <a:t>City </a:t>
            </a:r>
            <a:r>
              <a:rPr spc="-30" dirty="0"/>
              <a:t>Transit </a:t>
            </a:r>
            <a:r>
              <a:rPr spc="-15" dirty="0"/>
              <a:t>(Park </a:t>
            </a:r>
            <a:r>
              <a:rPr spc="-35" dirty="0"/>
              <a:t>City, </a:t>
            </a:r>
            <a:r>
              <a:rPr spc="-15" dirty="0"/>
              <a:t>Utah); </a:t>
            </a:r>
            <a:r>
              <a:rPr spc="-10" dirty="0"/>
              <a:t>Foothill  </a:t>
            </a:r>
            <a:r>
              <a:rPr spc="-30" dirty="0"/>
              <a:t>Transit </a:t>
            </a:r>
            <a:r>
              <a:rPr spc="-5" dirty="0"/>
              <a:t>(Los </a:t>
            </a:r>
            <a:r>
              <a:rPr spc="-10" dirty="0"/>
              <a:t>Angeles,</a:t>
            </a:r>
            <a:r>
              <a:rPr spc="50" dirty="0"/>
              <a:t> </a:t>
            </a:r>
            <a:r>
              <a:rPr spc="-5" dirty="0"/>
              <a:t>CA):</a:t>
            </a: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b="1" spc="-15" dirty="0">
                <a:latin typeface="Calibri"/>
                <a:cs typeface="Calibri"/>
              </a:rPr>
              <a:t>Positives:</a:t>
            </a:r>
          </a:p>
          <a:p>
            <a:pPr marL="495300" indent="-259079">
              <a:lnSpc>
                <a:spcPct val="100000"/>
              </a:lnSpc>
              <a:spcBef>
                <a:spcPts val="795"/>
              </a:spcBef>
              <a:buClr>
                <a:srgbClr val="2683C6"/>
              </a:buClr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sz="2100" spc="-10" dirty="0"/>
              <a:t>Satisfied </a:t>
            </a:r>
            <a:r>
              <a:rPr sz="2100" spc="-5" dirty="0"/>
              <a:t>with </a:t>
            </a:r>
            <a:r>
              <a:rPr sz="2100" spc="-30" dirty="0"/>
              <a:t>Proterra’s </a:t>
            </a:r>
            <a:r>
              <a:rPr sz="2100" spc="-5" dirty="0"/>
              <a:t>buses, </a:t>
            </a:r>
            <a:r>
              <a:rPr sz="2100" spc="-10" dirty="0"/>
              <a:t>product-tech </a:t>
            </a:r>
            <a:r>
              <a:rPr sz="2100" spc="-5" dirty="0"/>
              <a:t>support </a:t>
            </a:r>
            <a:r>
              <a:rPr sz="2100" dirty="0"/>
              <a:t>and</a:t>
            </a:r>
            <a:r>
              <a:rPr sz="2100" spc="110" dirty="0"/>
              <a:t> </a:t>
            </a:r>
            <a:r>
              <a:rPr sz="2100" spc="-10" dirty="0"/>
              <a:t>responsiveness.</a:t>
            </a:r>
            <a:endParaRPr sz="2100"/>
          </a:p>
          <a:p>
            <a:pPr marL="495300" indent="-259079">
              <a:lnSpc>
                <a:spcPct val="100000"/>
              </a:lnSpc>
              <a:spcBef>
                <a:spcPts val="805"/>
              </a:spcBef>
              <a:buClr>
                <a:srgbClr val="2683C6"/>
              </a:buClr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sz="2100" spc="-15" dirty="0"/>
              <a:t>Parts </a:t>
            </a:r>
            <a:r>
              <a:rPr sz="2100" spc="-10" dirty="0"/>
              <a:t>availability </a:t>
            </a:r>
            <a:r>
              <a:rPr sz="2100" dirty="0"/>
              <a:t>and </a:t>
            </a:r>
            <a:r>
              <a:rPr sz="2100" spc="-5" dirty="0"/>
              <a:t>shipping </a:t>
            </a:r>
            <a:r>
              <a:rPr sz="2100" spc="-10" dirty="0"/>
              <a:t>are</a:t>
            </a:r>
            <a:r>
              <a:rPr sz="2100" spc="10" dirty="0"/>
              <a:t> </a:t>
            </a:r>
            <a:r>
              <a:rPr sz="2100" spc="-10" dirty="0"/>
              <a:t>good.</a:t>
            </a:r>
            <a:endParaRPr sz="2100"/>
          </a:p>
          <a:p>
            <a:pPr marL="495300" indent="-259079">
              <a:lnSpc>
                <a:spcPct val="100000"/>
              </a:lnSpc>
              <a:spcBef>
                <a:spcPts val="805"/>
              </a:spcBef>
              <a:buClr>
                <a:srgbClr val="2683C6"/>
              </a:buClr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sz="2100" spc="-5" dirty="0"/>
              <a:t>CTE </a:t>
            </a:r>
            <a:r>
              <a:rPr sz="2100" spc="-10" dirty="0"/>
              <a:t>partnership worthwhile </a:t>
            </a:r>
            <a:r>
              <a:rPr sz="2100" spc="-15" dirty="0"/>
              <a:t>at </a:t>
            </a:r>
            <a:r>
              <a:rPr sz="2100" spc="-10" dirty="0"/>
              <a:t>least through</a:t>
            </a:r>
            <a:r>
              <a:rPr sz="2100" spc="75" dirty="0"/>
              <a:t> </a:t>
            </a:r>
            <a:r>
              <a:rPr sz="2100" spc="-15" dirty="0"/>
              <a:t>production-delivery.</a:t>
            </a:r>
            <a:endParaRPr sz="2100"/>
          </a:p>
          <a:p>
            <a:pPr marL="495300" indent="-259079">
              <a:lnSpc>
                <a:spcPct val="100000"/>
              </a:lnSpc>
              <a:spcBef>
                <a:spcPts val="790"/>
              </a:spcBef>
              <a:buClr>
                <a:srgbClr val="2683C6"/>
              </a:buClr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sz="2100" spc="-10" dirty="0"/>
              <a:t>Battery</a:t>
            </a:r>
            <a:r>
              <a:rPr sz="2100" spc="-30" dirty="0"/>
              <a:t> </a:t>
            </a:r>
            <a:r>
              <a:rPr sz="2100" spc="-20" dirty="0"/>
              <a:t>technology.</a:t>
            </a:r>
            <a:endParaRPr sz="2100"/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b="1" spc="-15" dirty="0">
                <a:latin typeface="Calibri"/>
                <a:cs typeface="Calibri"/>
              </a:rPr>
              <a:t>Negatives: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5310" y="4263644"/>
            <a:ext cx="8559800" cy="21316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890"/>
              </a:spcBef>
              <a:buClr>
                <a:srgbClr val="2683C6"/>
              </a:buClr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2100" spc="-15" dirty="0">
                <a:latin typeface="Calibri"/>
                <a:cs typeface="Calibri"/>
              </a:rPr>
              <a:t>Parts </a:t>
            </a:r>
            <a:r>
              <a:rPr sz="2100" spc="-10" dirty="0">
                <a:latin typeface="Calibri"/>
                <a:cs typeface="Calibri"/>
              </a:rPr>
              <a:t>more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expensive</a:t>
            </a:r>
            <a:endParaRPr sz="21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790"/>
              </a:spcBef>
              <a:buClr>
                <a:srgbClr val="2683C6"/>
              </a:buClr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2100" spc="-10" dirty="0">
                <a:latin typeface="Calibri"/>
                <a:cs typeface="Calibri"/>
              </a:rPr>
              <a:t>Possible </a:t>
            </a:r>
            <a:r>
              <a:rPr sz="2100" spc="-5" dirty="0">
                <a:latin typeface="Calibri"/>
                <a:cs typeface="Calibri"/>
              </a:rPr>
              <a:t>cabin heating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concerns</a:t>
            </a:r>
            <a:endParaRPr sz="21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805"/>
              </a:spcBef>
              <a:buClr>
                <a:srgbClr val="2683C6"/>
              </a:buClr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2100" spc="-5" dirty="0">
                <a:latin typeface="Calibri"/>
                <a:cs typeface="Calibri"/>
              </a:rPr>
              <a:t>Initial issues with </a:t>
            </a:r>
            <a:r>
              <a:rPr sz="2100" dirty="0">
                <a:latin typeface="Calibri"/>
                <a:cs typeface="Calibri"/>
              </a:rPr>
              <a:t>bus </a:t>
            </a:r>
            <a:r>
              <a:rPr sz="2100" spc="-5" dirty="0">
                <a:latin typeface="Calibri"/>
                <a:cs typeface="Calibri"/>
              </a:rPr>
              <a:t>building </a:t>
            </a:r>
            <a:r>
              <a:rPr sz="2100" spc="-35" dirty="0">
                <a:latin typeface="Calibri"/>
                <a:cs typeface="Calibri"/>
              </a:rPr>
              <a:t>(Worcester, </a:t>
            </a:r>
            <a:r>
              <a:rPr sz="2100" spc="-5" dirty="0">
                <a:latin typeface="Calibri"/>
                <a:cs typeface="Calibri"/>
              </a:rPr>
              <a:t>MA): occurred </a:t>
            </a:r>
            <a:r>
              <a:rPr sz="2100" dirty="0">
                <a:latin typeface="Calibri"/>
                <a:cs typeface="Calibri"/>
              </a:rPr>
              <a:t>2013-14 -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Resolved</a:t>
            </a:r>
            <a:endParaRPr sz="21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805"/>
              </a:spcBef>
              <a:buClr>
                <a:srgbClr val="2683C6"/>
              </a:buClr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2100" spc="-5" dirty="0">
                <a:latin typeface="Calibri"/>
                <a:cs typeface="Calibri"/>
              </a:rPr>
              <a:t>Single </a:t>
            </a:r>
            <a:r>
              <a:rPr sz="2100" spc="-15" dirty="0">
                <a:latin typeface="Calibri"/>
                <a:cs typeface="Calibri"/>
              </a:rPr>
              <a:t>front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windshield</a:t>
            </a:r>
            <a:endParaRPr sz="21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790"/>
              </a:spcBef>
              <a:buClr>
                <a:srgbClr val="2683C6"/>
              </a:buClr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2100" spc="-10" dirty="0">
                <a:latin typeface="Calibri"/>
                <a:cs typeface="Calibri"/>
              </a:rPr>
              <a:t>Lighter </a:t>
            </a:r>
            <a:r>
              <a:rPr sz="2100" spc="-15" dirty="0">
                <a:latin typeface="Calibri"/>
                <a:cs typeface="Calibri"/>
              </a:rPr>
              <a:t>weight </a:t>
            </a:r>
            <a:r>
              <a:rPr sz="2100" spc="-5" dirty="0">
                <a:latin typeface="Calibri"/>
                <a:cs typeface="Calibri"/>
              </a:rPr>
              <a:t>buses with smaller </a:t>
            </a:r>
            <a:r>
              <a:rPr sz="2100" spc="-10" dirty="0">
                <a:latin typeface="Calibri"/>
                <a:cs typeface="Calibri"/>
              </a:rPr>
              <a:t>battery </a:t>
            </a:r>
            <a:r>
              <a:rPr sz="2100" spc="-5" dirty="0">
                <a:latin typeface="Calibri"/>
                <a:cs typeface="Calibri"/>
              </a:rPr>
              <a:t>packs not </a:t>
            </a:r>
            <a:r>
              <a:rPr sz="2100" dirty="0">
                <a:latin typeface="Calibri"/>
                <a:cs typeface="Calibri"/>
              </a:rPr>
              <a:t>as </a:t>
            </a:r>
            <a:r>
              <a:rPr sz="2100" spc="-10" dirty="0">
                <a:latin typeface="Calibri"/>
                <a:cs typeface="Calibri"/>
              </a:rPr>
              <a:t>good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winter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3078" y="301153"/>
            <a:ext cx="5476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Peer </a:t>
            </a:r>
            <a:r>
              <a:rPr sz="3600" spc="-100" dirty="0"/>
              <a:t>Review </a:t>
            </a:r>
            <a:r>
              <a:rPr sz="3600" spc="-50" dirty="0"/>
              <a:t>on</a:t>
            </a:r>
            <a:r>
              <a:rPr sz="3600" spc="-630" dirty="0"/>
              <a:t> </a:t>
            </a:r>
            <a:r>
              <a:rPr sz="3600" spc="-110" dirty="0"/>
              <a:t>Proterra </a:t>
            </a:r>
            <a:r>
              <a:rPr sz="3600" spc="-80" dirty="0"/>
              <a:t>Buses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078" y="194565"/>
            <a:ext cx="38500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Initial </a:t>
            </a:r>
            <a:r>
              <a:rPr sz="3600" spc="-90" dirty="0"/>
              <a:t>Project</a:t>
            </a:r>
            <a:r>
              <a:rPr sz="3600" spc="-445" dirty="0"/>
              <a:t> </a:t>
            </a:r>
            <a:r>
              <a:rPr sz="3600" spc="-100" dirty="0"/>
              <a:t>Scoping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446531" y="806196"/>
            <a:ext cx="10654284" cy="5916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7050" y="831851"/>
          <a:ext cx="10535285" cy="580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ISSUES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20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Selection: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Complete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Proterra/CTE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Min. Bus Range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Needs: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Complete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440690" marR="640080" indent="-342265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Metro requires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daily minimum of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175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miles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 17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hours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40690" marR="102870" indent="-34226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Zoom requires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daily minimum of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261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miles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 17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hours.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Utility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Coord./Power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Evaluation: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progress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Meeting with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Central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Maine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Power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Electricity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Rate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Analysis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Costs: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progress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TBD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Route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 Duty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Cycle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Analyses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progress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TBD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Charging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Model: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progress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Depot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Charging and/or Overhead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Conductive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Bus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Model/Battery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Size: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progress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Proterra’s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E2 has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nominal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range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302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miles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41959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Factor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down x%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cold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41959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Factor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down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y%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grades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41959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Factor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down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z%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high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pass.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volumes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Model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Net Fuel/Maint.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Savings: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progress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TBD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Funding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Approach: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progress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Cost/Budget Scenarios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Developed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576" y="1130209"/>
            <a:ext cx="3371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5" dirty="0">
                <a:solidFill>
                  <a:srgbClr val="335B74"/>
                </a:solidFill>
                <a:latin typeface="Calibri"/>
                <a:cs typeface="Calibri"/>
              </a:rPr>
              <a:t>Depot </a:t>
            </a:r>
            <a:r>
              <a:rPr sz="2800" b="1" spc="-95" dirty="0">
                <a:solidFill>
                  <a:srgbClr val="335B74"/>
                </a:solidFill>
                <a:latin typeface="Calibri"/>
                <a:cs typeface="Calibri"/>
              </a:rPr>
              <a:t>Charging</a:t>
            </a:r>
            <a:r>
              <a:rPr sz="2800" b="1" spc="-370" dirty="0">
                <a:solidFill>
                  <a:srgbClr val="335B74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solidFill>
                  <a:srgbClr val="335B74"/>
                </a:solidFill>
                <a:latin typeface="Calibri"/>
                <a:cs typeface="Calibri"/>
              </a:rPr>
              <a:t>(Garage)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380" y="1705355"/>
            <a:ext cx="4482083" cy="457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1734311"/>
            <a:ext cx="4369308" cy="4457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676" y="1732788"/>
            <a:ext cx="4372610" cy="4460875"/>
          </a:xfrm>
          <a:custGeom>
            <a:avLst/>
            <a:gdLst/>
            <a:ahLst/>
            <a:cxnLst/>
            <a:rect l="l" t="t" r="r" b="b"/>
            <a:pathLst>
              <a:path w="4372610" h="4460875">
                <a:moveTo>
                  <a:pt x="0" y="0"/>
                </a:moveTo>
                <a:lnTo>
                  <a:pt x="4372356" y="0"/>
                </a:lnTo>
                <a:lnTo>
                  <a:pt x="4372356" y="4460748"/>
                </a:lnTo>
                <a:lnTo>
                  <a:pt x="0" y="44607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2759" y="3902964"/>
            <a:ext cx="2947414" cy="2763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6580" y="3931920"/>
            <a:ext cx="2834638" cy="2650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25056" y="3930396"/>
            <a:ext cx="2837815" cy="2653665"/>
          </a:xfrm>
          <a:custGeom>
            <a:avLst/>
            <a:gdLst/>
            <a:ahLst/>
            <a:cxnLst/>
            <a:rect l="l" t="t" r="r" b="b"/>
            <a:pathLst>
              <a:path w="2837815" h="2653665">
                <a:moveTo>
                  <a:pt x="0" y="0"/>
                </a:moveTo>
                <a:lnTo>
                  <a:pt x="2837688" y="0"/>
                </a:lnTo>
                <a:lnTo>
                  <a:pt x="2837688" y="2653283"/>
                </a:lnTo>
                <a:lnTo>
                  <a:pt x="0" y="26532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9780" y="885444"/>
            <a:ext cx="4913375" cy="2855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600" y="914400"/>
            <a:ext cx="4800599" cy="2743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2076" y="912875"/>
            <a:ext cx="4803775" cy="2746375"/>
          </a:xfrm>
          <a:custGeom>
            <a:avLst/>
            <a:gdLst/>
            <a:ahLst/>
            <a:cxnLst/>
            <a:rect l="l" t="t" r="r" b="b"/>
            <a:pathLst>
              <a:path w="4803775" h="2746375">
                <a:moveTo>
                  <a:pt x="0" y="0"/>
                </a:moveTo>
                <a:lnTo>
                  <a:pt x="4803648" y="0"/>
                </a:lnTo>
                <a:lnTo>
                  <a:pt x="4803648" y="2746248"/>
                </a:lnTo>
                <a:lnTo>
                  <a:pt x="0" y="27462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89375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Overhead Charging</a:t>
            </a:r>
            <a:r>
              <a:rPr spc="-355" dirty="0"/>
              <a:t> </a:t>
            </a:r>
            <a:r>
              <a:rPr spc="-100" dirty="0"/>
              <a:t>(On-Route)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652257"/>
            <a:ext cx="4881245" cy="12915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5"/>
              </a:spcBef>
            </a:pPr>
            <a:r>
              <a:rPr sz="1450" b="1" spc="5" dirty="0">
                <a:latin typeface="Calibri"/>
                <a:cs typeface="Calibri"/>
              </a:rPr>
              <a:t>2018 FTA LOW‐NO EMISSION BUS GRANT</a:t>
            </a:r>
            <a:r>
              <a:rPr sz="1450" b="1" spc="-30" dirty="0">
                <a:latin typeface="Calibri"/>
                <a:cs typeface="Calibri"/>
              </a:rPr>
              <a:t> </a:t>
            </a:r>
            <a:r>
              <a:rPr sz="1450" b="1" spc="5" dirty="0">
                <a:latin typeface="Calibri"/>
                <a:cs typeface="Calibri"/>
              </a:rPr>
              <a:t>PROGRAM</a:t>
            </a:r>
            <a:endParaRPr sz="145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60"/>
              </a:spcBef>
            </a:pPr>
            <a:r>
              <a:rPr sz="1200" b="1" spc="-5" dirty="0">
                <a:latin typeface="Calibri"/>
                <a:cs typeface="Calibri"/>
              </a:rPr>
              <a:t>MaineDOT </a:t>
            </a:r>
            <a:r>
              <a:rPr sz="1200" b="1" dirty="0">
                <a:latin typeface="Calibri"/>
                <a:cs typeface="Calibri"/>
              </a:rPr>
              <a:t>| </a:t>
            </a:r>
            <a:r>
              <a:rPr sz="1200" b="1" spc="-5" dirty="0">
                <a:latin typeface="Calibri"/>
                <a:cs typeface="Calibri"/>
              </a:rPr>
              <a:t>METRO </a:t>
            </a:r>
            <a:r>
              <a:rPr sz="1200" b="1" dirty="0">
                <a:latin typeface="Calibri"/>
                <a:cs typeface="Calibri"/>
              </a:rPr>
              <a:t>|</a:t>
            </a:r>
            <a:r>
              <a:rPr sz="1200" b="1" spc="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SHUTTLEBUS‐ZOOM</a:t>
            </a:r>
            <a:endParaRPr sz="12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Preliminary </a:t>
            </a:r>
            <a:r>
              <a:rPr sz="1200" i="1" spc="-5" dirty="0">
                <a:latin typeface="Calibri"/>
                <a:cs typeface="Calibri"/>
              </a:rPr>
              <a:t>Cost Estimates and Funding Strategy </a:t>
            </a:r>
            <a:r>
              <a:rPr sz="1200" i="1" dirty="0">
                <a:latin typeface="Calibri"/>
                <a:cs typeface="Calibri"/>
              </a:rPr>
              <a:t>‐ </a:t>
            </a:r>
            <a:r>
              <a:rPr sz="1200" b="1" i="1" spc="-5" dirty="0">
                <a:solidFill>
                  <a:srgbClr val="FF0000"/>
                </a:solidFill>
                <a:latin typeface="Calibri"/>
                <a:cs typeface="Calibri"/>
              </a:rPr>
              <a:t>Subject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2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Revision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900" i="1" spc="10" dirty="0">
                <a:latin typeface="Calibri"/>
                <a:cs typeface="Calibri"/>
              </a:rPr>
              <a:t>Revised June </a:t>
            </a:r>
            <a:r>
              <a:rPr sz="900" i="1" spc="5" dirty="0">
                <a:latin typeface="Calibri"/>
                <a:cs typeface="Calibri"/>
              </a:rPr>
              <a:t>6,</a:t>
            </a:r>
            <a:r>
              <a:rPr sz="900" i="1" spc="-20" dirty="0">
                <a:latin typeface="Calibri"/>
                <a:cs typeface="Calibri"/>
              </a:rPr>
              <a:t> </a:t>
            </a:r>
            <a:r>
              <a:rPr sz="900" i="1" spc="10" dirty="0"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1300" b="1" spc="10" dirty="0">
                <a:latin typeface="Calibri"/>
                <a:cs typeface="Calibri"/>
              </a:rPr>
              <a:t>FULL PROJECT | 2 SITES | DEPOT CHARGING + OVERHEAD</a:t>
            </a:r>
            <a:r>
              <a:rPr sz="1300" b="1" spc="-65" dirty="0">
                <a:latin typeface="Calibri"/>
                <a:cs typeface="Calibri"/>
              </a:rPr>
              <a:t> </a:t>
            </a:r>
            <a:r>
              <a:rPr sz="1300" b="1" spc="10" dirty="0">
                <a:latin typeface="Calibri"/>
                <a:cs typeface="Calibri"/>
              </a:rPr>
              <a:t>CHARGING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9318" y="1946910"/>
          <a:ext cx="8253095" cy="2094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73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21920">
                <a:tc gridSpan="6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Overview‐Budget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Funding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3756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Project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Element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DD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Metro</a:t>
                      </a:r>
                      <a:r>
                        <a:rPr sz="700" b="1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Shuttlebus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130"/>
                        </a:spcBef>
                        <a:tabLst>
                          <a:tab pos="558165" algn="l"/>
                        </a:tabLst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QTY	QTY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830"/>
                        </a:lnSpc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Estimated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7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Cost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Estimated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Budget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Fed: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Lo‐No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1" spc="15" dirty="0">
                          <a:latin typeface="Calibri"/>
                          <a:cs typeface="Calibri"/>
                        </a:rPr>
                        <a:t>59%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Fed: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5307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1" spc="15" dirty="0">
                          <a:latin typeface="Calibri"/>
                          <a:cs typeface="Calibri"/>
                        </a:rPr>
                        <a:t>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State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1" spc="15" dirty="0">
                          <a:latin typeface="Calibri"/>
                          <a:cs typeface="Calibri"/>
                        </a:rPr>
                        <a:t>33%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Local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1" spc="15" dirty="0">
                          <a:latin typeface="Calibri"/>
                          <a:cs typeface="Calibri"/>
                        </a:rPr>
                        <a:t>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Total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1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10" dirty="0">
                          <a:latin typeface="Calibri"/>
                          <a:cs typeface="Calibri"/>
                        </a:rPr>
                        <a:t>Buses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9083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750,000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6,000,000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38%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2,280,000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300,000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50%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3,000,000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420,000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6,000,000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Initial </a:t>
                      </a:r>
                      <a:r>
                        <a:rPr sz="700" i="1" spc="10" dirty="0">
                          <a:latin typeface="Calibri"/>
                          <a:cs typeface="Calibri"/>
                        </a:rPr>
                        <a:t>Parts</a:t>
                      </a:r>
                      <a:r>
                        <a:rPr sz="7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0" dirty="0">
                          <a:latin typeface="Calibri"/>
                          <a:cs typeface="Calibri"/>
                        </a:rPr>
                        <a:t>Inventory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845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3241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0025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717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Depot</a:t>
                      </a:r>
                      <a:r>
                        <a:rPr sz="7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Chargers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845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3241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400,000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0025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400,000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717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400,000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Depot Charger Installation</a:t>
                      </a:r>
                      <a:r>
                        <a:rPr sz="700" i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Engineering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845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25,000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7940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55904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6416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Transformer </a:t>
                      </a:r>
                      <a:r>
                        <a:rPr sz="700" i="1" spc="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7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Facilty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845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30,000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7940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60,000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55904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60,000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6416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60,000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Depot Charger</a:t>
                      </a:r>
                      <a:r>
                        <a:rPr sz="7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Installation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845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60,000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3241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480,000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0025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480,000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717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480,000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Overhead Charging</a:t>
                      </a:r>
                      <a:r>
                        <a:rPr sz="700" i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0" dirty="0">
                          <a:latin typeface="Calibri"/>
                          <a:cs typeface="Calibri"/>
                        </a:rPr>
                        <a:t>Unit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9083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350,000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3241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700,000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0025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700,000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717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700,000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Overhead Charging</a:t>
                      </a:r>
                      <a:r>
                        <a:rPr sz="700" i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Engineering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845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3241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0025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717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Overhead Charging Installation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9083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250,000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3241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0025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500,000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717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10" dirty="0">
                          <a:latin typeface="Calibri"/>
                          <a:cs typeface="Calibri"/>
                        </a:rPr>
                        <a:t>Project</a:t>
                      </a:r>
                      <a:r>
                        <a:rPr sz="7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latin typeface="Calibri"/>
                          <a:cs typeface="Calibri"/>
                        </a:rPr>
                        <a:t>Management*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9083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270,000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3241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540,000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0025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540,000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717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540,000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Training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845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50,000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3241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100%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0025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8163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1795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libri"/>
                          <a:cs typeface="Calibri"/>
                        </a:rPr>
                        <a:t>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3274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‐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7170" algn="l"/>
                        </a:tabLst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$	100,000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i="1" spc="10" dirty="0">
                          <a:latin typeface="Calibri"/>
                          <a:cs typeface="Calibri"/>
                        </a:rPr>
                        <a:t>Sub‐total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9,030,000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5,310,000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300,000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3,000,000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b="1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420,000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7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9,030,000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55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4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pc="-70" dirty="0"/>
              <a:t>FTA </a:t>
            </a:r>
            <a:r>
              <a:rPr spc="-5" dirty="0"/>
              <a:t>Lo-No </a:t>
            </a:r>
            <a:r>
              <a:rPr spc="-15" dirty="0"/>
              <a:t>Grant </a:t>
            </a:r>
            <a:r>
              <a:rPr spc="-10" dirty="0"/>
              <a:t>Submittal</a:t>
            </a:r>
            <a:r>
              <a:rPr spc="40" dirty="0"/>
              <a:t> </a:t>
            </a:r>
            <a:r>
              <a:rPr spc="-5" dirty="0"/>
              <a:t>Deadline:</a:t>
            </a:r>
          </a:p>
          <a:p>
            <a:pPr marL="273050" indent="-260350">
              <a:lnSpc>
                <a:spcPct val="100000"/>
              </a:lnSpc>
              <a:spcBef>
                <a:spcPts val="13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pc="-10" dirty="0"/>
              <a:t>Anticipated </a:t>
            </a:r>
            <a:r>
              <a:rPr spc="-15" dirty="0"/>
              <a:t>Award</a:t>
            </a:r>
            <a:r>
              <a:rPr spc="-45" dirty="0"/>
              <a:t> </a:t>
            </a:r>
            <a:r>
              <a:rPr spc="-5" dirty="0"/>
              <a:t>Notices:</a:t>
            </a:r>
          </a:p>
          <a:p>
            <a:pPr marL="273050" indent="-260350">
              <a:lnSpc>
                <a:spcPct val="100000"/>
              </a:lnSpc>
              <a:spcBef>
                <a:spcPts val="13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pc="-15" dirty="0"/>
              <a:t>Contract </a:t>
            </a:r>
            <a:r>
              <a:rPr spc="-10" dirty="0"/>
              <a:t>Execution </a:t>
            </a:r>
            <a:r>
              <a:rPr dirty="0"/>
              <a:t>with</a:t>
            </a:r>
            <a:r>
              <a:rPr spc="-75" dirty="0"/>
              <a:t> </a:t>
            </a:r>
            <a:r>
              <a:rPr spc="-10" dirty="0"/>
              <a:t>Proterra/CTE:</a:t>
            </a:r>
          </a:p>
          <a:p>
            <a:pPr marL="273050" indent="-260350">
              <a:lnSpc>
                <a:spcPct val="100000"/>
              </a:lnSpc>
              <a:spcBef>
                <a:spcPts val="1365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pc="-5" dirty="0"/>
              <a:t>Bus </a:t>
            </a:r>
            <a:r>
              <a:rPr spc="-10" dirty="0"/>
              <a:t>Production </a:t>
            </a:r>
            <a:r>
              <a:rPr spc="-5" dirty="0"/>
              <a:t>(14</a:t>
            </a:r>
            <a:r>
              <a:rPr spc="-40" dirty="0"/>
              <a:t> </a:t>
            </a:r>
            <a:r>
              <a:rPr spc="-5" dirty="0"/>
              <a:t>months):</a:t>
            </a:r>
          </a:p>
          <a:p>
            <a:pPr marL="273050" indent="-260350">
              <a:lnSpc>
                <a:spcPct val="100000"/>
              </a:lnSpc>
              <a:spcBef>
                <a:spcPts val="13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pc="-10" dirty="0"/>
              <a:t>Anticipated</a:t>
            </a:r>
            <a:r>
              <a:rPr spc="-35" dirty="0"/>
              <a:t> </a:t>
            </a:r>
            <a:r>
              <a:rPr spc="-5" dirty="0"/>
              <a:t>Delivery:</a:t>
            </a:r>
          </a:p>
          <a:p>
            <a:pPr marL="273050" indent="-260350">
              <a:lnSpc>
                <a:spcPct val="100000"/>
              </a:lnSpc>
              <a:spcBef>
                <a:spcPts val="138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pc="-20" dirty="0"/>
              <a:t>Testing-Acceptance:</a:t>
            </a:r>
          </a:p>
          <a:p>
            <a:pPr marL="273050" indent="-260350">
              <a:lnSpc>
                <a:spcPct val="100000"/>
              </a:lnSpc>
              <a:spcBef>
                <a:spcPts val="1370"/>
              </a:spcBef>
              <a:buClr>
                <a:srgbClr val="1CADE4"/>
              </a:buClr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pc="-15" dirty="0"/>
              <a:t>Revenue</a:t>
            </a:r>
            <a:r>
              <a:rPr spc="-5" dirty="0"/>
              <a:t> </a:t>
            </a:r>
            <a:r>
              <a:rPr dirty="0"/>
              <a:t>Service: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2338" y="1133348"/>
            <a:ext cx="3549015" cy="381000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400" spc="-5" dirty="0">
                <a:latin typeface="Calibri"/>
                <a:cs typeface="Calibri"/>
              </a:rPr>
              <a:t>June 18,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2018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400" spc="-5" dirty="0">
                <a:latin typeface="Calibri"/>
                <a:cs typeface="Calibri"/>
              </a:rPr>
              <a:t>September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2018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400" spc="-5" dirty="0">
                <a:latin typeface="Calibri"/>
                <a:cs typeface="Calibri"/>
              </a:rPr>
              <a:t>October-December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2018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400" dirty="0">
                <a:latin typeface="Calibri"/>
                <a:cs typeface="Calibri"/>
              </a:rPr>
              <a:t>January </a:t>
            </a:r>
            <a:r>
              <a:rPr sz="2400" spc="-5" dirty="0">
                <a:latin typeface="Calibri"/>
                <a:cs typeface="Calibri"/>
              </a:rPr>
              <a:t>2019-February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400" spc="-5" dirty="0">
                <a:latin typeface="Calibri"/>
                <a:cs typeface="Calibri"/>
              </a:rPr>
              <a:t>February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400" spc="-10" dirty="0">
                <a:latin typeface="Calibri"/>
                <a:cs typeface="Calibri"/>
              </a:rPr>
              <a:t>February-March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400" spc="-15" dirty="0">
                <a:latin typeface="Calibri"/>
                <a:cs typeface="Calibri"/>
              </a:rPr>
              <a:t>Late </a:t>
            </a:r>
            <a:r>
              <a:rPr sz="2400" spc="-5" dirty="0">
                <a:latin typeface="Calibri"/>
                <a:cs typeface="Calibri"/>
              </a:rPr>
              <a:t>Spring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77600" y="5719317"/>
            <a:ext cx="914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0068" y="303564"/>
            <a:ext cx="4409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Timeline </a:t>
            </a:r>
            <a:r>
              <a:rPr sz="3600" spc="-65" dirty="0"/>
              <a:t>and</a:t>
            </a:r>
            <a:r>
              <a:rPr sz="3600" spc="-430" dirty="0"/>
              <a:t> </a:t>
            </a:r>
            <a:r>
              <a:rPr sz="3600" spc="-95" dirty="0"/>
              <a:t>Milestones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665" y="862990"/>
            <a:ext cx="4657725" cy="479869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56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5" dirty="0">
                <a:latin typeface="Calibri"/>
                <a:cs typeface="Calibri"/>
              </a:rPr>
              <a:t>4-8 </a:t>
            </a:r>
            <a:r>
              <a:rPr sz="2200" spc="-15" dirty="0">
                <a:latin typeface="Calibri"/>
                <a:cs typeface="Calibri"/>
              </a:rPr>
              <a:t>Battery </a:t>
            </a:r>
            <a:r>
              <a:rPr sz="2200" spc="-10" dirty="0">
                <a:latin typeface="Calibri"/>
                <a:cs typeface="Calibri"/>
              </a:rPr>
              <a:t>Electric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Buses</a:t>
            </a:r>
            <a:endParaRPr sz="22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460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5" dirty="0">
                <a:latin typeface="Calibri"/>
                <a:cs typeface="Calibri"/>
              </a:rPr>
              <a:t>35-40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foot</a:t>
            </a:r>
            <a:endParaRPr sz="22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46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15" dirty="0">
                <a:latin typeface="Calibri"/>
                <a:cs typeface="Calibri"/>
              </a:rPr>
              <a:t>Replaces </a:t>
            </a:r>
            <a:r>
              <a:rPr sz="2200" spc="-10" dirty="0">
                <a:latin typeface="Calibri"/>
                <a:cs typeface="Calibri"/>
              </a:rPr>
              <a:t>pre-2009 </a:t>
            </a:r>
            <a:r>
              <a:rPr sz="2200" spc="-15" dirty="0">
                <a:latin typeface="Calibri"/>
                <a:cs typeface="Calibri"/>
              </a:rPr>
              <a:t>existing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fleet</a:t>
            </a:r>
            <a:endParaRPr sz="22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46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5" dirty="0">
                <a:latin typeface="Calibri"/>
                <a:cs typeface="Calibri"/>
              </a:rPr>
              <a:t>Depot + </a:t>
            </a:r>
            <a:r>
              <a:rPr sz="2200" spc="-10" dirty="0">
                <a:latin typeface="Calibri"/>
                <a:cs typeface="Calibri"/>
              </a:rPr>
              <a:t>Overhead Charging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capability</a:t>
            </a:r>
            <a:endParaRPr sz="22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46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15" dirty="0">
                <a:latin typeface="Calibri"/>
                <a:cs typeface="Calibri"/>
              </a:rPr>
              <a:t>Manufacturer: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Proterra</a:t>
            </a:r>
            <a:endParaRPr sz="2200">
              <a:latin typeface="Calibri"/>
              <a:cs typeface="Calibri"/>
            </a:endParaRPr>
          </a:p>
          <a:p>
            <a:pPr marL="329565" marR="210185" indent="-316865">
              <a:lnSpc>
                <a:spcPts val="2380"/>
              </a:lnSpc>
              <a:spcBef>
                <a:spcPts val="1760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10" dirty="0">
                <a:latin typeface="Calibri"/>
                <a:cs typeface="Calibri"/>
              </a:rPr>
              <a:t>Project </a:t>
            </a:r>
            <a:r>
              <a:rPr sz="2200" spc="-15" dirty="0">
                <a:latin typeface="Calibri"/>
                <a:cs typeface="Calibri"/>
              </a:rPr>
              <a:t>Management: Center </a:t>
            </a:r>
            <a:r>
              <a:rPr sz="2200" spc="-20" dirty="0">
                <a:latin typeface="Calibri"/>
                <a:cs typeface="Calibri"/>
              </a:rPr>
              <a:t>for  Transportation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Environment</a:t>
            </a:r>
            <a:endParaRPr sz="2200">
              <a:latin typeface="Calibri"/>
              <a:cs typeface="Calibri"/>
            </a:endParaRPr>
          </a:p>
          <a:p>
            <a:pPr marL="329565" indent="-316865">
              <a:lnSpc>
                <a:spcPct val="100000"/>
              </a:lnSpc>
              <a:spcBef>
                <a:spcPts val="1425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20" dirty="0">
                <a:latin typeface="Calibri"/>
                <a:cs typeface="Calibri"/>
              </a:rPr>
              <a:t>Federal, State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Local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Funding</a:t>
            </a:r>
            <a:endParaRPr sz="2200">
              <a:latin typeface="Calibri"/>
              <a:cs typeface="Calibri"/>
            </a:endParaRPr>
          </a:p>
          <a:p>
            <a:pPr marL="329565" marR="5080" indent="-316865">
              <a:lnSpc>
                <a:spcPts val="2380"/>
              </a:lnSpc>
              <a:spcBef>
                <a:spcPts val="1760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20" dirty="0">
                <a:latin typeface="Calibri"/>
                <a:cs typeface="Calibri"/>
              </a:rPr>
              <a:t>First </a:t>
            </a:r>
            <a:r>
              <a:rPr sz="2200" spc="-5" dirty="0">
                <a:latin typeface="Calibri"/>
                <a:cs typeface="Calibri"/>
              </a:rPr>
              <a:t>phase of a </a:t>
            </a:r>
            <a:r>
              <a:rPr sz="2200" spc="-10" dirty="0">
                <a:latin typeface="Calibri"/>
                <a:cs typeface="Calibri"/>
              </a:rPr>
              <a:t>long-term </a:t>
            </a:r>
            <a:r>
              <a:rPr sz="2200" spc="-5" dirty="0">
                <a:latin typeface="Calibri"/>
                <a:cs typeface="Calibri"/>
              </a:rPr>
              <a:t>shift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30" dirty="0">
                <a:latin typeface="Calibri"/>
                <a:cs typeface="Calibri"/>
              </a:rPr>
              <a:t>zero  </a:t>
            </a:r>
            <a:r>
              <a:rPr sz="2200" spc="-5" dirty="0">
                <a:latin typeface="Calibri"/>
                <a:cs typeface="Calibri"/>
              </a:rPr>
              <a:t>emission buses.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7665" y="5822696"/>
            <a:ext cx="450913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29565" marR="5080" indent="-316865">
              <a:lnSpc>
                <a:spcPts val="2380"/>
              </a:lnSpc>
              <a:spcBef>
                <a:spcPts val="390"/>
              </a:spcBef>
              <a:buClr>
                <a:srgbClr val="1CADE4"/>
              </a:buClr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200" spc="-15" dirty="0">
                <a:latin typeface="Calibri"/>
                <a:cs typeface="Calibri"/>
              </a:rPr>
              <a:t>Eliminate </a:t>
            </a:r>
            <a:r>
              <a:rPr sz="2200" spc="-20" dirty="0">
                <a:latin typeface="Calibri"/>
                <a:cs typeface="Calibri"/>
              </a:rPr>
              <a:t>transit’s </a:t>
            </a:r>
            <a:r>
              <a:rPr sz="2200" spc="-10" dirty="0">
                <a:latin typeface="Calibri"/>
                <a:cs typeface="Calibri"/>
              </a:rPr>
              <a:t>impact </a:t>
            </a: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local </a:t>
            </a:r>
            <a:r>
              <a:rPr sz="2200" spc="-5" dirty="0">
                <a:latin typeface="Calibri"/>
                <a:cs typeface="Calibri"/>
              </a:rPr>
              <a:t>air  </a:t>
            </a:r>
            <a:r>
              <a:rPr sz="2200" spc="-25" dirty="0">
                <a:latin typeface="Calibri"/>
                <a:cs typeface="Calibri"/>
              </a:rPr>
              <a:t>quality, </a:t>
            </a:r>
            <a:r>
              <a:rPr sz="2200" spc="-10" dirty="0">
                <a:latin typeface="Calibri"/>
                <a:cs typeface="Calibri"/>
              </a:rPr>
              <a:t>reduce </a:t>
            </a:r>
            <a:r>
              <a:rPr sz="2200" spc="-15" dirty="0">
                <a:latin typeface="Calibri"/>
                <a:cs typeface="Calibri"/>
              </a:rPr>
              <a:t>operating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costs,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97248" y="5719317"/>
            <a:ext cx="100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0167" y="270764"/>
            <a:ext cx="4223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Proposed </a:t>
            </a:r>
            <a:r>
              <a:rPr sz="3600" spc="-90" dirty="0"/>
              <a:t>Project</a:t>
            </a:r>
            <a:r>
              <a:rPr sz="3600" spc="-415" dirty="0"/>
              <a:t> </a:t>
            </a:r>
            <a:r>
              <a:rPr sz="3600" spc="-100" dirty="0"/>
              <a:t>Scope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5606796" y="1566672"/>
            <a:ext cx="5551931" cy="4078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7567" y="1592580"/>
            <a:ext cx="5445251" cy="3971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282" y="1114651"/>
            <a:ext cx="9005570" cy="447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Number of </a:t>
            </a:r>
            <a:r>
              <a:rPr sz="2000" b="1" spc="-5" dirty="0">
                <a:latin typeface="Calibri"/>
                <a:cs typeface="Calibri"/>
              </a:rPr>
              <a:t>BEB </a:t>
            </a:r>
            <a:r>
              <a:rPr sz="2000" b="1" spc="-10" dirty="0">
                <a:latin typeface="Calibri"/>
                <a:cs typeface="Calibri"/>
              </a:rPr>
              <a:t>Manufacturers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9 (3 </a:t>
            </a:r>
            <a:r>
              <a:rPr sz="2000" spc="-10" dirty="0">
                <a:latin typeface="Calibri"/>
                <a:cs typeface="Calibri"/>
              </a:rPr>
              <a:t>legacy transit builders, </a:t>
            </a:r>
            <a:r>
              <a:rPr sz="2000" dirty="0">
                <a:latin typeface="Calibri"/>
                <a:cs typeface="Calibri"/>
              </a:rPr>
              <a:t>6 </a:t>
            </a:r>
            <a:r>
              <a:rPr sz="2000" spc="-15" dirty="0">
                <a:latin typeface="Calibri"/>
                <a:cs typeface="Calibri"/>
              </a:rPr>
              <a:t>relative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new-comers)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spc="-5" dirty="0">
                <a:latin typeface="Calibri"/>
                <a:cs typeface="Calibri"/>
              </a:rPr>
              <a:t>Deployments Nationally: </a:t>
            </a:r>
            <a:r>
              <a:rPr sz="2000" dirty="0">
                <a:latin typeface="Calibri"/>
                <a:cs typeface="Calibri"/>
              </a:rPr>
              <a:t>102 </a:t>
            </a:r>
            <a:r>
              <a:rPr sz="2000" spc="-5" dirty="0">
                <a:latin typeface="Calibri"/>
                <a:cs typeface="Calibri"/>
              </a:rPr>
              <a:t>deployments of </a:t>
            </a:r>
            <a:r>
              <a:rPr sz="2000" dirty="0">
                <a:latin typeface="Calibri"/>
                <a:cs typeface="Calibri"/>
              </a:rPr>
              <a:t>655 </a:t>
            </a:r>
            <a:r>
              <a:rPr sz="2000" spc="-5" dirty="0">
                <a:latin typeface="Calibri"/>
                <a:cs typeface="Calibri"/>
              </a:rPr>
              <a:t>buses </a:t>
            </a:r>
            <a:r>
              <a:rPr sz="2000" spc="-50" dirty="0">
                <a:latin typeface="Calibri"/>
                <a:cs typeface="Calibri"/>
              </a:rPr>
              <a:t>(TCRP,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2018)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spc="-5" dirty="0">
                <a:latin typeface="Calibri"/>
                <a:cs typeface="Calibri"/>
              </a:rPr>
              <a:t>Deployments Globally: </a:t>
            </a:r>
            <a:r>
              <a:rPr sz="2000" dirty="0">
                <a:latin typeface="Calibri"/>
                <a:cs typeface="Calibri"/>
              </a:rPr>
              <a:t>173,000 as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2015 (170,000 </a:t>
            </a:r>
            <a:r>
              <a:rPr sz="2000" spc="-5" dirty="0">
                <a:latin typeface="Calibri"/>
                <a:cs typeface="Calibri"/>
              </a:rPr>
              <a:t>in China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alone)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spc="-50" dirty="0">
                <a:latin typeface="Calibri"/>
                <a:cs typeface="Calibri"/>
              </a:rPr>
              <a:t>FTA </a:t>
            </a:r>
            <a:r>
              <a:rPr sz="2000" b="1" dirty="0">
                <a:latin typeface="Calibri"/>
                <a:cs typeface="Calibri"/>
              </a:rPr>
              <a:t>Lo-No </a:t>
            </a:r>
            <a:r>
              <a:rPr sz="2000" b="1" spc="-20" dirty="0">
                <a:latin typeface="Calibri"/>
                <a:cs typeface="Calibri"/>
              </a:rPr>
              <a:t>Grant </a:t>
            </a:r>
            <a:r>
              <a:rPr sz="2000" b="1" spc="-15" dirty="0">
                <a:latin typeface="Calibri"/>
                <a:cs typeface="Calibri"/>
              </a:rPr>
              <a:t>Program</a:t>
            </a:r>
            <a:r>
              <a:rPr sz="2000" spc="-1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Incentivizing </a:t>
            </a:r>
            <a:r>
              <a:rPr sz="2000" spc="-10" dirty="0">
                <a:latin typeface="Calibri"/>
                <a:cs typeface="Calibri"/>
              </a:rPr>
              <a:t>transit </a:t>
            </a:r>
            <a:r>
              <a:rPr sz="2000" spc="-5" dirty="0">
                <a:latin typeface="Calibri"/>
                <a:cs typeface="Calibri"/>
              </a:rPr>
              <a:t>agencies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pursue </a:t>
            </a:r>
            <a:r>
              <a:rPr sz="2000" spc="-25" dirty="0">
                <a:latin typeface="Calibri"/>
                <a:cs typeface="Calibri"/>
              </a:rPr>
              <a:t>zero </a:t>
            </a:r>
            <a:r>
              <a:rPr sz="2000" spc="-5" dirty="0">
                <a:latin typeface="Calibri"/>
                <a:cs typeface="Calibri"/>
              </a:rPr>
              <a:t>emission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buses.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spc="-5" dirty="0">
                <a:latin typeface="Calibri"/>
                <a:cs typeface="Calibri"/>
              </a:rPr>
              <a:t>Closest </a:t>
            </a:r>
            <a:r>
              <a:rPr sz="2000" b="1" spc="-15" dirty="0">
                <a:latin typeface="Calibri"/>
                <a:cs typeface="Calibri"/>
              </a:rPr>
              <a:t>Peers </a:t>
            </a:r>
            <a:r>
              <a:rPr sz="2000" b="1" spc="-5" dirty="0">
                <a:latin typeface="Calibri"/>
                <a:cs typeface="Calibri"/>
              </a:rPr>
              <a:t>with </a:t>
            </a:r>
            <a:r>
              <a:rPr sz="2000" b="1" spc="-10" dirty="0">
                <a:latin typeface="Calibri"/>
                <a:cs typeface="Calibri"/>
              </a:rPr>
              <a:t>existing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deployments:</a:t>
            </a:r>
            <a:endParaRPr sz="200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1675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spc="-55" dirty="0">
                <a:latin typeface="Calibri"/>
                <a:cs typeface="Calibri"/>
              </a:rPr>
              <a:t>MBTA </a:t>
            </a:r>
            <a:r>
              <a:rPr sz="2000" spc="-10" dirty="0">
                <a:latin typeface="Calibri"/>
                <a:cs typeface="Calibri"/>
              </a:rPr>
              <a:t>(Boston,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MA)</a:t>
            </a:r>
            <a:endParaRPr sz="200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1685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spc="-15" dirty="0">
                <a:latin typeface="Calibri"/>
                <a:cs typeface="Calibri"/>
              </a:rPr>
              <a:t>Park </a:t>
            </a:r>
            <a:r>
              <a:rPr sz="2000" spc="-5" dirty="0">
                <a:latin typeface="Calibri"/>
                <a:cs typeface="Calibri"/>
              </a:rPr>
              <a:t>City </a:t>
            </a:r>
            <a:r>
              <a:rPr sz="2000" spc="-25" dirty="0">
                <a:latin typeface="Calibri"/>
                <a:cs typeface="Calibri"/>
              </a:rPr>
              <a:t>Transit </a:t>
            </a:r>
            <a:r>
              <a:rPr sz="2000" spc="-15" dirty="0">
                <a:latin typeface="Calibri"/>
                <a:cs typeface="Calibri"/>
              </a:rPr>
              <a:t>(Park </a:t>
            </a:r>
            <a:r>
              <a:rPr sz="2000" spc="-30" dirty="0">
                <a:latin typeface="Calibri"/>
                <a:cs typeface="Calibri"/>
              </a:rPr>
              <a:t>City,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Utah)</a:t>
            </a:r>
            <a:endParaRPr sz="200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1680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PVTA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(Springfield,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MA)</a:t>
            </a:r>
            <a:endParaRPr sz="200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1680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WRTA 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(Worcester,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97248" y="5719317"/>
            <a:ext cx="100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3078" y="348169"/>
            <a:ext cx="5259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/>
              <a:t>Battery </a:t>
            </a:r>
            <a:r>
              <a:rPr sz="3600" spc="-85" dirty="0"/>
              <a:t>Electric </a:t>
            </a:r>
            <a:r>
              <a:rPr sz="3600" spc="-70" dirty="0"/>
              <a:t>Bus</a:t>
            </a:r>
            <a:r>
              <a:rPr sz="3600" spc="-570" dirty="0"/>
              <a:t> </a:t>
            </a:r>
            <a:r>
              <a:rPr sz="3600" spc="-90" dirty="0"/>
              <a:t>Overview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256" y="964816"/>
            <a:ext cx="7099300" cy="30168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150" b="1" spc="-10" dirty="0">
                <a:latin typeface="Calibri"/>
                <a:cs typeface="Calibri"/>
              </a:rPr>
              <a:t>Major Historical</a:t>
            </a:r>
            <a:r>
              <a:rPr sz="2150" b="1" spc="2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Challenges:</a:t>
            </a:r>
            <a:endParaRPr sz="215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860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spc="-5" dirty="0">
                <a:latin typeface="Calibri"/>
                <a:cs typeface="Calibri"/>
              </a:rPr>
              <a:t>Capital </a:t>
            </a:r>
            <a:r>
              <a:rPr sz="2000" spc="-10" dirty="0">
                <a:latin typeface="Calibri"/>
                <a:cs typeface="Calibri"/>
              </a:rPr>
              <a:t>cost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b="1" i="1" spc="-5" dirty="0">
                <a:latin typeface="Calibri"/>
                <a:cs typeface="Calibri"/>
              </a:rPr>
              <a:t>coming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down</a:t>
            </a:r>
            <a:endParaRPr sz="200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840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dirty="0">
                <a:latin typeface="Calibri"/>
                <a:cs typeface="Calibri"/>
              </a:rPr>
              <a:t>Range </a:t>
            </a:r>
            <a:r>
              <a:rPr sz="2000" spc="-10" dirty="0">
                <a:latin typeface="Calibri"/>
                <a:cs typeface="Calibri"/>
              </a:rPr>
              <a:t>limitations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b="1" i="1" spc="-5" dirty="0">
                <a:latin typeface="Calibri"/>
                <a:cs typeface="Calibri"/>
              </a:rPr>
              <a:t>going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840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spc="-5" dirty="0">
                <a:latin typeface="Calibri"/>
                <a:cs typeface="Calibri"/>
              </a:rPr>
              <a:t>Agency technical capacity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b="1" i="1" spc="-10" dirty="0">
                <a:latin typeface="Calibri"/>
                <a:cs typeface="Calibri"/>
              </a:rPr>
              <a:t>external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support</a:t>
            </a:r>
            <a:endParaRPr sz="200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840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spc="-10" dirty="0">
                <a:latin typeface="Calibri"/>
                <a:cs typeface="Calibri"/>
              </a:rPr>
              <a:t>Availability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reliability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b="1" i="1" spc="-5" dirty="0">
                <a:latin typeface="Calibri"/>
                <a:cs typeface="Calibri"/>
              </a:rPr>
              <a:t>approaching </a:t>
            </a:r>
            <a:r>
              <a:rPr sz="2000" b="1" i="1" spc="-10" dirty="0">
                <a:latin typeface="Calibri"/>
                <a:cs typeface="Calibri"/>
              </a:rPr>
              <a:t>conventional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buses</a:t>
            </a:r>
            <a:endParaRPr sz="2000">
              <a:latin typeface="Calibri"/>
              <a:cs typeface="Calibri"/>
            </a:endParaRPr>
          </a:p>
          <a:p>
            <a:pPr marL="407034" indent="-170815">
              <a:lnSpc>
                <a:spcPct val="100000"/>
              </a:lnSpc>
              <a:spcBef>
                <a:spcPts val="840"/>
              </a:spcBef>
              <a:buClr>
                <a:srgbClr val="2683C6"/>
              </a:buClr>
              <a:buFont typeface="Arial"/>
              <a:buChar char="•"/>
              <a:tabLst>
                <a:tab pos="407670" algn="l"/>
              </a:tabLst>
            </a:pPr>
            <a:r>
              <a:rPr sz="2000" spc="-5" dirty="0">
                <a:latin typeface="Calibri"/>
                <a:cs typeface="Calibri"/>
              </a:rPr>
              <a:t>Extreme </a:t>
            </a:r>
            <a:r>
              <a:rPr sz="2000" spc="-10" dirty="0">
                <a:latin typeface="Calibri"/>
                <a:cs typeface="Calibri"/>
              </a:rPr>
              <a:t>climate </a:t>
            </a:r>
            <a:r>
              <a:rPr sz="2000" spc="-5" dirty="0">
                <a:latin typeface="Calibri"/>
                <a:cs typeface="Calibri"/>
              </a:rPr>
              <a:t>limits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b="1" i="1" spc="-5" dirty="0">
                <a:latin typeface="Calibri"/>
                <a:cs typeface="Calibri"/>
              </a:rPr>
              <a:t>still </a:t>
            </a:r>
            <a:r>
              <a:rPr sz="2000" b="1" i="1" dirty="0">
                <a:latin typeface="Calibri"/>
                <a:cs typeface="Calibri"/>
              </a:rPr>
              <a:t>a </a:t>
            </a:r>
            <a:r>
              <a:rPr sz="2000" b="1" i="1" spc="-10" dirty="0">
                <a:latin typeface="Calibri"/>
                <a:cs typeface="Calibri"/>
              </a:rPr>
              <a:t>concern </a:t>
            </a:r>
            <a:r>
              <a:rPr sz="2000" b="1" i="1" spc="-5" dirty="0">
                <a:latin typeface="Calibri"/>
                <a:cs typeface="Calibri"/>
              </a:rPr>
              <a:t>depending on duty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cycles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dirty="0">
                <a:latin typeface="Calibri"/>
                <a:cs typeface="Calibri"/>
              </a:rPr>
              <a:t>Major </a:t>
            </a:r>
            <a:r>
              <a:rPr sz="2000" b="1" spc="-10" dirty="0">
                <a:latin typeface="Calibri"/>
                <a:cs typeface="Calibri"/>
              </a:rPr>
              <a:t>variables </a:t>
            </a:r>
            <a:r>
              <a:rPr sz="2000" b="1" spc="-5" dirty="0">
                <a:latin typeface="Calibri"/>
                <a:cs typeface="Calibri"/>
              </a:rPr>
              <a:t>driving </a:t>
            </a:r>
            <a:r>
              <a:rPr sz="2000" b="1" dirty="0">
                <a:latin typeface="Calibri"/>
                <a:cs typeface="Calibri"/>
              </a:rPr>
              <a:t>BEB </a:t>
            </a:r>
            <a:r>
              <a:rPr sz="2000" b="1" spc="-5" dirty="0">
                <a:latin typeface="Calibri"/>
                <a:cs typeface="Calibri"/>
              </a:rPr>
              <a:t>project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scope: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498" y="3955996"/>
            <a:ext cx="7980680" cy="24942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1465" indent="-278765">
              <a:lnSpc>
                <a:spcPct val="100000"/>
              </a:lnSpc>
              <a:spcBef>
                <a:spcPts val="940"/>
              </a:spcBef>
              <a:buClr>
                <a:srgbClr val="1CADE4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000" dirty="0">
                <a:latin typeface="Calibri"/>
                <a:cs typeface="Calibri"/>
              </a:rPr>
              <a:t>Bus and </a:t>
            </a:r>
            <a:r>
              <a:rPr sz="2000" spc="-15" dirty="0">
                <a:latin typeface="Calibri"/>
                <a:cs typeface="Calibri"/>
              </a:rPr>
              <a:t>route </a:t>
            </a:r>
            <a:r>
              <a:rPr sz="2000" dirty="0">
                <a:latin typeface="Calibri"/>
                <a:cs typeface="Calibri"/>
              </a:rPr>
              <a:t>duty </a:t>
            </a:r>
            <a:r>
              <a:rPr sz="2000" spc="-5" dirty="0">
                <a:latin typeface="Calibri"/>
                <a:cs typeface="Calibri"/>
              </a:rPr>
              <a:t>cycles </a:t>
            </a:r>
            <a:r>
              <a:rPr sz="2000" spc="-10" dirty="0">
                <a:latin typeface="Calibri"/>
                <a:cs typeface="Calibri"/>
              </a:rPr>
              <a:t>(route </a:t>
            </a:r>
            <a:r>
              <a:rPr sz="2000" spc="-5" dirty="0">
                <a:latin typeface="Calibri"/>
                <a:cs typeface="Calibri"/>
              </a:rPr>
              <a:t>length, speed, </a:t>
            </a:r>
            <a:r>
              <a:rPr sz="2000" spc="-10" dirty="0">
                <a:latin typeface="Calibri"/>
                <a:cs typeface="Calibri"/>
              </a:rPr>
              <a:t>grades, </a:t>
            </a:r>
            <a:r>
              <a:rPr sz="2000" spc="-20" dirty="0">
                <a:latin typeface="Calibri"/>
                <a:cs typeface="Calibri"/>
              </a:rPr>
              <a:t>layovers,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blocking);</a:t>
            </a:r>
            <a:endParaRPr sz="2000">
              <a:latin typeface="Calibri"/>
              <a:cs typeface="Calibri"/>
            </a:endParaRPr>
          </a:p>
          <a:p>
            <a:pPr marL="291465" indent="-278765">
              <a:lnSpc>
                <a:spcPct val="100000"/>
              </a:lnSpc>
              <a:spcBef>
                <a:spcPts val="840"/>
              </a:spcBef>
              <a:buClr>
                <a:srgbClr val="1CADE4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000" spc="-10" dirty="0">
                <a:latin typeface="Calibri"/>
                <a:cs typeface="Calibri"/>
              </a:rPr>
              <a:t>Passenger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loads;</a:t>
            </a:r>
            <a:endParaRPr sz="2000">
              <a:latin typeface="Calibri"/>
              <a:cs typeface="Calibri"/>
            </a:endParaRPr>
          </a:p>
          <a:p>
            <a:pPr marL="291465" indent="-278765">
              <a:lnSpc>
                <a:spcPct val="100000"/>
              </a:lnSpc>
              <a:spcBef>
                <a:spcPts val="840"/>
              </a:spcBef>
              <a:buClr>
                <a:srgbClr val="1CADE4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000" spc="-10" dirty="0">
                <a:latin typeface="Calibri"/>
                <a:cs typeface="Calibri"/>
              </a:rPr>
              <a:t>Climate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weather;</a:t>
            </a:r>
            <a:endParaRPr sz="2000">
              <a:latin typeface="Calibri"/>
              <a:cs typeface="Calibri"/>
            </a:endParaRPr>
          </a:p>
          <a:p>
            <a:pPr marL="291465" indent="-278765">
              <a:lnSpc>
                <a:spcPct val="100000"/>
              </a:lnSpc>
              <a:spcBef>
                <a:spcPts val="840"/>
              </a:spcBef>
              <a:buClr>
                <a:srgbClr val="1CADE4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000" spc="-15" dirty="0">
                <a:latin typeface="Calibri"/>
                <a:cs typeface="Calibri"/>
              </a:rPr>
              <a:t>Layover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transit facility </a:t>
            </a:r>
            <a:r>
              <a:rPr sz="2000" spc="-5" dirty="0">
                <a:latin typeface="Calibri"/>
                <a:cs typeface="Calibri"/>
              </a:rPr>
              <a:t>locations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space;</a:t>
            </a:r>
            <a:endParaRPr sz="2000">
              <a:latin typeface="Calibri"/>
              <a:cs typeface="Calibri"/>
            </a:endParaRPr>
          </a:p>
          <a:p>
            <a:pPr marL="291465" indent="-278765">
              <a:lnSpc>
                <a:spcPct val="100000"/>
              </a:lnSpc>
              <a:spcBef>
                <a:spcPts val="840"/>
              </a:spcBef>
              <a:buClr>
                <a:srgbClr val="1CADE4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000" spc="-10" dirty="0">
                <a:latin typeface="Calibri"/>
                <a:cs typeface="Calibri"/>
              </a:rPr>
              <a:t>Garage </a:t>
            </a:r>
            <a:r>
              <a:rPr sz="2000" spc="-5" dirty="0">
                <a:latin typeface="Calibri"/>
                <a:cs typeface="Calibri"/>
              </a:rPr>
              <a:t>space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power;</a:t>
            </a:r>
            <a:endParaRPr sz="2000">
              <a:latin typeface="Calibri"/>
              <a:cs typeface="Calibri"/>
            </a:endParaRPr>
          </a:p>
          <a:p>
            <a:pPr marL="291465" indent="-278765">
              <a:lnSpc>
                <a:spcPct val="100000"/>
              </a:lnSpc>
              <a:spcBef>
                <a:spcPts val="840"/>
              </a:spcBef>
              <a:buClr>
                <a:srgbClr val="1CADE4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000" spc="-5" dirty="0">
                <a:latin typeface="Calibri"/>
                <a:cs typeface="Calibri"/>
              </a:rPr>
              <a:t>Utility </a:t>
            </a:r>
            <a:r>
              <a:rPr sz="2000" spc="-25" dirty="0">
                <a:latin typeface="Calibri"/>
                <a:cs typeface="Calibri"/>
              </a:rPr>
              <a:t>rate </a:t>
            </a:r>
            <a:r>
              <a:rPr sz="2000" spc="-5" dirty="0">
                <a:latin typeface="Calibri"/>
                <a:cs typeface="Calibri"/>
              </a:rPr>
              <a:t>schedules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97248" y="5719317"/>
            <a:ext cx="100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3078" y="348169"/>
            <a:ext cx="5259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/>
              <a:t>Battery </a:t>
            </a:r>
            <a:r>
              <a:rPr sz="3600" spc="-85" dirty="0"/>
              <a:t>Electric </a:t>
            </a:r>
            <a:r>
              <a:rPr sz="3600" spc="-70" dirty="0"/>
              <a:t>Bus</a:t>
            </a:r>
            <a:r>
              <a:rPr sz="3600" spc="-570" dirty="0"/>
              <a:t> </a:t>
            </a:r>
            <a:r>
              <a:rPr sz="3600" spc="-90" dirty="0"/>
              <a:t>Overview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97248" y="5719317"/>
            <a:ext cx="100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080" y="164174"/>
            <a:ext cx="10073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Why</a:t>
            </a:r>
            <a:r>
              <a:rPr sz="3600" spc="-220" dirty="0"/>
              <a:t> </a:t>
            </a:r>
            <a:r>
              <a:rPr sz="3600" spc="-100" dirty="0"/>
              <a:t>Battery</a:t>
            </a:r>
            <a:r>
              <a:rPr sz="3600" spc="-245" dirty="0"/>
              <a:t> </a:t>
            </a:r>
            <a:r>
              <a:rPr sz="3600" spc="-85" dirty="0"/>
              <a:t>Electric</a:t>
            </a:r>
            <a:r>
              <a:rPr sz="3600" spc="-240" dirty="0"/>
              <a:t> </a:t>
            </a:r>
            <a:r>
              <a:rPr sz="3600" spc="-85" dirty="0"/>
              <a:t>Buses?</a:t>
            </a:r>
            <a:r>
              <a:rPr sz="3600" spc="-245" dirty="0"/>
              <a:t> </a:t>
            </a:r>
            <a:r>
              <a:rPr sz="3600" b="0" spc="-85" dirty="0">
                <a:latin typeface="Calibri"/>
                <a:cs typeface="Calibri"/>
              </a:rPr>
              <a:t>Higher</a:t>
            </a:r>
            <a:r>
              <a:rPr sz="3600" b="0" spc="-240" dirty="0">
                <a:latin typeface="Calibri"/>
                <a:cs typeface="Calibri"/>
              </a:rPr>
              <a:t> </a:t>
            </a:r>
            <a:r>
              <a:rPr sz="3600" b="0" spc="-100" dirty="0">
                <a:latin typeface="Calibri"/>
                <a:cs typeface="Calibri"/>
              </a:rPr>
              <a:t>Fuel/Energy</a:t>
            </a:r>
            <a:r>
              <a:rPr sz="3600" b="0" spc="-245" dirty="0">
                <a:latin typeface="Calibri"/>
                <a:cs typeface="Calibri"/>
              </a:rPr>
              <a:t> </a:t>
            </a:r>
            <a:r>
              <a:rPr sz="3600" b="0" spc="-105" dirty="0">
                <a:latin typeface="Calibri"/>
                <a:cs typeface="Calibri"/>
              </a:rPr>
              <a:t>Economy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8379" y="903732"/>
            <a:ext cx="7097267" cy="5301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0" y="932688"/>
            <a:ext cx="6984491" cy="5189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0676" y="931163"/>
            <a:ext cx="6987540" cy="5192395"/>
          </a:xfrm>
          <a:custGeom>
            <a:avLst/>
            <a:gdLst/>
            <a:ahLst/>
            <a:cxnLst/>
            <a:rect l="l" t="t" r="r" b="b"/>
            <a:pathLst>
              <a:path w="6987540" h="5192395">
                <a:moveTo>
                  <a:pt x="0" y="0"/>
                </a:moveTo>
                <a:lnTo>
                  <a:pt x="6987540" y="0"/>
                </a:lnTo>
                <a:lnTo>
                  <a:pt x="6987540" y="5192268"/>
                </a:lnTo>
                <a:lnTo>
                  <a:pt x="0" y="519226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07485" y="6219680"/>
            <a:ext cx="606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Source: </a:t>
            </a:r>
            <a:r>
              <a:rPr sz="1800" spc="-15" dirty="0">
                <a:latin typeface="Calibri"/>
                <a:cs typeface="Calibri"/>
              </a:rPr>
              <a:t>Battery </a:t>
            </a:r>
            <a:r>
              <a:rPr sz="1800" spc="-5" dirty="0">
                <a:latin typeface="Calibri"/>
                <a:cs typeface="Calibri"/>
              </a:rPr>
              <a:t>Electric </a:t>
            </a:r>
            <a:r>
              <a:rPr sz="1800" dirty="0">
                <a:latin typeface="Calibri"/>
                <a:cs typeface="Calibri"/>
              </a:rPr>
              <a:t>Buses – </a:t>
            </a:r>
            <a:r>
              <a:rPr sz="1800" spc="-15" dirty="0">
                <a:latin typeface="Calibri"/>
                <a:cs typeface="Calibri"/>
              </a:rPr>
              <a:t>State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5" dirty="0">
                <a:latin typeface="Calibri"/>
                <a:cs typeface="Calibri"/>
              </a:rPr>
              <a:t>Practice </a:t>
            </a:r>
            <a:r>
              <a:rPr sz="1800" spc="-50" dirty="0">
                <a:latin typeface="Calibri"/>
                <a:cs typeface="Calibri"/>
              </a:rPr>
              <a:t>(TCRP,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97248" y="5719317"/>
            <a:ext cx="100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4979" y="1018032"/>
            <a:ext cx="7961375" cy="5396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1046988"/>
            <a:ext cx="7848599" cy="5283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7276" y="1045463"/>
            <a:ext cx="7851775" cy="5287010"/>
          </a:xfrm>
          <a:custGeom>
            <a:avLst/>
            <a:gdLst/>
            <a:ahLst/>
            <a:cxnLst/>
            <a:rect l="l" t="t" r="r" b="b"/>
            <a:pathLst>
              <a:path w="7851775" h="5287010">
                <a:moveTo>
                  <a:pt x="0" y="0"/>
                </a:moveTo>
                <a:lnTo>
                  <a:pt x="7851648" y="0"/>
                </a:lnTo>
                <a:lnTo>
                  <a:pt x="7851648" y="5286756"/>
                </a:lnTo>
                <a:lnTo>
                  <a:pt x="0" y="52867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3080" y="164174"/>
            <a:ext cx="8882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13020" algn="l"/>
              </a:tabLst>
            </a:pPr>
            <a:r>
              <a:rPr sz="3600" spc="-85" dirty="0"/>
              <a:t>Why </a:t>
            </a:r>
            <a:r>
              <a:rPr sz="3600" spc="-100" dirty="0"/>
              <a:t>Battery</a:t>
            </a:r>
            <a:r>
              <a:rPr sz="3600" spc="-365" dirty="0"/>
              <a:t> </a:t>
            </a:r>
            <a:r>
              <a:rPr sz="3600" spc="-85" dirty="0"/>
              <a:t>Electric</a:t>
            </a:r>
            <a:r>
              <a:rPr sz="3600" spc="-235" dirty="0"/>
              <a:t> </a:t>
            </a:r>
            <a:r>
              <a:rPr sz="3600" spc="-85" dirty="0"/>
              <a:t>Buses?	</a:t>
            </a:r>
            <a:r>
              <a:rPr sz="3600" b="0" spc="-105" dirty="0">
                <a:latin typeface="Calibri"/>
                <a:cs typeface="Calibri"/>
              </a:rPr>
              <a:t>Greater </a:t>
            </a:r>
            <a:r>
              <a:rPr sz="3600" b="0" spc="-80" dirty="0">
                <a:latin typeface="Calibri"/>
                <a:cs typeface="Calibri"/>
              </a:rPr>
              <a:t>Price</a:t>
            </a:r>
            <a:r>
              <a:rPr sz="3600" b="0" spc="-405" dirty="0">
                <a:latin typeface="Calibri"/>
                <a:cs typeface="Calibri"/>
              </a:rPr>
              <a:t> </a:t>
            </a:r>
            <a:r>
              <a:rPr sz="3600" b="0" spc="-100" dirty="0">
                <a:latin typeface="Calibri"/>
                <a:cs typeface="Calibri"/>
              </a:rPr>
              <a:t>Stability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39" y="6420551"/>
            <a:ext cx="606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Source: </a:t>
            </a:r>
            <a:r>
              <a:rPr sz="1800" spc="-15" dirty="0">
                <a:latin typeface="Calibri"/>
                <a:cs typeface="Calibri"/>
              </a:rPr>
              <a:t>Battery </a:t>
            </a:r>
            <a:r>
              <a:rPr sz="1800" spc="-5" dirty="0">
                <a:latin typeface="Calibri"/>
                <a:cs typeface="Calibri"/>
              </a:rPr>
              <a:t>Electric </a:t>
            </a:r>
            <a:r>
              <a:rPr sz="1800" dirty="0">
                <a:latin typeface="Calibri"/>
                <a:cs typeface="Calibri"/>
              </a:rPr>
              <a:t>Buses – </a:t>
            </a:r>
            <a:r>
              <a:rPr sz="1800" spc="-15" dirty="0">
                <a:latin typeface="Calibri"/>
                <a:cs typeface="Calibri"/>
              </a:rPr>
              <a:t>State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5" dirty="0">
                <a:latin typeface="Calibri"/>
                <a:cs typeface="Calibri"/>
              </a:rPr>
              <a:t>Practice </a:t>
            </a:r>
            <a:r>
              <a:rPr sz="1800" spc="-50" dirty="0">
                <a:latin typeface="Calibri"/>
                <a:cs typeface="Calibri"/>
              </a:rPr>
              <a:t>(TCRP,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97248" y="5719317"/>
            <a:ext cx="100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080" y="164174"/>
            <a:ext cx="8289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Why</a:t>
            </a:r>
            <a:r>
              <a:rPr sz="3600" spc="-229" dirty="0"/>
              <a:t> </a:t>
            </a:r>
            <a:r>
              <a:rPr sz="3600" spc="-100" dirty="0"/>
              <a:t>Battery</a:t>
            </a:r>
            <a:r>
              <a:rPr sz="3600" spc="-254" dirty="0"/>
              <a:t> </a:t>
            </a:r>
            <a:r>
              <a:rPr sz="3600" spc="-85" dirty="0"/>
              <a:t>Electric</a:t>
            </a:r>
            <a:r>
              <a:rPr sz="3600" spc="-250" dirty="0"/>
              <a:t> </a:t>
            </a:r>
            <a:r>
              <a:rPr sz="3600" spc="-85" dirty="0"/>
              <a:t>Buses?</a:t>
            </a:r>
            <a:r>
              <a:rPr sz="3600" spc="-254" dirty="0"/>
              <a:t> </a:t>
            </a:r>
            <a:r>
              <a:rPr sz="3600" b="0" spc="-75" dirty="0">
                <a:latin typeface="Calibri"/>
                <a:cs typeface="Calibri"/>
              </a:rPr>
              <a:t>Less</a:t>
            </a:r>
            <a:r>
              <a:rPr sz="3600" b="0" spc="-220" dirty="0">
                <a:latin typeface="Calibri"/>
                <a:cs typeface="Calibri"/>
              </a:rPr>
              <a:t> </a:t>
            </a:r>
            <a:r>
              <a:rPr sz="3600" b="0" spc="-90" dirty="0">
                <a:latin typeface="Calibri"/>
                <a:cs typeface="Calibri"/>
              </a:rPr>
              <a:t>Exterior</a:t>
            </a:r>
            <a:r>
              <a:rPr sz="3600" b="0" spc="-250" dirty="0">
                <a:latin typeface="Calibri"/>
                <a:cs typeface="Calibri"/>
              </a:rPr>
              <a:t> </a:t>
            </a:r>
            <a:r>
              <a:rPr sz="3600" b="0" spc="-100" dirty="0">
                <a:latin typeface="Calibri"/>
                <a:cs typeface="Calibri"/>
              </a:rPr>
              <a:t>Noise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5380" y="885444"/>
            <a:ext cx="8968739" cy="5660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0" y="914400"/>
            <a:ext cx="8855964" cy="5547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7675" y="912875"/>
            <a:ext cx="8859520" cy="5550535"/>
          </a:xfrm>
          <a:custGeom>
            <a:avLst/>
            <a:gdLst/>
            <a:ahLst/>
            <a:cxnLst/>
            <a:rect l="l" t="t" r="r" b="b"/>
            <a:pathLst>
              <a:path w="8859520" h="5550535">
                <a:moveTo>
                  <a:pt x="0" y="0"/>
                </a:moveTo>
                <a:lnTo>
                  <a:pt x="8859012" y="0"/>
                </a:lnTo>
                <a:lnTo>
                  <a:pt x="8859012" y="5550408"/>
                </a:lnTo>
                <a:lnTo>
                  <a:pt x="0" y="55504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7939" y="6479358"/>
            <a:ext cx="606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Source: </a:t>
            </a:r>
            <a:r>
              <a:rPr sz="1800" spc="-15" dirty="0">
                <a:latin typeface="Calibri"/>
                <a:cs typeface="Calibri"/>
              </a:rPr>
              <a:t>Battery </a:t>
            </a:r>
            <a:r>
              <a:rPr sz="1800" spc="-5" dirty="0">
                <a:latin typeface="Calibri"/>
                <a:cs typeface="Calibri"/>
              </a:rPr>
              <a:t>Electric </a:t>
            </a:r>
            <a:r>
              <a:rPr sz="1800" dirty="0">
                <a:latin typeface="Calibri"/>
                <a:cs typeface="Calibri"/>
              </a:rPr>
              <a:t>Buses – </a:t>
            </a:r>
            <a:r>
              <a:rPr sz="1800" spc="-15" dirty="0">
                <a:latin typeface="Calibri"/>
                <a:cs typeface="Calibri"/>
              </a:rPr>
              <a:t>State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5" dirty="0">
                <a:latin typeface="Calibri"/>
                <a:cs typeface="Calibri"/>
              </a:rPr>
              <a:t>Practice </a:t>
            </a:r>
            <a:r>
              <a:rPr sz="1800" spc="-50" dirty="0">
                <a:latin typeface="Calibri"/>
                <a:cs typeface="Calibri"/>
              </a:rPr>
              <a:t>(TCRP,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97248" y="5719317"/>
            <a:ext cx="100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080" y="164174"/>
            <a:ext cx="9032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13020" algn="l"/>
              </a:tabLst>
            </a:pPr>
            <a:r>
              <a:rPr sz="3600" spc="-85" dirty="0"/>
              <a:t>Why </a:t>
            </a:r>
            <a:r>
              <a:rPr sz="3600" spc="-100" dirty="0"/>
              <a:t>Battery</a:t>
            </a:r>
            <a:r>
              <a:rPr sz="3600" spc="-365" dirty="0"/>
              <a:t> </a:t>
            </a:r>
            <a:r>
              <a:rPr sz="3600" spc="-85" dirty="0"/>
              <a:t>Electric</a:t>
            </a:r>
            <a:r>
              <a:rPr sz="3600" spc="-235" dirty="0"/>
              <a:t> </a:t>
            </a:r>
            <a:r>
              <a:rPr sz="3600" spc="-85" dirty="0"/>
              <a:t>Buses?	</a:t>
            </a:r>
            <a:r>
              <a:rPr sz="3600" b="0" spc="-85" dirty="0">
                <a:latin typeface="Calibri"/>
                <a:cs typeface="Calibri"/>
              </a:rPr>
              <a:t>Minimal </a:t>
            </a:r>
            <a:r>
              <a:rPr sz="3600" b="0" spc="-100" dirty="0">
                <a:latin typeface="Calibri"/>
                <a:cs typeface="Calibri"/>
              </a:rPr>
              <a:t>Interior</a:t>
            </a:r>
            <a:r>
              <a:rPr sz="3600" b="0" spc="-455" dirty="0">
                <a:latin typeface="Calibri"/>
                <a:cs typeface="Calibri"/>
              </a:rPr>
              <a:t> </a:t>
            </a:r>
            <a:r>
              <a:rPr sz="3600" b="0" spc="-80" dirty="0">
                <a:latin typeface="Calibri"/>
                <a:cs typeface="Calibri"/>
              </a:rPr>
              <a:t>Noise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7780" y="891539"/>
            <a:ext cx="7879079" cy="559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920496"/>
            <a:ext cx="7766304" cy="548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0075" y="918972"/>
            <a:ext cx="7769859" cy="5489575"/>
          </a:xfrm>
          <a:custGeom>
            <a:avLst/>
            <a:gdLst/>
            <a:ahLst/>
            <a:cxnLst/>
            <a:rect l="l" t="t" r="r" b="b"/>
            <a:pathLst>
              <a:path w="7769859" h="5489575">
                <a:moveTo>
                  <a:pt x="0" y="0"/>
                </a:moveTo>
                <a:lnTo>
                  <a:pt x="7769352" y="0"/>
                </a:lnTo>
                <a:lnTo>
                  <a:pt x="7769352" y="5489448"/>
                </a:lnTo>
                <a:lnTo>
                  <a:pt x="0" y="54894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0339" y="6418579"/>
            <a:ext cx="606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Source: </a:t>
            </a:r>
            <a:r>
              <a:rPr sz="1800" spc="-15" dirty="0">
                <a:latin typeface="Calibri"/>
                <a:cs typeface="Calibri"/>
              </a:rPr>
              <a:t>Battery </a:t>
            </a:r>
            <a:r>
              <a:rPr sz="1800" spc="-5" dirty="0">
                <a:latin typeface="Calibri"/>
                <a:cs typeface="Calibri"/>
              </a:rPr>
              <a:t>Electric </a:t>
            </a:r>
            <a:r>
              <a:rPr sz="1800" dirty="0">
                <a:latin typeface="Calibri"/>
                <a:cs typeface="Calibri"/>
              </a:rPr>
              <a:t>Buses – </a:t>
            </a:r>
            <a:r>
              <a:rPr sz="1800" spc="-15" dirty="0">
                <a:latin typeface="Calibri"/>
                <a:cs typeface="Calibri"/>
              </a:rPr>
              <a:t>State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5" dirty="0">
                <a:latin typeface="Calibri"/>
                <a:cs typeface="Calibri"/>
              </a:rPr>
              <a:t>Practice </a:t>
            </a:r>
            <a:r>
              <a:rPr sz="1800" spc="-50" dirty="0">
                <a:latin typeface="Calibri"/>
                <a:cs typeface="Calibri"/>
              </a:rPr>
              <a:t>(TCRP,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8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40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6297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84" y="5588"/>
                </a:lnTo>
                <a:lnTo>
                  <a:pt x="50290" y="20829"/>
                </a:lnTo>
                <a:lnTo>
                  <a:pt x="65531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31" y="352804"/>
                </a:lnTo>
                <a:lnTo>
                  <a:pt x="50290" y="375410"/>
                </a:lnTo>
                <a:lnTo>
                  <a:pt x="27684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97248" y="5719317"/>
            <a:ext cx="100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080" y="164174"/>
            <a:ext cx="9591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13020" algn="l"/>
              </a:tabLst>
            </a:pPr>
            <a:r>
              <a:rPr sz="3600" spc="-85" dirty="0"/>
              <a:t>Why </a:t>
            </a:r>
            <a:r>
              <a:rPr sz="3600" spc="-100" dirty="0"/>
              <a:t>Battery</a:t>
            </a:r>
            <a:r>
              <a:rPr sz="3600" spc="-365" dirty="0"/>
              <a:t> </a:t>
            </a:r>
            <a:r>
              <a:rPr sz="3600" spc="-85" dirty="0"/>
              <a:t>Electric</a:t>
            </a:r>
            <a:r>
              <a:rPr sz="3600" spc="-235" dirty="0"/>
              <a:t> </a:t>
            </a:r>
            <a:r>
              <a:rPr sz="3600" spc="-85" dirty="0"/>
              <a:t>Buses?	</a:t>
            </a:r>
            <a:r>
              <a:rPr sz="3600" b="0" spc="-95" dirty="0">
                <a:latin typeface="Calibri"/>
                <a:cs typeface="Calibri"/>
              </a:rPr>
              <a:t>Lower </a:t>
            </a:r>
            <a:r>
              <a:rPr sz="3600" b="0" spc="-110" dirty="0">
                <a:latin typeface="Calibri"/>
                <a:cs typeface="Calibri"/>
              </a:rPr>
              <a:t>Well-to-Wheel</a:t>
            </a:r>
            <a:r>
              <a:rPr sz="3600" b="0" spc="-390" dirty="0">
                <a:latin typeface="Calibri"/>
                <a:cs typeface="Calibri"/>
              </a:rPr>
              <a:t> </a:t>
            </a:r>
            <a:r>
              <a:rPr sz="3600" b="0" spc="-80" dirty="0">
                <a:latin typeface="Calibri"/>
                <a:cs typeface="Calibri"/>
              </a:rPr>
              <a:t>CO</a:t>
            </a:r>
            <a:r>
              <a:rPr sz="3600" b="0" spc="-120" baseline="-20833" dirty="0">
                <a:latin typeface="Calibri"/>
                <a:cs typeface="Calibri"/>
              </a:rPr>
              <a:t>2</a:t>
            </a:r>
            <a:endParaRPr sz="3600" baseline="-20833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5380" y="885444"/>
            <a:ext cx="9485375" cy="5605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0" y="914400"/>
            <a:ext cx="9372599" cy="5492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7675" y="912875"/>
            <a:ext cx="9375775" cy="5495925"/>
          </a:xfrm>
          <a:custGeom>
            <a:avLst/>
            <a:gdLst/>
            <a:ahLst/>
            <a:cxnLst/>
            <a:rect l="l" t="t" r="r" b="b"/>
            <a:pathLst>
              <a:path w="9375775" h="5495925">
                <a:moveTo>
                  <a:pt x="0" y="0"/>
                </a:moveTo>
                <a:lnTo>
                  <a:pt x="9375648" y="0"/>
                </a:lnTo>
                <a:lnTo>
                  <a:pt x="9375648" y="5495544"/>
                </a:lnTo>
                <a:lnTo>
                  <a:pt x="0" y="549554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9339" y="6439775"/>
            <a:ext cx="606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Source: </a:t>
            </a:r>
            <a:r>
              <a:rPr sz="1800" spc="-15" dirty="0">
                <a:latin typeface="Calibri"/>
                <a:cs typeface="Calibri"/>
              </a:rPr>
              <a:t>Battery </a:t>
            </a:r>
            <a:r>
              <a:rPr sz="1800" spc="-5" dirty="0">
                <a:latin typeface="Calibri"/>
                <a:cs typeface="Calibri"/>
              </a:rPr>
              <a:t>Electric </a:t>
            </a:r>
            <a:r>
              <a:rPr sz="1800" dirty="0">
                <a:latin typeface="Calibri"/>
                <a:cs typeface="Calibri"/>
              </a:rPr>
              <a:t>Buses – </a:t>
            </a:r>
            <a:r>
              <a:rPr sz="1800" spc="-15" dirty="0">
                <a:latin typeface="Calibri"/>
                <a:cs typeface="Calibri"/>
              </a:rPr>
              <a:t>State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5" dirty="0">
                <a:latin typeface="Calibri"/>
                <a:cs typeface="Calibri"/>
              </a:rPr>
              <a:t>Practice </a:t>
            </a:r>
            <a:r>
              <a:rPr sz="1800" spc="-50" dirty="0">
                <a:latin typeface="Calibri"/>
                <a:cs typeface="Calibri"/>
              </a:rPr>
              <a:t>(TCRP,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1367</Words>
  <Application>Microsoft Office PowerPoint</Application>
  <PresentationFormat>Custom</PresentationFormat>
  <Paragraphs>353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Proposed Project Scope</vt:lpstr>
      <vt:lpstr>Battery Electric Bus Overview</vt:lpstr>
      <vt:lpstr>Battery Electric Bus Overview</vt:lpstr>
      <vt:lpstr>Why Battery Electric Buses? Higher Fuel/Energy Economy</vt:lpstr>
      <vt:lpstr>Why Battery Electric Buses? Greater Price Stability</vt:lpstr>
      <vt:lpstr>Why Battery Electric Buses? Less Exterior Noise</vt:lpstr>
      <vt:lpstr>Why Battery Electric Buses? Minimal Interior Noise</vt:lpstr>
      <vt:lpstr>Why Battery Electric Buses? Lower Well-to-Wheel CO2</vt:lpstr>
      <vt:lpstr>Why Battery Electric Buses? Lower Well-to-Wheel CO2</vt:lpstr>
      <vt:lpstr>Why Battery Electric Buses? – Additional Reasons</vt:lpstr>
      <vt:lpstr>Why Now?</vt:lpstr>
      <vt:lpstr>CTE Project Management Services</vt:lpstr>
      <vt:lpstr>Manufacturer Evaluation</vt:lpstr>
      <vt:lpstr>Peer Review on Proterra Buses</vt:lpstr>
      <vt:lpstr>Initial Project Scoping</vt:lpstr>
      <vt:lpstr>Overhead Charging (On-Route)</vt:lpstr>
      <vt:lpstr>PowerPoint Presentation</vt:lpstr>
      <vt:lpstr>Timeline and 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Jordan</dc:creator>
  <cp:lastModifiedBy>Hayes, MaryAnn</cp:lastModifiedBy>
  <cp:revision>1</cp:revision>
  <dcterms:created xsi:type="dcterms:W3CDTF">2018-06-07T15:26:49Z</dcterms:created>
  <dcterms:modified xsi:type="dcterms:W3CDTF">2018-06-07T15:28:17Z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2018-06-07T00:00:00Z</vt:filetime>
  </property>
  <property fmtid="{D5CDD505-2E9C-101B-9397-08002B2CF9AE}" pid="3" name="Creator">
    <vt:lpwstr>Adobe Acrobat Pro 2017 17.11.30080</vt:lpwstr>
  </property>
  <property fmtid="{D5CDD505-2E9C-101B-9397-08002B2CF9AE}" pid="4" name="LastSaved">
    <vt:filetime>2018-06-07T00:00:00Z</vt:filetime>
  </property>
</Properties>
</file>