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3"/>
  </p:notesMasterIdLst>
  <p:handoutMasterIdLst>
    <p:handoutMasterId r:id="rId64"/>
  </p:handoutMasterIdLst>
  <p:sldIdLst>
    <p:sldId id="256" r:id="rId3"/>
    <p:sldId id="257" r:id="rId4"/>
    <p:sldId id="276" r:id="rId5"/>
    <p:sldId id="264" r:id="rId6"/>
    <p:sldId id="265" r:id="rId7"/>
    <p:sldId id="258" r:id="rId8"/>
    <p:sldId id="299" r:id="rId9"/>
    <p:sldId id="266" r:id="rId10"/>
    <p:sldId id="291" r:id="rId11"/>
    <p:sldId id="290" r:id="rId12"/>
    <p:sldId id="285" r:id="rId13"/>
    <p:sldId id="286" r:id="rId14"/>
    <p:sldId id="288" r:id="rId15"/>
    <p:sldId id="344" r:id="rId16"/>
    <p:sldId id="289" r:id="rId17"/>
    <p:sldId id="295" r:id="rId18"/>
    <p:sldId id="296" r:id="rId19"/>
    <p:sldId id="330" r:id="rId20"/>
    <p:sldId id="331" r:id="rId21"/>
    <p:sldId id="313" r:id="rId22"/>
    <p:sldId id="298" r:id="rId23"/>
    <p:sldId id="292" r:id="rId24"/>
    <p:sldId id="349" r:id="rId25"/>
    <p:sldId id="351" r:id="rId26"/>
    <p:sldId id="350" r:id="rId27"/>
    <p:sldId id="355" r:id="rId28"/>
    <p:sldId id="347" r:id="rId29"/>
    <p:sldId id="346" r:id="rId30"/>
    <p:sldId id="304" r:id="rId31"/>
    <p:sldId id="345" r:id="rId32"/>
    <p:sldId id="303" r:id="rId33"/>
    <p:sldId id="306" r:id="rId34"/>
    <p:sldId id="300" r:id="rId35"/>
    <p:sldId id="356" r:id="rId36"/>
    <p:sldId id="360" r:id="rId37"/>
    <p:sldId id="363" r:id="rId38"/>
    <p:sldId id="361" r:id="rId39"/>
    <p:sldId id="364" r:id="rId40"/>
    <p:sldId id="365" r:id="rId41"/>
    <p:sldId id="359" r:id="rId42"/>
    <p:sldId id="328" r:id="rId43"/>
    <p:sldId id="368" r:id="rId44"/>
    <p:sldId id="370" r:id="rId45"/>
    <p:sldId id="332" r:id="rId46"/>
    <p:sldId id="321" r:id="rId47"/>
    <p:sldId id="366" r:id="rId48"/>
    <p:sldId id="323" r:id="rId49"/>
    <p:sldId id="371" r:id="rId50"/>
    <p:sldId id="327" r:id="rId51"/>
    <p:sldId id="372" r:id="rId52"/>
    <p:sldId id="373" r:id="rId53"/>
    <p:sldId id="375" r:id="rId54"/>
    <p:sldId id="374" r:id="rId55"/>
    <p:sldId id="376" r:id="rId56"/>
    <p:sldId id="378" r:id="rId57"/>
    <p:sldId id="377" r:id="rId58"/>
    <p:sldId id="333" r:id="rId59"/>
    <p:sldId id="358" r:id="rId60"/>
    <p:sldId id="357" r:id="rId61"/>
    <p:sldId id="312" r:id="rId6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CC66"/>
    <a:srgbClr val="274F73"/>
    <a:srgbClr val="848A64"/>
    <a:srgbClr val="1A354D"/>
    <a:srgbClr val="00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41" autoAdjust="0"/>
    <p:restoredTop sz="94605" autoAdjust="0"/>
  </p:normalViewPr>
  <p:slideViewPr>
    <p:cSldViewPr>
      <p:cViewPr>
        <p:scale>
          <a:sx n="65" d="100"/>
          <a:sy n="65" d="100"/>
        </p:scale>
        <p:origin x="-852" y="318"/>
      </p:cViewPr>
      <p:guideLst>
        <p:guide orient="horz" pos="2160"/>
        <p:guide pos="2880"/>
      </p:guideLst>
    </p:cSldViewPr>
  </p:slideViewPr>
  <p:outlineViewPr>
    <p:cViewPr>
      <p:scale>
        <a:sx n="33" d="100"/>
        <a:sy n="33" d="100"/>
      </p:scale>
      <p:origin x="0" y="58406"/>
    </p:cViewPr>
  </p:outlineViewPr>
  <p:notesTextViewPr>
    <p:cViewPr>
      <p:scale>
        <a:sx n="1" d="1"/>
        <a:sy n="1" d="1"/>
      </p:scale>
      <p:origin x="0" y="0"/>
    </p:cViewPr>
  </p:notesTextViewPr>
  <p:sorterViewPr>
    <p:cViewPr>
      <p:scale>
        <a:sx n="55" d="100"/>
        <a:sy n="55" d="100"/>
      </p:scale>
      <p:origin x="0" y="4003"/>
    </p:cViewPr>
  </p:sorterViewPr>
  <p:notesViewPr>
    <p:cSldViewPr>
      <p:cViewPr varScale="1">
        <p:scale>
          <a:sx n="50" d="100"/>
          <a:sy n="50" d="100"/>
        </p:scale>
        <p:origin x="-2436"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7E8BB29-ED1F-4FAF-AA2D-0CC182FA5418}" type="datetimeFigureOut">
              <a:rPr lang="en-US" smtClean="0"/>
              <a:t>10/7/2014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97B9F99-34CC-499F-92AE-F650F2C6C636}" type="slidenum">
              <a:rPr lang="en-US" smtClean="0"/>
              <a:t>‹#›</a:t>
            </a:fld>
            <a:endParaRPr lang="en-US" dirty="0"/>
          </a:p>
        </p:txBody>
      </p:sp>
    </p:spTree>
    <p:extLst>
      <p:ext uri="{BB962C8B-B14F-4D97-AF65-F5344CB8AC3E}">
        <p14:creationId xmlns:p14="http://schemas.microsoft.com/office/powerpoint/2010/main" val="3107192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C1FCE2A-F7A5-407A-84EA-23F5655C32B4}" type="datetimeFigureOut">
              <a:rPr lang="en-US" smtClean="0"/>
              <a:t>10/7/2014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05DFD18-BE96-4E10-B639-C8CD271B4970}" type="slidenum">
              <a:rPr lang="en-US" smtClean="0"/>
              <a:t>‹#›</a:t>
            </a:fld>
            <a:endParaRPr lang="en-US" dirty="0"/>
          </a:p>
        </p:txBody>
      </p:sp>
    </p:spTree>
    <p:extLst>
      <p:ext uri="{BB962C8B-B14F-4D97-AF65-F5344CB8AC3E}">
        <p14:creationId xmlns:p14="http://schemas.microsoft.com/office/powerpoint/2010/main" val="260422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2</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12</a:t>
            </a:fld>
            <a:endParaRPr lang="en-US" dirty="0"/>
          </a:p>
        </p:txBody>
      </p:sp>
    </p:spTree>
    <p:extLst>
      <p:ext uri="{BB962C8B-B14F-4D97-AF65-F5344CB8AC3E}">
        <p14:creationId xmlns:p14="http://schemas.microsoft.com/office/powerpoint/2010/main" val="1059606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13</a:t>
            </a:fld>
            <a:endParaRPr lang="en-US" dirty="0"/>
          </a:p>
        </p:txBody>
      </p:sp>
    </p:spTree>
    <p:extLst>
      <p:ext uri="{BB962C8B-B14F-4D97-AF65-F5344CB8AC3E}">
        <p14:creationId xmlns:p14="http://schemas.microsoft.com/office/powerpoint/2010/main" val="1059606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16</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17</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18</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19</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20</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21</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34</a:t>
            </a:fld>
            <a:endParaRPr lang="en-US" dirty="0"/>
          </a:p>
        </p:txBody>
      </p:sp>
    </p:spTree>
    <p:extLst>
      <p:ext uri="{BB962C8B-B14F-4D97-AF65-F5344CB8AC3E}">
        <p14:creationId xmlns:p14="http://schemas.microsoft.com/office/powerpoint/2010/main" val="3659256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35</a:t>
            </a:fld>
            <a:endParaRPr lang="en-US" dirty="0"/>
          </a:p>
        </p:txBody>
      </p:sp>
    </p:spTree>
    <p:extLst>
      <p:ext uri="{BB962C8B-B14F-4D97-AF65-F5344CB8AC3E}">
        <p14:creationId xmlns:p14="http://schemas.microsoft.com/office/powerpoint/2010/main" val="3659256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3</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36</a:t>
            </a:fld>
            <a:endParaRPr lang="en-US" dirty="0"/>
          </a:p>
        </p:txBody>
      </p:sp>
    </p:spTree>
    <p:extLst>
      <p:ext uri="{BB962C8B-B14F-4D97-AF65-F5344CB8AC3E}">
        <p14:creationId xmlns:p14="http://schemas.microsoft.com/office/powerpoint/2010/main" val="36592561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37</a:t>
            </a:fld>
            <a:endParaRPr lang="en-US" dirty="0"/>
          </a:p>
        </p:txBody>
      </p:sp>
    </p:spTree>
    <p:extLst>
      <p:ext uri="{BB962C8B-B14F-4D97-AF65-F5344CB8AC3E}">
        <p14:creationId xmlns:p14="http://schemas.microsoft.com/office/powerpoint/2010/main" val="36592561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38</a:t>
            </a:fld>
            <a:endParaRPr lang="en-US" dirty="0"/>
          </a:p>
        </p:txBody>
      </p:sp>
    </p:spTree>
    <p:extLst>
      <p:ext uri="{BB962C8B-B14F-4D97-AF65-F5344CB8AC3E}">
        <p14:creationId xmlns:p14="http://schemas.microsoft.com/office/powerpoint/2010/main" val="36592561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39</a:t>
            </a:fld>
            <a:endParaRPr lang="en-US" dirty="0"/>
          </a:p>
        </p:txBody>
      </p:sp>
    </p:spTree>
    <p:extLst>
      <p:ext uri="{BB962C8B-B14F-4D97-AF65-F5344CB8AC3E}">
        <p14:creationId xmlns:p14="http://schemas.microsoft.com/office/powerpoint/2010/main" val="36592561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40</a:t>
            </a:fld>
            <a:endParaRPr lang="en-US" dirty="0"/>
          </a:p>
        </p:txBody>
      </p:sp>
    </p:spTree>
    <p:extLst>
      <p:ext uri="{BB962C8B-B14F-4D97-AF65-F5344CB8AC3E}">
        <p14:creationId xmlns:p14="http://schemas.microsoft.com/office/powerpoint/2010/main" val="36592561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41</a:t>
            </a:fld>
            <a:endParaRPr lang="en-US" dirty="0"/>
          </a:p>
        </p:txBody>
      </p:sp>
    </p:spTree>
    <p:extLst>
      <p:ext uri="{BB962C8B-B14F-4D97-AF65-F5344CB8AC3E}">
        <p14:creationId xmlns:p14="http://schemas.microsoft.com/office/powerpoint/2010/main" val="36592561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42</a:t>
            </a:fld>
            <a:endParaRPr lang="en-US" dirty="0"/>
          </a:p>
        </p:txBody>
      </p:sp>
    </p:spTree>
    <p:extLst>
      <p:ext uri="{BB962C8B-B14F-4D97-AF65-F5344CB8AC3E}">
        <p14:creationId xmlns:p14="http://schemas.microsoft.com/office/powerpoint/2010/main" val="26901032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43</a:t>
            </a:fld>
            <a:endParaRPr lang="en-US" dirty="0"/>
          </a:p>
        </p:txBody>
      </p:sp>
    </p:spTree>
    <p:extLst>
      <p:ext uri="{BB962C8B-B14F-4D97-AF65-F5344CB8AC3E}">
        <p14:creationId xmlns:p14="http://schemas.microsoft.com/office/powerpoint/2010/main" val="36592561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44</a:t>
            </a:fld>
            <a:endParaRPr lang="en-US" dirty="0"/>
          </a:p>
        </p:txBody>
      </p:sp>
    </p:spTree>
    <p:extLst>
      <p:ext uri="{BB962C8B-B14F-4D97-AF65-F5344CB8AC3E}">
        <p14:creationId xmlns:p14="http://schemas.microsoft.com/office/powerpoint/2010/main" val="36592561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49</a:t>
            </a:fld>
            <a:endParaRPr lang="en-US" dirty="0"/>
          </a:p>
        </p:txBody>
      </p:sp>
    </p:spTree>
    <p:extLst>
      <p:ext uri="{BB962C8B-B14F-4D97-AF65-F5344CB8AC3E}">
        <p14:creationId xmlns:p14="http://schemas.microsoft.com/office/powerpoint/2010/main" val="2579999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05DFD18-BE96-4E10-B639-C8CD271B4970}" type="slidenum">
              <a:rPr lang="en-US" smtClean="0"/>
              <a:t>4</a:t>
            </a:fld>
            <a:endParaRPr lang="en-US" dirty="0"/>
          </a:p>
        </p:txBody>
      </p:sp>
    </p:spTree>
    <p:extLst>
      <p:ext uri="{BB962C8B-B14F-4D97-AF65-F5344CB8AC3E}">
        <p14:creationId xmlns:p14="http://schemas.microsoft.com/office/powerpoint/2010/main" val="34042374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57</a:t>
            </a:fld>
            <a:endParaRPr lang="en-US" dirty="0"/>
          </a:p>
        </p:txBody>
      </p:sp>
    </p:spTree>
    <p:extLst>
      <p:ext uri="{BB962C8B-B14F-4D97-AF65-F5344CB8AC3E}">
        <p14:creationId xmlns:p14="http://schemas.microsoft.com/office/powerpoint/2010/main" val="3659256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58</a:t>
            </a:fld>
            <a:endParaRPr lang="en-US" dirty="0"/>
          </a:p>
        </p:txBody>
      </p:sp>
    </p:spTree>
    <p:extLst>
      <p:ext uri="{BB962C8B-B14F-4D97-AF65-F5344CB8AC3E}">
        <p14:creationId xmlns:p14="http://schemas.microsoft.com/office/powerpoint/2010/main" val="36592561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59</a:t>
            </a:fld>
            <a:endParaRPr lang="en-US" dirty="0"/>
          </a:p>
        </p:txBody>
      </p:sp>
    </p:spTree>
    <p:extLst>
      <p:ext uri="{BB962C8B-B14F-4D97-AF65-F5344CB8AC3E}">
        <p14:creationId xmlns:p14="http://schemas.microsoft.com/office/powerpoint/2010/main" val="36592561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60</a:t>
            </a:fld>
            <a:endParaRPr lang="en-US" dirty="0"/>
          </a:p>
        </p:txBody>
      </p:sp>
    </p:spTree>
    <p:extLst>
      <p:ext uri="{BB962C8B-B14F-4D97-AF65-F5344CB8AC3E}">
        <p14:creationId xmlns:p14="http://schemas.microsoft.com/office/powerpoint/2010/main" val="4018244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5</a:t>
            </a:fld>
            <a:endParaRPr lang="en-US" dirty="0"/>
          </a:p>
        </p:txBody>
      </p:sp>
    </p:spTree>
    <p:extLst>
      <p:ext uri="{BB962C8B-B14F-4D97-AF65-F5344CB8AC3E}">
        <p14:creationId xmlns:p14="http://schemas.microsoft.com/office/powerpoint/2010/main" val="4024800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6</a:t>
            </a:fld>
            <a:endParaRPr lang="en-US" dirty="0"/>
          </a:p>
        </p:txBody>
      </p:sp>
    </p:spTree>
    <p:extLst>
      <p:ext uri="{BB962C8B-B14F-4D97-AF65-F5344CB8AC3E}">
        <p14:creationId xmlns:p14="http://schemas.microsoft.com/office/powerpoint/2010/main" val="3753920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7</a:t>
            </a:fld>
            <a:endParaRPr lang="en-US" dirty="0"/>
          </a:p>
        </p:txBody>
      </p:sp>
    </p:spTree>
    <p:extLst>
      <p:ext uri="{BB962C8B-B14F-4D97-AF65-F5344CB8AC3E}">
        <p14:creationId xmlns:p14="http://schemas.microsoft.com/office/powerpoint/2010/main" val="3753920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8</a:t>
            </a:fld>
            <a:endParaRPr lang="en-US" dirty="0"/>
          </a:p>
        </p:txBody>
      </p:sp>
    </p:spTree>
    <p:extLst>
      <p:ext uri="{BB962C8B-B14F-4D97-AF65-F5344CB8AC3E}">
        <p14:creationId xmlns:p14="http://schemas.microsoft.com/office/powerpoint/2010/main" val="3698697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9</a:t>
            </a:fld>
            <a:endParaRPr lang="en-US" dirty="0"/>
          </a:p>
        </p:txBody>
      </p:sp>
    </p:spTree>
    <p:extLst>
      <p:ext uri="{BB962C8B-B14F-4D97-AF65-F5344CB8AC3E}">
        <p14:creationId xmlns:p14="http://schemas.microsoft.com/office/powerpoint/2010/main" val="1059606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11</a:t>
            </a:fld>
            <a:endParaRPr lang="en-US" dirty="0"/>
          </a:p>
        </p:txBody>
      </p:sp>
    </p:spTree>
    <p:extLst>
      <p:ext uri="{BB962C8B-B14F-4D97-AF65-F5344CB8AC3E}">
        <p14:creationId xmlns:p14="http://schemas.microsoft.com/office/powerpoint/2010/main" val="10596060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752600"/>
            <a:ext cx="7772400" cy="1470025"/>
          </a:xfrm>
        </p:spPr>
        <p:txBody>
          <a:bodyPr/>
          <a:lstStyle>
            <a:lvl1pPr algn="ctr">
              <a:defRPr sz="3200">
                <a:solidFill>
                  <a:schemeClr val="bg1"/>
                </a:solidFill>
              </a:defRPr>
            </a:lvl1pPr>
          </a:lstStyle>
          <a:p>
            <a:pPr lvl="0"/>
            <a:r>
              <a:rPr lang="en-US" altLang="en-US" noProof="0" dirty="0" smtClean="0"/>
              <a:t>Click to edit Master title style</a:t>
            </a:r>
          </a:p>
        </p:txBody>
      </p:sp>
      <p:sp>
        <p:nvSpPr>
          <p:cNvPr id="3075" name="Rectangle 3"/>
          <p:cNvSpPr>
            <a:spLocks noGrp="1" noChangeArrowheads="1"/>
          </p:cNvSpPr>
          <p:nvPr>
            <p:ph type="subTitle" idx="1"/>
          </p:nvPr>
        </p:nvSpPr>
        <p:spPr>
          <a:xfrm>
            <a:off x="1371600" y="4437131"/>
            <a:ext cx="6400800" cy="1600200"/>
          </a:xfrm>
        </p:spPr>
        <p:txBody>
          <a:bodyPr/>
          <a:lstStyle>
            <a:lvl1pPr marL="0" indent="0" algn="ctr">
              <a:buFontTx/>
              <a:buNone/>
              <a:defRPr sz="2000" b="1"/>
            </a:lvl1pPr>
          </a:lstStyle>
          <a:p>
            <a:pPr lvl="0"/>
            <a:r>
              <a:rPr lang="en-US" altLang="en-US" noProof="0" dirty="0" smtClean="0"/>
              <a:t>Click to edit Master subtitle style</a:t>
            </a:r>
          </a:p>
        </p:txBody>
      </p:sp>
      <p:pic>
        <p:nvPicPr>
          <p:cNvPr id="3081" name="Picture 9" descr="official01R-2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063" y="6172200"/>
            <a:ext cx="1709737" cy="622300"/>
          </a:xfrm>
          <a:prstGeom prst="rect">
            <a:avLst/>
          </a:prstGeom>
          <a:noFill/>
          <a:extLst>
            <a:ext uri="{909E8E84-426E-40DD-AFC4-6F175D3DCCD1}">
              <a14:hiddenFill xmlns:a14="http://schemas.microsoft.com/office/drawing/2010/main">
                <a:solidFill>
                  <a:srgbClr val="FFFFFF"/>
                </a:solidFill>
              </a14:hiddenFill>
            </a:ext>
          </a:extLst>
        </p:spPr>
      </p:pic>
      <p:sp>
        <p:nvSpPr>
          <p:cNvPr id="2" name="Action Button: Forward or Next 1">
            <a:hlinkClick r:id="" action="ppaction://hlinkshowjump?jump=nextslide" highlightClick="1"/>
          </p:cNvPr>
          <p:cNvSpPr/>
          <p:nvPr userDrawn="1"/>
        </p:nvSpPr>
        <p:spPr>
          <a:xfrm>
            <a:off x="7010989" y="5894456"/>
            <a:ext cx="274320" cy="274320"/>
          </a:xfrm>
          <a:prstGeom prst="actionButtonForwardNex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3" name="Action Button: Back or Previous 2">
            <a:hlinkClick r:id="" action="ppaction://hlinkshowjump?jump=lastslideviewed" highlightClick="1"/>
          </p:cNvPr>
          <p:cNvSpPr/>
          <p:nvPr userDrawn="1"/>
        </p:nvSpPr>
        <p:spPr>
          <a:xfrm>
            <a:off x="1828800" y="5897880"/>
            <a:ext cx="274320" cy="274320"/>
          </a:xfrm>
          <a:prstGeom prst="actionButtonBackPrevious">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4" name="Action Button: Custom 3">
            <a:hlinkClick r:id="" action="ppaction://hlinkshowjump?jump=lastslide" highlightClick="1"/>
          </p:cNvPr>
          <p:cNvSpPr/>
          <p:nvPr userDrawn="1"/>
        </p:nvSpPr>
        <p:spPr>
          <a:xfrm>
            <a:off x="4581525" y="6190742"/>
            <a:ext cx="914400" cy="292608"/>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MENU</a:t>
            </a:r>
            <a:endParaRPr lang="en-US" dirty="0"/>
          </a:p>
        </p:txBody>
      </p:sp>
      <p:sp>
        <p:nvSpPr>
          <p:cNvPr id="9" name="Action Button: Custom 8">
            <a:hlinkClick r:id="" action="ppaction://hlinkshowjump?jump=firstslide" highlightClick="1"/>
          </p:cNvPr>
          <p:cNvSpPr/>
          <p:nvPr userDrawn="1"/>
        </p:nvSpPr>
        <p:spPr>
          <a:xfrm>
            <a:off x="3638550" y="6190742"/>
            <a:ext cx="914400" cy="292608"/>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HOME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6" name="Slide Number Placeholder 5"/>
          <p:cNvSpPr>
            <a:spLocks noGrp="1"/>
          </p:cNvSpPr>
          <p:nvPr>
            <p:ph type="sldNum" sz="quarter" idx="11"/>
          </p:nvPr>
        </p:nvSpPr>
        <p:spPr>
          <a:xfrm>
            <a:off x="7620000" y="6245225"/>
            <a:ext cx="1066800" cy="476250"/>
          </a:xfrm>
          <a:prstGeom prst="rect">
            <a:avLst/>
          </a:prstGeom>
        </p:spPr>
        <p:txBody>
          <a:bodyPr/>
          <a:lstStyle>
            <a:lvl1pPr>
              <a:defRPr/>
            </a:lvl1pPr>
          </a:lstStyle>
          <a:p>
            <a:fld id="{C63B1CC7-FABE-4149-958A-B3889B9E71D0}" type="slidenum">
              <a:rPr lang="en-US" altLang="en-US"/>
              <a:pPr/>
              <a:t>‹#›</a:t>
            </a:fld>
            <a:endParaRPr lang="en-US" altLang="en-US" dirty="0"/>
          </a:p>
        </p:txBody>
      </p:sp>
    </p:spTree>
    <p:extLst>
      <p:ext uri="{BB962C8B-B14F-4D97-AF65-F5344CB8AC3E}">
        <p14:creationId xmlns:p14="http://schemas.microsoft.com/office/powerpoint/2010/main" val="305052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5" name="Slide Number Placeholder 4"/>
          <p:cNvSpPr>
            <a:spLocks noGrp="1"/>
          </p:cNvSpPr>
          <p:nvPr>
            <p:ph type="sldNum" sz="quarter" idx="11"/>
          </p:nvPr>
        </p:nvSpPr>
        <p:spPr>
          <a:xfrm>
            <a:off x="7620000" y="6245225"/>
            <a:ext cx="1066800" cy="476250"/>
          </a:xfrm>
          <a:prstGeom prst="rect">
            <a:avLst/>
          </a:prstGeom>
        </p:spPr>
        <p:txBody>
          <a:bodyPr/>
          <a:lstStyle>
            <a:lvl1pPr>
              <a:defRPr/>
            </a:lvl1pPr>
          </a:lstStyle>
          <a:p>
            <a:fld id="{AB10135F-B243-41E1-8E5B-1033FAD3B7E6}" type="slidenum">
              <a:rPr lang="en-US" altLang="en-US"/>
              <a:pPr/>
              <a:t>‹#›</a:t>
            </a:fld>
            <a:endParaRPr lang="en-US" altLang="en-US" dirty="0"/>
          </a:p>
        </p:txBody>
      </p:sp>
    </p:spTree>
    <p:extLst>
      <p:ext uri="{BB962C8B-B14F-4D97-AF65-F5344CB8AC3E}">
        <p14:creationId xmlns:p14="http://schemas.microsoft.com/office/powerpoint/2010/main" val="2685862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5" name="Slide Number Placeholder 4"/>
          <p:cNvSpPr>
            <a:spLocks noGrp="1"/>
          </p:cNvSpPr>
          <p:nvPr>
            <p:ph type="sldNum" sz="quarter" idx="11"/>
          </p:nvPr>
        </p:nvSpPr>
        <p:spPr>
          <a:xfrm>
            <a:off x="7620000" y="6245225"/>
            <a:ext cx="1066800" cy="476250"/>
          </a:xfrm>
          <a:prstGeom prst="rect">
            <a:avLst/>
          </a:prstGeom>
        </p:spPr>
        <p:txBody>
          <a:bodyPr/>
          <a:lstStyle>
            <a:lvl1pPr>
              <a:defRPr/>
            </a:lvl1pPr>
          </a:lstStyle>
          <a:p>
            <a:fld id="{C4505F26-EB98-4C78-B862-823CE5E55AA1}" type="slidenum">
              <a:rPr lang="en-US" altLang="en-US"/>
              <a:pPr/>
              <a:t>‹#›</a:t>
            </a:fld>
            <a:endParaRPr lang="en-US" altLang="en-US" dirty="0"/>
          </a:p>
        </p:txBody>
      </p:sp>
    </p:spTree>
    <p:extLst>
      <p:ext uri="{BB962C8B-B14F-4D97-AF65-F5344CB8AC3E}">
        <p14:creationId xmlns:p14="http://schemas.microsoft.com/office/powerpoint/2010/main" val="995935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67E36D-7FE9-4658-A55B-112D22838655}" type="datetimeFigureOut">
              <a:rPr lang="en-US" smtClean="0"/>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3576280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7E36D-7FE9-4658-A55B-112D22838655}" type="datetimeFigureOut">
              <a:rPr lang="en-US" smtClean="0"/>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1332390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67E36D-7FE9-4658-A55B-112D22838655}" type="datetimeFigureOut">
              <a:rPr lang="en-US" smtClean="0"/>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320805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67E36D-7FE9-4658-A55B-112D22838655}" type="datetimeFigureOut">
              <a:rPr lang="en-US" smtClean="0"/>
              <a:t>10/7/2014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91277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67E36D-7FE9-4658-A55B-112D22838655}" type="datetimeFigureOut">
              <a:rPr lang="en-US" smtClean="0"/>
              <a:t>10/7/2014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701534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67E36D-7FE9-4658-A55B-112D22838655}" type="datetimeFigureOut">
              <a:rPr lang="en-US" smtClean="0"/>
              <a:t>10/7/2014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453842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7E36D-7FE9-4658-A55B-112D22838655}" type="datetimeFigureOut">
              <a:rPr lang="en-US" smtClean="0"/>
              <a:t>10/7/2014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54003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28600"/>
            <a:ext cx="9144000" cy="1371600"/>
          </a:xfrm>
          <a:solidFill>
            <a:schemeClr val="bg1">
              <a:lumMod val="95000"/>
            </a:schemeClr>
          </a:solidFill>
        </p:spPr>
        <p:txBody>
          <a:bodyPr/>
          <a:lstStyle>
            <a:lvl1pPr>
              <a:defRPr sz="1400"/>
            </a:lvl1pPr>
          </a:lstStyle>
          <a:p>
            <a:r>
              <a:rPr lang="en-US" dirty="0" smtClean="0"/>
              <a:t>Click to edit Master title style</a:t>
            </a:r>
            <a:br>
              <a:rPr lang="en-US" dirty="0" smtClean="0"/>
            </a:br>
            <a:endParaRPr lang="en-US" dirty="0"/>
          </a:p>
        </p:txBody>
      </p:sp>
      <p:sp>
        <p:nvSpPr>
          <p:cNvPr id="4" name="Slide Number Placeholder 3"/>
          <p:cNvSpPr>
            <a:spLocks noGrp="1"/>
          </p:cNvSpPr>
          <p:nvPr>
            <p:ph type="sldNum" sz="quarter" idx="11"/>
          </p:nvPr>
        </p:nvSpPr>
        <p:spPr>
          <a:xfrm>
            <a:off x="7620000" y="6245225"/>
            <a:ext cx="1066800" cy="476250"/>
          </a:xfrm>
          <a:prstGeom prst="rect">
            <a:avLst/>
          </a:prstGeom>
        </p:spPr>
        <p:txBody>
          <a:bodyPr/>
          <a:lstStyle/>
          <a:p>
            <a:fld id="{35457779-13EB-4F7C-9441-FAA10908932F}" type="slidenum">
              <a:rPr lang="en-US" altLang="en-US" smtClean="0"/>
              <a:pPr/>
              <a:t>‹#›</a:t>
            </a:fld>
            <a:endParaRPr lang="en-US" altLang="en-US" dirty="0"/>
          </a:p>
        </p:txBody>
      </p:sp>
      <p:sp>
        <p:nvSpPr>
          <p:cNvPr id="5" name="TextBox 4"/>
          <p:cNvSpPr txBox="1">
            <a:spLocks noChangeAspect="1"/>
          </p:cNvSpPr>
          <p:nvPr userDrawn="1"/>
        </p:nvSpPr>
        <p:spPr>
          <a:xfrm>
            <a:off x="278446" y="1903926"/>
            <a:ext cx="8481506" cy="3811073"/>
          </a:xfrm>
          <a:prstGeom prst="rect">
            <a:avLst/>
          </a:prstGeom>
          <a:noFill/>
        </p:spPr>
        <p:txBody>
          <a:bodyPr wrap="square" rtlCol="0">
            <a:spAutoFit/>
          </a:bodyPr>
          <a:lstStyle/>
          <a:p>
            <a:endParaRPr lang="en-US" dirty="0"/>
          </a:p>
        </p:txBody>
      </p:sp>
      <p:sp>
        <p:nvSpPr>
          <p:cNvPr id="7" name="Table Placeholder 6"/>
          <p:cNvSpPr>
            <a:spLocks noGrp="1" noChangeAspect="1"/>
          </p:cNvSpPr>
          <p:nvPr>
            <p:ph type="tbl" sz="quarter" idx="12"/>
          </p:nvPr>
        </p:nvSpPr>
        <p:spPr>
          <a:xfrm>
            <a:off x="457199" y="1903926"/>
            <a:ext cx="8302625" cy="3730752"/>
          </a:xfrm>
        </p:spPr>
        <p:txBody>
          <a:bodyPr/>
          <a:lstStyle/>
          <a:p>
            <a:endParaRPr lang="en-US" dirty="0"/>
          </a:p>
        </p:txBody>
      </p:sp>
    </p:spTree>
    <p:extLst>
      <p:ext uri="{BB962C8B-B14F-4D97-AF65-F5344CB8AC3E}">
        <p14:creationId xmlns:p14="http://schemas.microsoft.com/office/powerpoint/2010/main" val="374519844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7E36D-7FE9-4658-A55B-112D22838655}" type="datetimeFigureOut">
              <a:rPr lang="en-US" smtClean="0"/>
              <a:t>10/7/2014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9387750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7E36D-7FE9-4658-A55B-112D22838655}" type="datetimeFigureOut">
              <a:rPr lang="en-US" smtClean="0"/>
              <a:t>10/7/2014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538703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7E36D-7FE9-4658-A55B-112D22838655}" type="datetimeFigureOut">
              <a:rPr lang="en-US" smtClean="0"/>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6515286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7E36D-7FE9-4658-A55B-112D22838655}" type="datetimeFigureOut">
              <a:rPr lang="en-US" smtClean="0"/>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046839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758" y="1219200"/>
            <a:ext cx="9144000" cy="838200"/>
          </a:xfrm>
        </p:spPr>
        <p:txBody>
          <a:bodyPr/>
          <a:lstStyle>
            <a:lvl1pPr algn="ctr">
              <a:defRPr sz="2000" b="1">
                <a:solidFill>
                  <a:srgbClr val="1A354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2133600"/>
            <a:ext cx="8610600" cy="3657600"/>
          </a:xfrm>
        </p:spPr>
        <p:txBody>
          <a:bodyPr/>
          <a:lstStyle>
            <a:lvl1pPr marL="0" indent="0">
              <a:buNone/>
              <a:defRPr sz="2000" baseline="0"/>
            </a:lvl1pPr>
            <a:lvl2pPr marL="457200" indent="0">
              <a:buFontTx/>
              <a:buNone/>
              <a:defRPr baseline="0"/>
            </a:lvl2pPr>
            <a:lvl3pPr marL="914400" indent="0">
              <a:buNone/>
              <a:defRPr/>
            </a:lvl3pPr>
            <a:lvl4pPr marL="1371600" indent="0">
              <a:buNone/>
              <a:defRPr/>
            </a:lvl4pPr>
            <a:lvl5pPr marL="1828800" indent="0">
              <a:buNone/>
              <a:defRPr/>
            </a:lvl5pPr>
          </a:lstStyle>
          <a:p>
            <a:pPr lvl="0"/>
            <a:r>
              <a:rPr lang="en-US" dirty="0" smtClean="0"/>
              <a:t>Click to edit Master text styles</a:t>
            </a:r>
          </a:p>
          <a:p>
            <a:pPr lvl="0"/>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a:xfrm>
            <a:off x="2438400" y="5867400"/>
            <a:ext cx="4237038" cy="476250"/>
          </a:xfrm>
          <a:prstGeom prst="rect">
            <a:avLst/>
          </a:prstGeom>
        </p:spPr>
        <p:txBody>
          <a:bodyPr/>
          <a:lstStyle>
            <a:lvl1pPr>
              <a:defRPr/>
            </a:lvl1pPr>
          </a:lstStyle>
          <a:p>
            <a:endParaRPr lang="en-US" altLang="en-US" dirty="0"/>
          </a:p>
        </p:txBody>
      </p:sp>
      <p:sp>
        <p:nvSpPr>
          <p:cNvPr id="5" name="Slide Number Placeholder 4"/>
          <p:cNvSpPr>
            <a:spLocks noGrp="1"/>
          </p:cNvSpPr>
          <p:nvPr>
            <p:ph type="sldNum" sz="quarter" idx="11"/>
          </p:nvPr>
        </p:nvSpPr>
        <p:spPr>
          <a:xfrm>
            <a:off x="7620000" y="6245225"/>
            <a:ext cx="1066800" cy="476250"/>
          </a:xfrm>
          <a:prstGeom prst="rect">
            <a:avLst/>
          </a:prstGeom>
        </p:spPr>
        <p:txBody>
          <a:bodyPr/>
          <a:lstStyle>
            <a:lvl1pPr>
              <a:defRPr/>
            </a:lvl1pPr>
          </a:lstStyle>
          <a:p>
            <a:fld id="{E4BE815E-65D1-40D0-A71C-01E230B202BD}" type="slidenum">
              <a:rPr lang="en-US" altLang="en-US"/>
              <a:pPr/>
              <a:t>‹#›</a:t>
            </a:fld>
            <a:endParaRPr lang="en-US" altLang="en-US" dirty="0"/>
          </a:p>
        </p:txBody>
      </p:sp>
    </p:spTree>
    <p:extLst>
      <p:ext uri="{BB962C8B-B14F-4D97-AF65-F5344CB8AC3E}">
        <p14:creationId xmlns:p14="http://schemas.microsoft.com/office/powerpoint/2010/main" val="6289769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5" name="Slide Number Placeholder 4"/>
          <p:cNvSpPr>
            <a:spLocks noGrp="1"/>
          </p:cNvSpPr>
          <p:nvPr>
            <p:ph type="sldNum" sz="quarter" idx="11"/>
          </p:nvPr>
        </p:nvSpPr>
        <p:spPr>
          <a:xfrm>
            <a:off x="7620000" y="6245225"/>
            <a:ext cx="1066800" cy="476250"/>
          </a:xfrm>
          <a:prstGeom prst="rect">
            <a:avLst/>
          </a:prstGeom>
        </p:spPr>
        <p:txBody>
          <a:bodyPr/>
          <a:lstStyle>
            <a:lvl1pPr>
              <a:defRPr/>
            </a:lvl1pPr>
          </a:lstStyle>
          <a:p>
            <a:fld id="{0296632F-F0E7-4877-B295-55C0B32E8676}" type="slidenum">
              <a:rPr lang="en-US" altLang="en-US"/>
              <a:pPr/>
              <a:t>‹#›</a:t>
            </a:fld>
            <a:endParaRPr lang="en-US" altLang="en-US" dirty="0"/>
          </a:p>
        </p:txBody>
      </p:sp>
    </p:spTree>
    <p:extLst>
      <p:ext uri="{BB962C8B-B14F-4D97-AF65-F5344CB8AC3E}">
        <p14:creationId xmlns:p14="http://schemas.microsoft.com/office/powerpoint/2010/main" val="42204633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447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6" name="Slide Number Placeholder 5"/>
          <p:cNvSpPr>
            <a:spLocks noGrp="1"/>
          </p:cNvSpPr>
          <p:nvPr>
            <p:ph type="sldNum" sz="quarter" idx="11"/>
          </p:nvPr>
        </p:nvSpPr>
        <p:spPr>
          <a:xfrm>
            <a:off x="7620000" y="6245225"/>
            <a:ext cx="1066800" cy="476250"/>
          </a:xfrm>
          <a:prstGeom prst="rect">
            <a:avLst/>
          </a:prstGeom>
        </p:spPr>
        <p:txBody>
          <a:bodyPr/>
          <a:lstStyle>
            <a:lvl1pPr>
              <a:defRPr/>
            </a:lvl1pPr>
          </a:lstStyle>
          <a:p>
            <a:fld id="{3B75674D-7B44-4B6F-AAEA-277D8B83E30C}" type="slidenum">
              <a:rPr lang="en-US" altLang="en-US"/>
              <a:pPr/>
              <a:t>‹#›</a:t>
            </a:fld>
            <a:endParaRPr lang="en-US" altLang="en-US" dirty="0"/>
          </a:p>
        </p:txBody>
      </p:sp>
    </p:spTree>
    <p:extLst>
      <p:ext uri="{BB962C8B-B14F-4D97-AF65-F5344CB8AC3E}">
        <p14:creationId xmlns:p14="http://schemas.microsoft.com/office/powerpoint/2010/main" val="111051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8" name="Slide Number Placeholder 7"/>
          <p:cNvSpPr>
            <a:spLocks noGrp="1"/>
          </p:cNvSpPr>
          <p:nvPr>
            <p:ph type="sldNum" sz="quarter" idx="11"/>
          </p:nvPr>
        </p:nvSpPr>
        <p:spPr>
          <a:xfrm>
            <a:off x="7620000" y="6245225"/>
            <a:ext cx="1066800" cy="476250"/>
          </a:xfrm>
          <a:prstGeom prst="rect">
            <a:avLst/>
          </a:prstGeom>
        </p:spPr>
        <p:txBody>
          <a:bodyPr/>
          <a:lstStyle>
            <a:lvl1pPr>
              <a:defRPr/>
            </a:lvl1pPr>
          </a:lstStyle>
          <a:p>
            <a:fld id="{D7F96A47-521A-448F-9EE7-2933F49481F9}" type="slidenum">
              <a:rPr lang="en-US" altLang="en-US"/>
              <a:pPr/>
              <a:t>‹#›</a:t>
            </a:fld>
            <a:endParaRPr lang="en-US" altLang="en-US" dirty="0"/>
          </a:p>
        </p:txBody>
      </p:sp>
    </p:spTree>
    <p:extLst>
      <p:ext uri="{BB962C8B-B14F-4D97-AF65-F5344CB8AC3E}">
        <p14:creationId xmlns:p14="http://schemas.microsoft.com/office/powerpoint/2010/main" val="2891013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4" name="Slide Number Placeholder 3"/>
          <p:cNvSpPr>
            <a:spLocks noGrp="1"/>
          </p:cNvSpPr>
          <p:nvPr>
            <p:ph type="sldNum" sz="quarter" idx="11"/>
          </p:nvPr>
        </p:nvSpPr>
        <p:spPr>
          <a:xfrm>
            <a:off x="7620000" y="6245225"/>
            <a:ext cx="1066800" cy="476250"/>
          </a:xfrm>
          <a:prstGeom prst="rect">
            <a:avLst/>
          </a:prstGeom>
        </p:spPr>
        <p:txBody>
          <a:bodyPr/>
          <a:lstStyle>
            <a:lvl1pPr>
              <a:defRPr/>
            </a:lvl1pPr>
          </a:lstStyle>
          <a:p>
            <a:fld id="{4B3BCC75-017A-4D59-806F-9F3257E2B336}" type="slidenum">
              <a:rPr lang="en-US" altLang="en-US"/>
              <a:pPr/>
              <a:t>‹#›</a:t>
            </a:fld>
            <a:endParaRPr lang="en-US" altLang="en-US" dirty="0"/>
          </a:p>
        </p:txBody>
      </p:sp>
    </p:spTree>
    <p:extLst>
      <p:ext uri="{BB962C8B-B14F-4D97-AF65-F5344CB8AC3E}">
        <p14:creationId xmlns:p14="http://schemas.microsoft.com/office/powerpoint/2010/main" val="3599980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3" name="Slide Number Placeholder 2"/>
          <p:cNvSpPr>
            <a:spLocks noGrp="1"/>
          </p:cNvSpPr>
          <p:nvPr>
            <p:ph type="sldNum" sz="quarter" idx="11"/>
          </p:nvPr>
        </p:nvSpPr>
        <p:spPr>
          <a:xfrm>
            <a:off x="7620000" y="6245225"/>
            <a:ext cx="1066800" cy="476250"/>
          </a:xfrm>
          <a:prstGeom prst="rect">
            <a:avLst/>
          </a:prstGeom>
        </p:spPr>
        <p:txBody>
          <a:bodyPr/>
          <a:lstStyle>
            <a:lvl1pPr>
              <a:defRPr/>
            </a:lvl1pPr>
          </a:lstStyle>
          <a:p>
            <a:fld id="{31D5E379-4006-484D-BD1F-BF7A79FCCAE4}" type="slidenum">
              <a:rPr lang="en-US" altLang="en-US"/>
              <a:pPr/>
              <a:t>‹#›</a:t>
            </a:fld>
            <a:endParaRPr lang="en-US" altLang="en-US" dirty="0"/>
          </a:p>
        </p:txBody>
      </p:sp>
    </p:spTree>
    <p:extLst>
      <p:ext uri="{BB962C8B-B14F-4D97-AF65-F5344CB8AC3E}">
        <p14:creationId xmlns:p14="http://schemas.microsoft.com/office/powerpoint/2010/main" val="2699646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6" name="Slide Number Placeholder 5"/>
          <p:cNvSpPr>
            <a:spLocks noGrp="1"/>
          </p:cNvSpPr>
          <p:nvPr>
            <p:ph type="sldNum" sz="quarter" idx="11"/>
          </p:nvPr>
        </p:nvSpPr>
        <p:spPr>
          <a:xfrm>
            <a:off x="7620000" y="6245225"/>
            <a:ext cx="1066800" cy="476250"/>
          </a:xfrm>
          <a:prstGeom prst="rect">
            <a:avLst/>
          </a:prstGeom>
        </p:spPr>
        <p:txBody>
          <a:bodyPr/>
          <a:lstStyle>
            <a:lvl1pPr>
              <a:defRPr/>
            </a:lvl1pPr>
          </a:lstStyle>
          <a:p>
            <a:fld id="{64DCB691-9CFA-4274-8270-CB832F7F599A}" type="slidenum">
              <a:rPr lang="en-US" altLang="en-US"/>
              <a:pPr/>
              <a:t>‹#›</a:t>
            </a:fld>
            <a:endParaRPr lang="en-US" altLang="en-US" dirty="0"/>
          </a:p>
        </p:txBody>
      </p:sp>
    </p:spTree>
    <p:extLst>
      <p:ext uri="{BB962C8B-B14F-4D97-AF65-F5344CB8AC3E}">
        <p14:creationId xmlns:p14="http://schemas.microsoft.com/office/powerpoint/2010/main" val="1531749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1295400"/>
            <a:ext cx="9067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228600" y="1600200"/>
            <a:ext cx="86868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pic>
        <p:nvPicPr>
          <p:cNvPr id="1031" name="Picture 7" descr="official01R-200"/>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9063" y="6172200"/>
            <a:ext cx="1709737" cy="622300"/>
          </a:xfrm>
          <a:prstGeom prst="rect">
            <a:avLst/>
          </a:prstGeom>
          <a:noFill/>
          <a:extLst>
            <a:ext uri="{909E8E84-426E-40DD-AFC4-6F175D3DCCD1}">
              <a14:hiddenFill xmlns:a14="http://schemas.microsoft.com/office/drawing/2010/main">
                <a:solidFill>
                  <a:srgbClr val="FFFFFF"/>
                </a:solidFill>
              </a14:hiddenFill>
            </a:ext>
          </a:extLst>
        </p:spPr>
      </p:pic>
      <p:sp>
        <p:nvSpPr>
          <p:cNvPr id="2" name="Action Button: Forward or Next 1">
            <a:hlinkClick r:id="" action="ppaction://hlinkshowjump?jump=nextslide" highlightClick="1"/>
          </p:cNvPr>
          <p:cNvSpPr/>
          <p:nvPr userDrawn="1"/>
        </p:nvSpPr>
        <p:spPr>
          <a:xfrm>
            <a:off x="7014438" y="5897879"/>
            <a:ext cx="274320" cy="274320"/>
          </a:xfrm>
          <a:prstGeom prst="actionButtonForwardNex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4" name="Action Button: Back or Previous 3">
            <a:hlinkClick r:id="" action="ppaction://hlinkshowjump?jump=lastslideviewed" highlightClick="1"/>
          </p:cNvPr>
          <p:cNvSpPr/>
          <p:nvPr userDrawn="1"/>
        </p:nvSpPr>
        <p:spPr>
          <a:xfrm>
            <a:off x="1828800" y="5901302"/>
            <a:ext cx="274320" cy="274320"/>
          </a:xfrm>
          <a:prstGeom prst="actionButtonBackPrevious">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9" name="Action Button: Custom 8">
            <a:hlinkClick r:id="" action="ppaction://hlinkshowjump?jump=lastslide" highlightClick="1"/>
          </p:cNvPr>
          <p:cNvSpPr/>
          <p:nvPr userDrawn="1"/>
        </p:nvSpPr>
        <p:spPr>
          <a:xfrm>
            <a:off x="4581525" y="6194957"/>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MENU</a:t>
            </a:r>
            <a:endParaRPr lang="en-US" dirty="0"/>
          </a:p>
        </p:txBody>
      </p:sp>
      <p:sp>
        <p:nvSpPr>
          <p:cNvPr id="10" name="Action Button: Custom 9">
            <a:hlinkClick r:id="" action="ppaction://hlinkshowjump?jump=firstslide" highlightClick="1"/>
          </p:cNvPr>
          <p:cNvSpPr/>
          <p:nvPr userDrawn="1"/>
        </p:nvSpPr>
        <p:spPr>
          <a:xfrm>
            <a:off x="3638550" y="6194956"/>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HOME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txStyles>
    <p:titleStyle>
      <a:lvl1pPr algn="ctr" rtl="0" fontAlgn="base">
        <a:spcBef>
          <a:spcPct val="0"/>
        </a:spcBef>
        <a:spcAft>
          <a:spcPct val="0"/>
        </a:spcAft>
        <a:defRPr sz="2000" b="1">
          <a:solidFill>
            <a:srgbClr val="1A354D"/>
          </a:solidFill>
          <a:latin typeface="+mj-lt"/>
          <a:ea typeface="+mj-ea"/>
          <a:cs typeface="+mj-cs"/>
        </a:defRPr>
      </a:lvl1pPr>
      <a:lvl2pPr algn="l" rtl="0" fontAlgn="base">
        <a:spcBef>
          <a:spcPct val="0"/>
        </a:spcBef>
        <a:spcAft>
          <a:spcPct val="0"/>
        </a:spcAft>
        <a:defRPr sz="3000" b="1">
          <a:solidFill>
            <a:srgbClr val="1A354D"/>
          </a:solidFill>
          <a:latin typeface="Century Gothic" pitchFamily="34" charset="0"/>
        </a:defRPr>
      </a:lvl2pPr>
      <a:lvl3pPr algn="l" rtl="0" fontAlgn="base">
        <a:spcBef>
          <a:spcPct val="0"/>
        </a:spcBef>
        <a:spcAft>
          <a:spcPct val="0"/>
        </a:spcAft>
        <a:defRPr sz="3000" b="1">
          <a:solidFill>
            <a:srgbClr val="1A354D"/>
          </a:solidFill>
          <a:latin typeface="Century Gothic" pitchFamily="34" charset="0"/>
        </a:defRPr>
      </a:lvl3pPr>
      <a:lvl4pPr algn="l" rtl="0" fontAlgn="base">
        <a:spcBef>
          <a:spcPct val="0"/>
        </a:spcBef>
        <a:spcAft>
          <a:spcPct val="0"/>
        </a:spcAft>
        <a:defRPr sz="3000" b="1">
          <a:solidFill>
            <a:srgbClr val="1A354D"/>
          </a:solidFill>
          <a:latin typeface="Century Gothic" pitchFamily="34" charset="0"/>
        </a:defRPr>
      </a:lvl4pPr>
      <a:lvl5pPr algn="l" rtl="0" fontAlgn="base">
        <a:spcBef>
          <a:spcPct val="0"/>
        </a:spcBef>
        <a:spcAft>
          <a:spcPct val="0"/>
        </a:spcAft>
        <a:defRPr sz="3000" b="1">
          <a:solidFill>
            <a:srgbClr val="1A354D"/>
          </a:solidFill>
          <a:latin typeface="Century Gothic" pitchFamily="34" charset="0"/>
        </a:defRPr>
      </a:lvl5pPr>
      <a:lvl6pPr marL="457200" algn="l" rtl="0" fontAlgn="base">
        <a:spcBef>
          <a:spcPct val="0"/>
        </a:spcBef>
        <a:spcAft>
          <a:spcPct val="0"/>
        </a:spcAft>
        <a:defRPr sz="3000" b="1">
          <a:solidFill>
            <a:srgbClr val="1A354D"/>
          </a:solidFill>
          <a:latin typeface="Century Gothic" pitchFamily="34" charset="0"/>
        </a:defRPr>
      </a:lvl6pPr>
      <a:lvl7pPr marL="914400" algn="l" rtl="0" fontAlgn="base">
        <a:spcBef>
          <a:spcPct val="0"/>
        </a:spcBef>
        <a:spcAft>
          <a:spcPct val="0"/>
        </a:spcAft>
        <a:defRPr sz="3000" b="1">
          <a:solidFill>
            <a:srgbClr val="1A354D"/>
          </a:solidFill>
          <a:latin typeface="Century Gothic" pitchFamily="34" charset="0"/>
        </a:defRPr>
      </a:lvl7pPr>
      <a:lvl8pPr marL="1371600" algn="l" rtl="0" fontAlgn="base">
        <a:spcBef>
          <a:spcPct val="0"/>
        </a:spcBef>
        <a:spcAft>
          <a:spcPct val="0"/>
        </a:spcAft>
        <a:defRPr sz="3000" b="1">
          <a:solidFill>
            <a:srgbClr val="1A354D"/>
          </a:solidFill>
          <a:latin typeface="Century Gothic" pitchFamily="34" charset="0"/>
        </a:defRPr>
      </a:lvl8pPr>
      <a:lvl9pPr marL="1828800" algn="l" rtl="0" fontAlgn="base">
        <a:spcBef>
          <a:spcPct val="0"/>
        </a:spcBef>
        <a:spcAft>
          <a:spcPct val="0"/>
        </a:spcAft>
        <a:defRPr sz="3000" b="1">
          <a:solidFill>
            <a:srgbClr val="1A354D"/>
          </a:solidFill>
          <a:latin typeface="Century Gothic" pitchFamily="34"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7E36D-7FE9-4658-A55B-112D22838655}" type="datetimeFigureOut">
              <a:rPr lang="en-US" smtClean="0"/>
              <a:t>10/7/2014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F95FD-8621-4BD3-AC74-CEF59771CDA2}" type="slidenum">
              <a:rPr lang="en-US" smtClean="0"/>
              <a:t>‹#›</a:t>
            </a:fld>
            <a:endParaRPr lang="en-US" dirty="0"/>
          </a:p>
        </p:txBody>
      </p:sp>
    </p:spTree>
    <p:extLst>
      <p:ext uri="{BB962C8B-B14F-4D97-AF65-F5344CB8AC3E}">
        <p14:creationId xmlns:p14="http://schemas.microsoft.com/office/powerpoint/2010/main" val="3945594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maine.gov/doe/accountability/meec.htm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http://www.maine.gov/doe/excellence/documents/msfelepgrubric20131224.pdf" TargetMode="External"/><Relationship Id="rId3" Type="http://schemas.openxmlformats.org/officeDocument/2006/relationships/hyperlink" Target="http://www.maine.gov/doe/excellence/documents/msfetepgrubric20131224.pdf" TargetMode="External"/><Relationship Id="rId7" Type="http://schemas.openxmlformats.org/officeDocument/2006/relationships/hyperlink" Target="http://www.maine.gov/doe/excellence/documents/accomplishedprincipalstandards.pdf" TargetMode="External"/><Relationship Id="rId2" Type="http://schemas.openxmlformats.org/officeDocument/2006/relationships/hyperlink" Target="http://www.maine.gov/doe/excellence/documents/whatteachersshouldknow.pdf" TargetMode="External"/><Relationship Id="rId1" Type="http://schemas.openxmlformats.org/officeDocument/2006/relationships/slideLayout" Target="../slideLayouts/slideLayout3.xml"/><Relationship Id="rId6" Type="http://schemas.openxmlformats.org/officeDocument/2006/relationships/hyperlink" Target="http://mainedoenews.files.wordpress.com/2014/03/marshall-teacher-evaluation-rubrics-jan-2014.pdf" TargetMode="External"/><Relationship Id="rId11" Type="http://schemas.openxmlformats.org/officeDocument/2006/relationships/hyperlink" Target="mailto:mary.paine@maine.gov" TargetMode="External"/><Relationship Id="rId5" Type="http://schemas.openxmlformats.org/officeDocument/2006/relationships/hyperlink" Target="http://www.marzanocenter.com/files/Marzano_AST_Domain1234_20130107.pdf" TargetMode="External"/><Relationship Id="rId10" Type="http://schemas.openxmlformats.org/officeDocument/2006/relationships/hyperlink" Target="http://www.marzanocenter.com/Leadership-Evaluation/" TargetMode="External"/><Relationship Id="rId4" Type="http://schemas.openxmlformats.org/officeDocument/2006/relationships/hyperlink" Target="http://danielsongroup.org/framework/" TargetMode="External"/><Relationship Id="rId9" Type="http://schemas.openxmlformats.org/officeDocument/2006/relationships/hyperlink" Target="http://www.mpa.cc/registrations/conferences/7-having-hard-conversations.html"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maine.gov/doe/effectiveness/maine-doe-tpepg-slo-handbook.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www.maine.gov/doe/effectiveness/maine-doe-tpepg-slo-handbook.pdf"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49.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mainelegislature.org/legis/statutes/20-A/title20-Ach508.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slide" Target="slide42.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mainedoenews.net/2014/05/22/maine-doe-strengthens-educator-effectiveness-with-rule-adoption/"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hyperlink" Target="http://maine.gov/doe/rule/changes/chapter180final%202014.doc" TargetMode="Externa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hyperlink" Target="http://www.mainelegislature.org/legis/statutes/20-A/title20-Ach508.pdf" TargetMode="Externa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hyperlink" Target="http://maine.gov/doe/rule/changes/chapter180final%202014.doc" TargetMode="Externa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hyperlink" Target="http://maine.gov/doe/rule/changes/chapter180final%202014.doc" TargetMode="Externa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hyperlink" Target="http://www.maine.gov/doe/effectiveness/maine-doe-tpepg-model.pdf" TargetMode="External"/><Relationship Id="rId2" Type="http://schemas.openxmlformats.org/officeDocument/2006/relationships/hyperlink" Target="http://maine.gov/doe/rule/changes/chapter180final%202014.doc" TargetMode="Externa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8" Type="http://schemas.openxmlformats.org/officeDocument/2006/relationships/hyperlink" Target="http://mainedoenews.net/2014/02/12/guidance-on-merging-certification-support-and-performance-evaluation-systems/" TargetMode="External"/><Relationship Id="rId3" Type="http://schemas.openxmlformats.org/officeDocument/2006/relationships/hyperlink" Target="http://www.maine.gov/doe/effectiveness/index.html" TargetMode="External"/><Relationship Id="rId7" Type="http://schemas.openxmlformats.org/officeDocument/2006/relationships/hyperlink" Target="http://mainedoenews.net/2014/03/26/maine-doe-approves-marshall-teacher-evaluation-rubrics/"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 Id="rId6" Type="http://schemas.openxmlformats.org/officeDocument/2006/relationships/hyperlink" Target="http://mainedoenews.net/2014/05/21/maine-doe-releases-professional-practice-model-survey-results/" TargetMode="External"/><Relationship Id="rId5" Type="http://schemas.openxmlformats.org/officeDocument/2006/relationships/hyperlink" Target="http://mainedoenews.net/2014/08/27/faqs-on-the-piloting-of-pepg-systems/" TargetMode="External"/><Relationship Id="rId4" Type="http://schemas.openxmlformats.org/officeDocument/2006/relationships/hyperlink" Target="http://mainedoenews.net/2014/05/22/maine-doe-strengthens-educator-effectiveness-with-rule-adoption/"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mainedoenews.net/?s=educator+effectiveness" TargetMode="External"/><Relationship Id="rId7" Type="http://schemas.openxmlformats.org/officeDocument/2006/relationships/hyperlink" Target="https://www.surveymonkey.com/s/fall2013pepg"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 Id="rId6" Type="http://schemas.openxmlformats.org/officeDocument/2006/relationships/hyperlink" Target="http://mainedoenews.net/2013/11/20/districts-share-progress-on-educator-eval-implementation/" TargetMode="External"/><Relationship Id="rId5" Type="http://schemas.openxmlformats.org/officeDocument/2006/relationships/hyperlink" Target="http://mainedoenews.net/2014/05/21/maine-doe-releases-professional-practice-model-survey-results/" TargetMode="External"/><Relationship Id="rId4" Type="http://schemas.openxmlformats.org/officeDocument/2006/relationships/hyperlink" Target="http://mainedoenews.net/2014/02/19/doe-provides-guidance-on-educator-evaluation-steering-committees/"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4.xml"/><Relationship Id="rId18" Type="http://schemas.openxmlformats.org/officeDocument/2006/relationships/slide" Target="slide22.xml"/><Relationship Id="rId26" Type="http://schemas.openxmlformats.org/officeDocument/2006/relationships/slide" Target="slide29.xml"/><Relationship Id="rId39" Type="http://schemas.openxmlformats.org/officeDocument/2006/relationships/slide" Target="slide50.xml"/><Relationship Id="rId3" Type="http://schemas.openxmlformats.org/officeDocument/2006/relationships/slide" Target="slide3.xml"/><Relationship Id="rId21" Type="http://schemas.openxmlformats.org/officeDocument/2006/relationships/slide" Target="slide24.xml"/><Relationship Id="rId34" Type="http://schemas.openxmlformats.org/officeDocument/2006/relationships/slide" Target="slide42.xml"/><Relationship Id="rId42" Type="http://schemas.openxmlformats.org/officeDocument/2006/relationships/slide" Target="slide56.xml"/><Relationship Id="rId7" Type="http://schemas.openxmlformats.org/officeDocument/2006/relationships/slide" Target="slide6.xml"/><Relationship Id="rId12" Type="http://schemas.openxmlformats.org/officeDocument/2006/relationships/slide" Target="slide13.xml"/><Relationship Id="rId17" Type="http://schemas.openxmlformats.org/officeDocument/2006/relationships/slide" Target="slide19.xml"/><Relationship Id="rId25" Type="http://schemas.openxmlformats.org/officeDocument/2006/relationships/slide" Target="slide28.xml"/><Relationship Id="rId33" Type="http://schemas.openxmlformats.org/officeDocument/2006/relationships/slide" Target="slide44.xml"/><Relationship Id="rId38" Type="http://schemas.openxmlformats.org/officeDocument/2006/relationships/slide" Target="slide48.xml"/><Relationship Id="rId2" Type="http://schemas.openxmlformats.org/officeDocument/2006/relationships/notesSlide" Target="../notesSlides/notesSlide33.xml"/><Relationship Id="rId16" Type="http://schemas.openxmlformats.org/officeDocument/2006/relationships/slide" Target="slide17.xml"/><Relationship Id="rId20" Type="http://schemas.openxmlformats.org/officeDocument/2006/relationships/slide" Target="slide21.xml"/><Relationship Id="rId29" Type="http://schemas.openxmlformats.org/officeDocument/2006/relationships/slide" Target="slide32.xml"/><Relationship Id="rId41" Type="http://schemas.openxmlformats.org/officeDocument/2006/relationships/slide" Target="slide55.xml"/><Relationship Id="rId1" Type="http://schemas.openxmlformats.org/officeDocument/2006/relationships/slideLayout" Target="../slideLayouts/slideLayout3.xml"/><Relationship Id="rId6" Type="http://schemas.openxmlformats.org/officeDocument/2006/relationships/slide" Target="slide8.xml"/><Relationship Id="rId11" Type="http://schemas.openxmlformats.org/officeDocument/2006/relationships/slide" Target="slide12.xml"/><Relationship Id="rId24" Type="http://schemas.openxmlformats.org/officeDocument/2006/relationships/slide" Target="slide27.xml"/><Relationship Id="rId32" Type="http://schemas.openxmlformats.org/officeDocument/2006/relationships/slide" Target="slide41.xml"/><Relationship Id="rId37" Type="http://schemas.openxmlformats.org/officeDocument/2006/relationships/slide" Target="slide47.xml"/><Relationship Id="rId40" Type="http://schemas.openxmlformats.org/officeDocument/2006/relationships/slide" Target="slide54.xml"/><Relationship Id="rId5" Type="http://schemas.openxmlformats.org/officeDocument/2006/relationships/slide" Target="slide5.xml"/><Relationship Id="rId15" Type="http://schemas.openxmlformats.org/officeDocument/2006/relationships/slide" Target="slide16.xml"/><Relationship Id="rId23" Type="http://schemas.openxmlformats.org/officeDocument/2006/relationships/slide" Target="slide26.xml"/><Relationship Id="rId28" Type="http://schemas.openxmlformats.org/officeDocument/2006/relationships/slide" Target="slide31.xml"/><Relationship Id="rId36" Type="http://schemas.openxmlformats.org/officeDocument/2006/relationships/slide" Target="slide46.xml"/><Relationship Id="rId10" Type="http://schemas.openxmlformats.org/officeDocument/2006/relationships/slide" Target="slide11.xml"/><Relationship Id="rId19" Type="http://schemas.openxmlformats.org/officeDocument/2006/relationships/slide" Target="slide23.xml"/><Relationship Id="rId31" Type="http://schemas.openxmlformats.org/officeDocument/2006/relationships/slide" Target="slide34.xml"/><Relationship Id="rId44" Type="http://schemas.openxmlformats.org/officeDocument/2006/relationships/hyperlink" Target="http://www.maine.gov/doe/effectiveness/index.html" TargetMode="External"/><Relationship Id="rId4" Type="http://schemas.openxmlformats.org/officeDocument/2006/relationships/slide" Target="slide4.xml"/><Relationship Id="rId9" Type="http://schemas.openxmlformats.org/officeDocument/2006/relationships/slide" Target="slide10.xml"/><Relationship Id="rId14" Type="http://schemas.openxmlformats.org/officeDocument/2006/relationships/slide" Target="slide15.xml"/><Relationship Id="rId22" Type="http://schemas.openxmlformats.org/officeDocument/2006/relationships/slide" Target="slide25.xml"/><Relationship Id="rId27" Type="http://schemas.openxmlformats.org/officeDocument/2006/relationships/slide" Target="slide30.xml"/><Relationship Id="rId30" Type="http://schemas.openxmlformats.org/officeDocument/2006/relationships/slide" Target="slide33.xml"/><Relationship Id="rId35" Type="http://schemas.openxmlformats.org/officeDocument/2006/relationships/slide" Target="slide45.xml"/><Relationship Id="rId43" Type="http://schemas.openxmlformats.org/officeDocument/2006/relationships/slide" Target="slide5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mainedoenews.net/2014/05/22/maine-doe-strengthens-educator-effectiveness-with-rule-adop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slide" Target="slide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685800"/>
            <a:ext cx="7772400" cy="2286000"/>
          </a:xfrm>
        </p:spPr>
        <p:txBody>
          <a:bodyPr/>
          <a:lstStyle/>
          <a:p>
            <a:r>
              <a:rPr lang="en-US" altLang="en-US" dirty="0" smtClean="0"/>
              <a:t/>
            </a:r>
            <a:br>
              <a:rPr lang="en-US" altLang="en-US" dirty="0" smtClean="0"/>
            </a:br>
            <a:r>
              <a:rPr lang="en-US" altLang="en-US" dirty="0" smtClean="0"/>
              <a:t>Performance Evaluation and Professional Growth (PEPG) System</a:t>
            </a:r>
            <a:br>
              <a:rPr lang="en-US" altLang="en-US" dirty="0" smtClean="0"/>
            </a:br>
            <a:r>
              <a:rPr lang="en-US" altLang="en-US" dirty="0" smtClean="0"/>
              <a:t/>
            </a:r>
            <a:br>
              <a:rPr lang="en-US" altLang="en-US" dirty="0" smtClean="0"/>
            </a:br>
            <a:r>
              <a:rPr lang="en-US" altLang="en-US" dirty="0" smtClean="0"/>
              <a:t>An Overview of the Requirements</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Professional Practice </a:t>
            </a:r>
            <a:br>
              <a:rPr lang="en-US" dirty="0" smtClean="0"/>
            </a:br>
            <a:r>
              <a:rPr lang="en-US" dirty="0" smtClean="0"/>
              <a:t>as a Measure of Effectiveness</a:t>
            </a:r>
            <a:r>
              <a:rPr lang="en-US" dirty="0"/>
              <a:t/>
            </a:r>
            <a:br>
              <a:rPr lang="en-US" dirty="0"/>
            </a:br>
            <a:endParaRPr lang="en-US" dirty="0"/>
          </a:p>
        </p:txBody>
      </p:sp>
    </p:spTree>
    <p:extLst>
      <p:ext uri="{BB962C8B-B14F-4D97-AF65-F5344CB8AC3E}">
        <p14:creationId xmlns:p14="http://schemas.microsoft.com/office/powerpoint/2010/main" val="4096689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US" dirty="0" smtClean="0">
                <a:solidFill>
                  <a:srgbClr val="002060"/>
                </a:solidFill>
              </a:rPr>
              <a:t/>
            </a:r>
            <a:br>
              <a:rPr lang="en-US" dirty="0" smtClean="0">
                <a:solidFill>
                  <a:srgbClr val="002060"/>
                </a:solidFill>
              </a:rPr>
            </a:br>
            <a:r>
              <a:rPr lang="en-US" dirty="0" smtClean="0">
                <a:solidFill>
                  <a:srgbClr val="002060"/>
                </a:solidFill>
              </a:rPr>
              <a:t>Benchmarks </a:t>
            </a:r>
            <a:r>
              <a:rPr lang="en-US" dirty="0">
                <a:solidFill>
                  <a:srgbClr val="002060"/>
                </a:solidFill>
              </a:rPr>
              <a:t>for Practice Standards</a:t>
            </a:r>
            <a:br>
              <a:rPr lang="en-US" dirty="0">
                <a:solidFill>
                  <a:srgbClr val="002060"/>
                </a:solidFill>
              </a:rPr>
            </a:br>
            <a:endParaRPr lang="en-US" dirty="0"/>
          </a:p>
        </p:txBody>
      </p:sp>
      <p:sp>
        <p:nvSpPr>
          <p:cNvPr id="7" name="Content Placeholder 6"/>
          <p:cNvSpPr>
            <a:spLocks noGrp="1"/>
          </p:cNvSpPr>
          <p:nvPr>
            <p:ph idx="1"/>
          </p:nvPr>
        </p:nvSpPr>
        <p:spPr/>
        <p:txBody>
          <a:bodyPr/>
          <a:lstStyle/>
          <a:p>
            <a:r>
              <a:rPr lang="en-US" sz="1400" dirty="0"/>
              <a:t>In order to achieve the goal of ensuring that all Maine  educators are effective, we need a clear and common understanding of what effective teachers and school leaders look like in practice.</a:t>
            </a:r>
          </a:p>
          <a:p>
            <a:endParaRPr lang="en-US" sz="1400" dirty="0"/>
          </a:p>
          <a:p>
            <a:r>
              <a:rPr lang="en-US" sz="1400" dirty="0"/>
              <a:t>To that end, in 2012, the </a:t>
            </a:r>
            <a:r>
              <a:rPr lang="en-US" sz="1400" u="sng" dirty="0">
                <a:hlinkClick r:id="rId3"/>
              </a:rPr>
              <a:t>Maine Educator Effectiveness Council (</a:t>
            </a:r>
            <a:r>
              <a:rPr lang="en-US" sz="1400" u="sng" dirty="0" smtClean="0">
                <a:hlinkClick r:id="rId3"/>
              </a:rPr>
              <a:t>MEEC</a:t>
            </a:r>
            <a:r>
              <a:rPr lang="en-US" sz="1400" dirty="0" smtClean="0">
                <a:hlinkClick r:id="rId3"/>
              </a:rPr>
              <a:t>)</a:t>
            </a:r>
            <a:r>
              <a:rPr lang="en-US" sz="1400" dirty="0"/>
              <a:t> </a:t>
            </a:r>
            <a:r>
              <a:rPr lang="en-US" sz="1400" dirty="0" smtClean="0"/>
              <a:t>identified </a:t>
            </a:r>
            <a:r>
              <a:rPr lang="en-US" sz="1400" dirty="0"/>
              <a:t>the InTASC Model Core Teaching standards and the ISLLC 2008 Standards as the benchmarks for teacher and principal effectiveness, respectively.  </a:t>
            </a:r>
          </a:p>
          <a:p>
            <a:endParaRPr lang="en-US" dirty="0"/>
          </a:p>
        </p:txBody>
      </p:sp>
    </p:spTree>
    <p:extLst>
      <p:ext uri="{BB962C8B-B14F-4D97-AF65-F5344CB8AC3E}">
        <p14:creationId xmlns:p14="http://schemas.microsoft.com/office/powerpoint/2010/main" val="2400139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800" dirty="0" smtClean="0"/>
              <a:t/>
            </a:r>
            <a:br>
              <a:rPr lang="en-US" sz="800" dirty="0" smtClean="0"/>
            </a:br>
            <a:r>
              <a:rPr lang="en-US" sz="2000" dirty="0" smtClean="0"/>
              <a:t>The Three Parts of </a:t>
            </a:r>
            <a:r>
              <a:rPr lang="en-US" sz="2000" dirty="0"/>
              <a:t>a Professional Practice Model</a:t>
            </a:r>
            <a:r>
              <a:rPr lang="en-US" sz="3200" dirty="0"/>
              <a:t/>
            </a:r>
            <a:br>
              <a:rPr lang="en-US" sz="3200" dirty="0"/>
            </a:br>
            <a:endParaRPr lang="en-US" sz="800" dirty="0"/>
          </a:p>
        </p:txBody>
      </p:sp>
      <p:sp>
        <p:nvSpPr>
          <p:cNvPr id="6" name="Content Placeholder 5"/>
          <p:cNvSpPr>
            <a:spLocks noGrp="1"/>
          </p:cNvSpPr>
          <p:nvPr>
            <p:ph idx="1"/>
          </p:nvPr>
        </p:nvSpPr>
        <p:spPr/>
        <p:txBody>
          <a:bodyPr/>
          <a:lstStyle/>
          <a:p>
            <a:r>
              <a:rPr lang="en-US" sz="1400" dirty="0"/>
              <a:t>In order to ensure that the professional practice element of a PEPG system provides a comprehensive analysis and accurate measures of effective teacher or principal practice, the Maine DOE requires that a system model include three parts:  </a:t>
            </a:r>
          </a:p>
          <a:p>
            <a:endParaRPr lang="en-US" sz="1400" b="1" dirty="0"/>
          </a:p>
          <a:p>
            <a:pPr marL="800100" lvl="1" indent="-342900">
              <a:buFont typeface="+mj-lt"/>
              <a:buAutoNum type="arabicPeriod"/>
            </a:pPr>
            <a:r>
              <a:rPr lang="en-US" sz="1400" dirty="0"/>
              <a:t>Performance standards aligned with the benchmark  standards</a:t>
            </a:r>
          </a:p>
          <a:p>
            <a:pPr marL="800100" lvl="1" indent="-342900">
              <a:buFont typeface="+mj-lt"/>
              <a:buAutoNum type="arabicPeriod"/>
            </a:pPr>
            <a:r>
              <a:rPr lang="en-US" sz="1400" dirty="0"/>
              <a:t>Supporting descriptors for each standard as published or endorsed by the creator/sponsor of the standards</a:t>
            </a:r>
          </a:p>
          <a:p>
            <a:pPr marL="800100" lvl="1" indent="-342900">
              <a:buFont typeface="+mj-lt"/>
              <a:buAutoNum type="arabicPeriod"/>
            </a:pPr>
            <a:r>
              <a:rPr lang="en-US" sz="1400" dirty="0"/>
              <a:t>Rubrics for each standard</a:t>
            </a:r>
          </a:p>
          <a:p>
            <a:endParaRPr lang="en-US" dirty="0"/>
          </a:p>
        </p:txBody>
      </p:sp>
    </p:spTree>
    <p:extLst>
      <p:ext uri="{BB962C8B-B14F-4D97-AF65-F5344CB8AC3E}">
        <p14:creationId xmlns:p14="http://schemas.microsoft.com/office/powerpoint/2010/main" val="360941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pPr algn="ctr"/>
            <a:r>
              <a:rPr lang="en-US" sz="2000" dirty="0"/>
              <a:t>Using the InTASC or ISLLC Standards</a:t>
            </a:r>
          </a:p>
        </p:txBody>
      </p:sp>
      <p:sp>
        <p:nvSpPr>
          <p:cNvPr id="8" name="Content Placeholder 7"/>
          <p:cNvSpPr>
            <a:spLocks noGrp="1"/>
          </p:cNvSpPr>
          <p:nvPr>
            <p:ph idx="1"/>
          </p:nvPr>
        </p:nvSpPr>
        <p:spPr/>
        <p:txBody>
          <a:bodyPr/>
          <a:lstStyle/>
          <a:p>
            <a:r>
              <a:rPr lang="en-US" sz="1400" dirty="0"/>
              <a:t>At this time, the creators of the InTASC Model Core Standards and the ISLLC Standards have not created rubrics; that is, they are missing one of the three required parts. Therefore, to use benchmark standards a school administrative unit would have to locate or create rubrics for the benchmark standards.</a:t>
            </a:r>
          </a:p>
          <a:p>
            <a:endParaRPr lang="en-US" sz="1400" dirty="0"/>
          </a:p>
          <a:p>
            <a:r>
              <a:rPr lang="en-US" sz="1400" dirty="0"/>
              <a:t>Alternatively, a district may use any of the </a:t>
            </a:r>
            <a:r>
              <a:rPr lang="en-US" sz="1400" dirty="0">
                <a:hlinkClick r:id="rId3" action="ppaction://hlinksldjump"/>
              </a:rPr>
              <a:t>models approved by the Maine DOE.</a:t>
            </a:r>
            <a:endParaRPr lang="en-US" sz="1400" dirty="0"/>
          </a:p>
          <a:p>
            <a:endParaRPr lang="en-US" dirty="0"/>
          </a:p>
        </p:txBody>
      </p:sp>
    </p:spTree>
    <p:extLst>
      <p:ext uri="{BB962C8B-B14F-4D97-AF65-F5344CB8AC3E}">
        <p14:creationId xmlns:p14="http://schemas.microsoft.com/office/powerpoint/2010/main" val="3436423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t>Maine DOE Menu of Approved Professional Practice Models</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0683705"/>
              </p:ext>
            </p:extLst>
          </p:nvPr>
        </p:nvGraphicFramePr>
        <p:xfrm>
          <a:off x="152400" y="2590800"/>
          <a:ext cx="8610600" cy="3162181"/>
        </p:xfrm>
        <a:graphic>
          <a:graphicData uri="http://schemas.openxmlformats.org/drawingml/2006/table">
            <a:tbl>
              <a:tblPr firstRow="1" firstCol="1" bandRow="1">
                <a:tableStyleId>{74C1A8A3-306A-4EB7-A6B1-4F7E0EB9C5D6}</a:tableStyleId>
              </a:tblPr>
              <a:tblGrid>
                <a:gridCol w="4305300"/>
                <a:gridCol w="4305300"/>
              </a:tblGrid>
              <a:tr h="220176">
                <a:tc>
                  <a:txBody>
                    <a:bodyPr/>
                    <a:lstStyle/>
                    <a:p>
                      <a:pPr marL="0" marR="0" algn="ctr">
                        <a:spcBef>
                          <a:spcPts val="0"/>
                        </a:spcBef>
                        <a:spcAft>
                          <a:spcPts val="0"/>
                        </a:spcAft>
                      </a:pPr>
                      <a:r>
                        <a:rPr lang="en-US" sz="1200" dirty="0">
                          <a:solidFill>
                            <a:srgbClr val="274F73"/>
                          </a:solidFill>
                          <a:effectLst/>
                        </a:rPr>
                        <a:t>Professional Practice Models for Teachers</a:t>
                      </a:r>
                      <a:endParaRPr lang="en-US" sz="1200" dirty="0">
                        <a:solidFill>
                          <a:srgbClr val="274F73"/>
                        </a:solidFill>
                        <a:effectLst/>
                        <a:latin typeface="Century Gothic" panose="020B0502020202020204" pitchFamily="34" charset="0"/>
                        <a:ea typeface="Calibri"/>
                        <a:cs typeface="Times New Roman"/>
                      </a:endParaRPr>
                    </a:p>
                  </a:txBody>
                  <a:tcPr marL="73109" marR="73109" marT="0" marB="0" anchor="ctr"/>
                </a:tc>
                <a:tc>
                  <a:txBody>
                    <a:bodyPr/>
                    <a:lstStyle/>
                    <a:p>
                      <a:pPr marL="0" marR="0" algn="ctr">
                        <a:spcBef>
                          <a:spcPts val="0"/>
                        </a:spcBef>
                        <a:spcAft>
                          <a:spcPts val="0"/>
                        </a:spcAft>
                      </a:pPr>
                      <a:r>
                        <a:rPr lang="en-US" sz="1200" dirty="0">
                          <a:solidFill>
                            <a:srgbClr val="274F73"/>
                          </a:solidFill>
                          <a:effectLst/>
                        </a:rPr>
                        <a:t>Professional Practice Models for Principals</a:t>
                      </a:r>
                      <a:endParaRPr lang="en-US" sz="1200" dirty="0">
                        <a:solidFill>
                          <a:srgbClr val="274F73"/>
                        </a:solidFill>
                        <a:effectLst/>
                        <a:latin typeface="Century Gothic" panose="020B0502020202020204" pitchFamily="34" charset="0"/>
                        <a:ea typeface="Calibri"/>
                        <a:cs typeface="Times New Roman"/>
                      </a:endParaRPr>
                    </a:p>
                  </a:txBody>
                  <a:tcPr marL="73109" marR="73109" marT="0" marB="0" anchor="ctr"/>
                </a:tc>
              </a:tr>
              <a:tr h="2942005">
                <a:tc>
                  <a:txBody>
                    <a:bodyPr/>
                    <a:lstStyle/>
                    <a:p>
                      <a:pPr marL="228600" marR="0">
                        <a:spcBef>
                          <a:spcPts val="0"/>
                        </a:spcBef>
                        <a:spcAft>
                          <a:spcPts val="0"/>
                        </a:spcAft>
                      </a:pPr>
                      <a:r>
                        <a:rPr lang="en-US" sz="1200" dirty="0">
                          <a:effectLst/>
                        </a:rPr>
                        <a:t> </a:t>
                      </a:r>
                    </a:p>
                    <a:p>
                      <a:pPr marL="0" marR="0" indent="0">
                        <a:spcBef>
                          <a:spcPts val="0"/>
                        </a:spcBef>
                        <a:spcAft>
                          <a:spcPts val="0"/>
                        </a:spcAft>
                        <a:buFontTx/>
                        <a:buNone/>
                      </a:pPr>
                      <a:r>
                        <a:rPr lang="en-US" sz="1200" dirty="0">
                          <a:effectLst/>
                        </a:rPr>
                        <a:t>The National Board for Professional Teaching Standards (NBPTS) </a:t>
                      </a:r>
                      <a:r>
                        <a:rPr lang="en-US" sz="1200" u="sng" dirty="0">
                          <a:effectLst/>
                          <a:hlinkClick r:id="rId2"/>
                        </a:rPr>
                        <a:t>Five Core Propositions and Indicators</a:t>
                      </a:r>
                      <a:r>
                        <a:rPr lang="en-US" sz="1200" dirty="0">
                          <a:effectLst/>
                        </a:rPr>
                        <a:t>, along with the TPEG </a:t>
                      </a:r>
                      <a:r>
                        <a:rPr lang="en-US" sz="1200" u="sng" dirty="0">
                          <a:effectLst/>
                          <a:hlinkClick r:id="rId3"/>
                        </a:rPr>
                        <a:t>rubrics</a:t>
                      </a:r>
                      <a:r>
                        <a:rPr lang="en-US" sz="1200" dirty="0">
                          <a:effectLst/>
                          <a:hlinkClick r:id="rId3"/>
                        </a:rPr>
                        <a:t> </a:t>
                      </a:r>
                      <a:r>
                        <a:rPr lang="en-US" sz="1200" dirty="0">
                          <a:effectLst/>
                        </a:rPr>
                        <a:t>created by the Maine Schools for Excellence</a:t>
                      </a:r>
                    </a:p>
                    <a:p>
                      <a:pPr marL="0" marR="0" indent="0">
                        <a:spcBef>
                          <a:spcPts val="0"/>
                        </a:spcBef>
                        <a:spcAft>
                          <a:spcPts val="0"/>
                        </a:spcAft>
                        <a:buFontTx/>
                        <a:buNone/>
                      </a:pPr>
                      <a:r>
                        <a:rPr lang="en-US" sz="1200" dirty="0">
                          <a:effectLst/>
                        </a:rPr>
                        <a:t> </a:t>
                      </a:r>
                    </a:p>
                    <a:p>
                      <a:pPr marL="0" marR="0" indent="0">
                        <a:spcBef>
                          <a:spcPts val="0"/>
                        </a:spcBef>
                        <a:spcAft>
                          <a:spcPts val="0"/>
                        </a:spcAft>
                        <a:buFontTx/>
                        <a:buNone/>
                      </a:pPr>
                      <a:r>
                        <a:rPr lang="en-US" sz="1200" u="sng" dirty="0">
                          <a:effectLst/>
                          <a:hlinkClick r:id="rId4"/>
                        </a:rPr>
                        <a:t>The  Framework for Teaching</a:t>
                      </a:r>
                      <a:r>
                        <a:rPr lang="en-US" sz="1200" dirty="0">
                          <a:effectLst/>
                          <a:hlinkClick r:id="rId4"/>
                        </a:rPr>
                        <a:t>, </a:t>
                      </a:r>
                      <a:r>
                        <a:rPr lang="en-US" sz="1200" dirty="0">
                          <a:effectLst/>
                        </a:rPr>
                        <a:t>by Charlotte Danielson </a:t>
                      </a:r>
                    </a:p>
                    <a:p>
                      <a:pPr marL="0" marR="0" indent="0">
                        <a:spcBef>
                          <a:spcPts val="0"/>
                        </a:spcBef>
                        <a:spcAft>
                          <a:spcPts val="0"/>
                        </a:spcAft>
                        <a:buFontTx/>
                        <a:buNone/>
                      </a:pPr>
                      <a:endParaRPr lang="en-US" sz="1200" dirty="0">
                        <a:effectLst/>
                      </a:endParaRPr>
                    </a:p>
                    <a:p>
                      <a:pPr marL="0" marR="0" indent="0">
                        <a:spcBef>
                          <a:spcPts val="0"/>
                        </a:spcBef>
                        <a:spcAft>
                          <a:spcPts val="0"/>
                        </a:spcAft>
                        <a:buFontTx/>
                        <a:buNone/>
                      </a:pPr>
                      <a:r>
                        <a:rPr lang="en-US" sz="1200" u="sng" dirty="0">
                          <a:effectLst/>
                          <a:hlinkClick r:id="rId5"/>
                        </a:rPr>
                        <a:t>The Marzano Art and Science of Teaching </a:t>
                      </a:r>
                      <a:r>
                        <a:rPr lang="en-US" sz="1200" u="sng" dirty="0" smtClean="0">
                          <a:effectLst/>
                          <a:hlinkClick r:id="rId5"/>
                        </a:rPr>
                        <a:t>Framework</a:t>
                      </a:r>
                      <a:endParaRPr lang="en-US" sz="1200" u="sng" dirty="0" smtClean="0">
                        <a:effectLst/>
                      </a:endParaRPr>
                    </a:p>
                    <a:p>
                      <a:pPr marL="0" marR="0" indent="0">
                        <a:spcBef>
                          <a:spcPts val="0"/>
                        </a:spcBef>
                        <a:spcAft>
                          <a:spcPts val="0"/>
                        </a:spcAft>
                        <a:buFontTx/>
                        <a:buNone/>
                      </a:pPr>
                      <a:endParaRPr lang="en-US" sz="1200" u="sng" dirty="0" smtClean="0">
                        <a:effectLst/>
                      </a:endParaRPr>
                    </a:p>
                    <a:p>
                      <a:pPr marL="0" marR="0" indent="0">
                        <a:spcBef>
                          <a:spcPts val="0"/>
                        </a:spcBef>
                        <a:spcAft>
                          <a:spcPts val="0"/>
                        </a:spcAft>
                        <a:buFontTx/>
                        <a:buNone/>
                      </a:pPr>
                      <a:r>
                        <a:rPr lang="en-US" sz="1200" u="sng" dirty="0" smtClean="0">
                          <a:effectLst/>
                          <a:hlinkClick r:id="rId6"/>
                        </a:rPr>
                        <a:t>Kim Marshall Teacher Evaluation Rubrics </a:t>
                      </a:r>
                      <a:endParaRPr lang="en-US" sz="1200" dirty="0">
                        <a:effectLst/>
                      </a:endParaRPr>
                    </a:p>
                    <a:p>
                      <a:pPr marL="228600" marR="0">
                        <a:spcBef>
                          <a:spcPts val="0"/>
                        </a:spcBef>
                        <a:spcAft>
                          <a:spcPts val="0"/>
                        </a:spcAft>
                        <a:buFontTx/>
                        <a:buNone/>
                      </a:pPr>
                      <a:r>
                        <a:rPr lang="en-US" sz="1200" u="none" strike="noStrike" dirty="0">
                          <a:effectLst/>
                        </a:rPr>
                        <a:t> </a:t>
                      </a:r>
                      <a:endParaRPr lang="en-US" sz="1200" dirty="0">
                        <a:effectLst/>
                      </a:endParaRPr>
                    </a:p>
                    <a:p>
                      <a:pPr marL="228600" marR="0">
                        <a:spcBef>
                          <a:spcPts val="0"/>
                        </a:spcBef>
                        <a:spcAft>
                          <a:spcPts val="0"/>
                        </a:spcAft>
                      </a:pPr>
                      <a:r>
                        <a:rPr lang="en-US" sz="1200" u="none" strike="noStrike" dirty="0">
                          <a:effectLst/>
                        </a:rPr>
                        <a:t> </a:t>
                      </a:r>
                      <a:endParaRPr lang="en-US" sz="1200" dirty="0">
                        <a:effectLst/>
                      </a:endParaRPr>
                    </a:p>
                    <a:p>
                      <a:pPr marL="0" marR="0">
                        <a:spcBef>
                          <a:spcPts val="0"/>
                        </a:spcBef>
                        <a:spcAft>
                          <a:spcPts val="0"/>
                        </a:spcAft>
                      </a:pPr>
                      <a:r>
                        <a:rPr lang="en-US" sz="1200" dirty="0">
                          <a:effectLst/>
                        </a:rPr>
                        <a:t> </a:t>
                      </a:r>
                      <a:endParaRPr lang="en-US" sz="1200" dirty="0">
                        <a:effectLst/>
                        <a:latin typeface="Century Gothic" panose="020B0502020202020204" pitchFamily="34" charset="0"/>
                        <a:ea typeface="Calibri"/>
                        <a:cs typeface="Times New Roman"/>
                      </a:endParaRPr>
                    </a:p>
                  </a:txBody>
                  <a:tcPr marL="73109" marR="73109" marT="0" marB="0"/>
                </a:tc>
                <a:tc>
                  <a:txBody>
                    <a:bodyPr/>
                    <a:lstStyle/>
                    <a:p>
                      <a:pPr marL="228600" marR="0" indent="0">
                        <a:spcBef>
                          <a:spcPts val="0"/>
                        </a:spcBef>
                        <a:spcAft>
                          <a:spcPts val="0"/>
                        </a:spcAft>
                        <a:buFontTx/>
                        <a:buNone/>
                      </a:pPr>
                      <a:r>
                        <a:rPr lang="en-US" sz="1200" u="sng" dirty="0" smtClean="0">
                          <a:effectLst/>
                          <a:hlinkClick r:id="rId7"/>
                        </a:rPr>
                        <a:t/>
                      </a:r>
                      <a:br>
                        <a:rPr lang="en-US" sz="1200" u="sng" dirty="0" smtClean="0">
                          <a:effectLst/>
                          <a:hlinkClick r:id="rId7"/>
                        </a:rPr>
                      </a:br>
                      <a:r>
                        <a:rPr lang="en-US" sz="1200" u="sng" dirty="0" smtClean="0">
                          <a:effectLst/>
                          <a:hlinkClick r:id="rId7"/>
                        </a:rPr>
                        <a:t>National </a:t>
                      </a:r>
                      <a:r>
                        <a:rPr lang="en-US" sz="1200" u="sng" dirty="0">
                          <a:effectLst/>
                          <a:hlinkClick r:id="rId7"/>
                        </a:rPr>
                        <a:t>Board Core Propositions for Accomplished Educational Leaders</a:t>
                      </a:r>
                      <a:r>
                        <a:rPr lang="en-US" sz="1200" dirty="0">
                          <a:effectLst/>
                          <a:hlinkClick r:id="rId7"/>
                        </a:rPr>
                        <a:t>, </a:t>
                      </a:r>
                      <a:r>
                        <a:rPr lang="en-US" sz="1200" dirty="0">
                          <a:effectLst/>
                        </a:rPr>
                        <a:t>adopted by the National Board for Professional Teaching Standards in 2009, along with the </a:t>
                      </a:r>
                      <a:r>
                        <a:rPr lang="en-US" sz="1200" dirty="0" smtClean="0">
                          <a:effectLst/>
                          <a:hlinkClick r:id="rId8"/>
                        </a:rPr>
                        <a:t>LEPG </a:t>
                      </a:r>
                      <a:r>
                        <a:rPr lang="en-US" sz="1200" u="sng" dirty="0">
                          <a:effectLst/>
                          <a:hlinkClick r:id="rId8"/>
                        </a:rPr>
                        <a:t>rubrics</a:t>
                      </a:r>
                      <a:r>
                        <a:rPr lang="en-US" sz="1200" dirty="0">
                          <a:effectLst/>
                          <a:hlinkClick r:id="rId8"/>
                        </a:rPr>
                        <a:t> </a:t>
                      </a:r>
                      <a:r>
                        <a:rPr lang="en-US" sz="1200" dirty="0">
                          <a:effectLst/>
                        </a:rPr>
                        <a:t>created by the Maine Schools for Excellence </a:t>
                      </a:r>
                      <a:endParaRPr lang="en-US" sz="1200" dirty="0" smtClean="0">
                        <a:effectLst/>
                      </a:endParaRPr>
                    </a:p>
                    <a:p>
                      <a:pPr marL="228600" marR="0" indent="0">
                        <a:spcBef>
                          <a:spcPts val="0"/>
                        </a:spcBef>
                        <a:spcAft>
                          <a:spcPts val="0"/>
                        </a:spcAft>
                        <a:buFontTx/>
                        <a:buNone/>
                      </a:pPr>
                      <a:endParaRPr lang="en-US" sz="1200" dirty="0">
                        <a:effectLst/>
                      </a:endParaRPr>
                    </a:p>
                    <a:p>
                      <a:pPr marL="228600" marR="0" indent="0">
                        <a:spcBef>
                          <a:spcPts val="0"/>
                        </a:spcBef>
                        <a:spcAft>
                          <a:spcPts val="0"/>
                        </a:spcAft>
                        <a:buFontTx/>
                        <a:buNone/>
                      </a:pPr>
                      <a:r>
                        <a:rPr lang="en-US" sz="1200" u="none" dirty="0">
                          <a:effectLst/>
                        </a:rPr>
                        <a:t>The principal professional practice evaluation model created by the Supervision and Evaluation Committee of the Maine Principal’s Association, dated September 2013 and posted on the </a:t>
                      </a:r>
                      <a:r>
                        <a:rPr lang="en-US" sz="1200" u="none" dirty="0" smtClean="0">
                          <a:effectLst/>
                        </a:rPr>
                        <a:t>association’s </a:t>
                      </a:r>
                      <a:r>
                        <a:rPr lang="en-US" sz="1200" u="none" dirty="0">
                          <a:effectLst/>
                        </a:rPr>
                        <a:t>Website </a:t>
                      </a:r>
                      <a:r>
                        <a:rPr lang="en-US" sz="1200" u="none" dirty="0">
                          <a:effectLst/>
                          <a:hlinkClick r:id="rId9"/>
                        </a:rPr>
                        <a:t>at www.mpa.cc. </a:t>
                      </a:r>
                      <a:endParaRPr lang="en-US" sz="1200" u="none" dirty="0">
                        <a:effectLst/>
                      </a:endParaRPr>
                    </a:p>
                    <a:p>
                      <a:pPr marL="228600" marR="0" indent="0">
                        <a:spcBef>
                          <a:spcPts val="0"/>
                        </a:spcBef>
                        <a:spcAft>
                          <a:spcPts val="0"/>
                        </a:spcAft>
                        <a:buFontTx/>
                        <a:buNone/>
                      </a:pPr>
                      <a:endParaRPr lang="en-US" sz="1200" dirty="0">
                        <a:effectLst/>
                      </a:endParaRPr>
                    </a:p>
                    <a:p>
                      <a:pPr marL="228600" marR="0" indent="0">
                        <a:spcBef>
                          <a:spcPts val="0"/>
                        </a:spcBef>
                        <a:spcAft>
                          <a:spcPts val="0"/>
                        </a:spcAft>
                        <a:buFontTx/>
                        <a:buNone/>
                      </a:pPr>
                      <a:r>
                        <a:rPr lang="en-US" sz="1200" u="sng" dirty="0" smtClean="0">
                          <a:effectLst/>
                          <a:hlinkClick r:id="rId10"/>
                        </a:rPr>
                        <a:t>The </a:t>
                      </a:r>
                      <a:r>
                        <a:rPr lang="en-US" sz="1200" u="sng" dirty="0">
                          <a:effectLst/>
                          <a:hlinkClick r:id="rId10"/>
                        </a:rPr>
                        <a:t>Marzano School Leader Evaluation </a:t>
                      </a:r>
                      <a:r>
                        <a:rPr lang="en-US" sz="1200" u="sng" dirty="0" smtClean="0">
                          <a:effectLst/>
                          <a:hlinkClick r:id="rId10"/>
                        </a:rPr>
                        <a:t>Model</a:t>
                      </a:r>
                      <a:r>
                        <a:rPr lang="en-US" sz="1200" dirty="0">
                          <a:effectLst/>
                          <a:hlinkClick r:id="rId10"/>
                        </a:rPr>
                        <a:t> </a:t>
                      </a:r>
                      <a:endParaRPr lang="en-US" sz="1200" dirty="0">
                        <a:effectLst/>
                        <a:latin typeface="Century Gothic" panose="020B0502020202020204" pitchFamily="34" charset="0"/>
                      </a:endParaRPr>
                    </a:p>
                  </a:txBody>
                  <a:tcPr marL="73109" marR="73109" marT="0" marB="0"/>
                </a:tc>
              </a:tr>
            </a:tbl>
          </a:graphicData>
        </a:graphic>
      </p:graphicFrame>
      <p:sp>
        <p:nvSpPr>
          <p:cNvPr id="9" name="Rectangle 8"/>
          <p:cNvSpPr/>
          <p:nvPr/>
        </p:nvSpPr>
        <p:spPr>
          <a:xfrm>
            <a:off x="-12192" y="1907232"/>
            <a:ext cx="9156192" cy="461665"/>
          </a:xfrm>
          <a:prstGeom prst="rect">
            <a:avLst/>
          </a:prstGeom>
          <a:solidFill>
            <a:schemeClr val="bg1"/>
          </a:solidFill>
        </p:spPr>
        <p:txBody>
          <a:bodyPr wrap="square">
            <a:spAutoFit/>
          </a:bodyPr>
          <a:lstStyle/>
          <a:p>
            <a:r>
              <a:rPr lang="en-US" sz="1200" dirty="0" smtClean="0">
                <a:latin typeface="+mn-lt"/>
              </a:rPr>
              <a:t>This </a:t>
            </a:r>
            <a:r>
              <a:rPr lang="en-US" sz="1200" dirty="0">
                <a:latin typeface="+mn-lt"/>
              </a:rPr>
              <a:t>menu will be updated as additional models are approved. A School administrative unit wishing to use a model that does not appear on the menu should contact the </a:t>
            </a:r>
            <a:r>
              <a:rPr lang="en-US" sz="1200" dirty="0">
                <a:latin typeface="+mn-lt"/>
                <a:hlinkClick r:id="rId11"/>
              </a:rPr>
              <a:t>Educator Effectiveness Coordinator </a:t>
            </a:r>
            <a:r>
              <a:rPr lang="en-US" sz="1200" dirty="0" smtClean="0">
                <a:latin typeface="+mn-lt"/>
              </a:rPr>
              <a:t> for </a:t>
            </a:r>
            <a:r>
              <a:rPr lang="en-US" sz="1200" dirty="0">
                <a:latin typeface="+mn-lt"/>
              </a:rPr>
              <a:t>information and assistance.</a:t>
            </a:r>
          </a:p>
        </p:txBody>
      </p:sp>
    </p:spTree>
    <p:extLst>
      <p:ext uri="{BB962C8B-B14F-4D97-AF65-F5344CB8AC3E}">
        <p14:creationId xmlns:p14="http://schemas.microsoft.com/office/powerpoint/2010/main" val="2184666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lang="en-US" dirty="0"/>
              <a:t>Student </a:t>
            </a:r>
            <a:r>
              <a:rPr lang="en-US" dirty="0" smtClean="0"/>
              <a:t>Learning </a:t>
            </a:r>
            <a:r>
              <a:rPr lang="en-US" dirty="0"/>
              <a:t>and </a:t>
            </a:r>
            <a:r>
              <a:rPr lang="en-US" dirty="0" smtClean="0"/>
              <a:t>Growth as a Measure of Educator Effectiveness</a:t>
            </a:r>
            <a:endParaRPr lang="en-US" dirty="0"/>
          </a:p>
        </p:txBody>
      </p:sp>
      <p:sp>
        <p:nvSpPr>
          <p:cNvPr id="4" name="Rectangle 3"/>
          <p:cNvSpPr/>
          <p:nvPr/>
        </p:nvSpPr>
        <p:spPr>
          <a:xfrm>
            <a:off x="1447800" y="4343400"/>
            <a:ext cx="6096000" cy="12192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n-US" sz="1400" dirty="0" smtClean="0"/>
              <a:t>In addition to the guidance on the following slides, </a:t>
            </a:r>
            <a:r>
              <a:rPr lang="en-US" sz="1400" dirty="0" smtClean="0">
                <a:hlinkClick r:id="rId2"/>
              </a:rPr>
              <a:t>the Maine DOE Student Learning Objective Handbook </a:t>
            </a:r>
            <a:r>
              <a:rPr lang="en-US" sz="1400" dirty="0" smtClean="0"/>
              <a:t>provides detailed information on each aspect of setting student learning and growth targets and selecting appropriate assessments.</a:t>
            </a:r>
            <a:endParaRPr lang="en-US" sz="1400" dirty="0"/>
          </a:p>
        </p:txBody>
      </p:sp>
    </p:spTree>
    <p:extLst>
      <p:ext uri="{BB962C8B-B14F-4D97-AF65-F5344CB8AC3E}">
        <p14:creationId xmlns:p14="http://schemas.microsoft.com/office/powerpoint/2010/main" val="1472942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Defining </a:t>
            </a:r>
            <a:r>
              <a:rPr lang="en-US" dirty="0"/>
              <a:t>'Student Learning and Growth' </a:t>
            </a:r>
            <a:br>
              <a:rPr lang="en-US" dirty="0"/>
            </a:br>
            <a:endParaRPr lang="en-US" dirty="0"/>
          </a:p>
        </p:txBody>
      </p:sp>
      <p:sp>
        <p:nvSpPr>
          <p:cNvPr id="7" name="Content Placeholder 6"/>
          <p:cNvSpPr>
            <a:spLocks noGrp="1"/>
          </p:cNvSpPr>
          <p:nvPr>
            <p:ph idx="1"/>
          </p:nvPr>
        </p:nvSpPr>
        <p:spPr/>
        <p:txBody>
          <a:bodyPr/>
          <a:lstStyle/>
          <a:p>
            <a:pPr lvl="0"/>
            <a:r>
              <a:rPr lang="en-US" sz="1400" dirty="0"/>
              <a:t>As a factor in the summative effectiveness rating of a teacher or principal, 'Student Learning and Growth' is based on data that measures a change in an *instructional cohort's academic knowledge or skills between two points of time</a:t>
            </a:r>
            <a:r>
              <a:rPr lang="en-US" sz="1400" dirty="0" smtClean="0"/>
              <a:t>.</a:t>
            </a:r>
          </a:p>
          <a:p>
            <a:pPr lvl="0"/>
            <a:endParaRPr lang="en-US" sz="1400" dirty="0"/>
          </a:p>
          <a:p>
            <a:pPr lvl="0"/>
            <a:r>
              <a:rPr lang="en-US" sz="1400" dirty="0" smtClean="0"/>
              <a:t>In determining student learning and growth factors for the purposes of assessing educator performance, administrators and educators should consider how much data is necessary to making an accurate assessment.</a:t>
            </a:r>
            <a:endParaRPr lang="en-US" sz="1400" dirty="0"/>
          </a:p>
          <a:p>
            <a:pPr lvl="0"/>
            <a:endParaRPr lang="en-US" dirty="0"/>
          </a:p>
          <a:p>
            <a:pPr lvl="0" algn="ctr"/>
            <a:r>
              <a:rPr lang="en-US" sz="1200" dirty="0"/>
              <a:t>*The student or group of students whose academic growth will be attributed to a teacher or principal.</a:t>
            </a:r>
          </a:p>
          <a:p>
            <a:endParaRPr lang="en-US" dirty="0"/>
          </a:p>
        </p:txBody>
      </p:sp>
    </p:spTree>
    <p:extLst>
      <p:ext uri="{BB962C8B-B14F-4D97-AF65-F5344CB8AC3E}">
        <p14:creationId xmlns:p14="http://schemas.microsoft.com/office/powerpoint/2010/main" val="3186893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Student Learning and Growth: </a:t>
            </a:r>
            <a:br>
              <a:rPr lang="en-US" dirty="0" smtClean="0"/>
            </a:br>
            <a:r>
              <a:rPr lang="en-US" dirty="0" smtClean="0"/>
              <a:t> Key Procedural Requirements and Guidelines</a:t>
            </a:r>
            <a:r>
              <a:rPr lang="en-US" dirty="0"/>
              <a:t/>
            </a:r>
            <a:br>
              <a:rPr lang="en-US" dirty="0"/>
            </a:br>
            <a:endParaRPr lang="en-US" dirty="0"/>
          </a:p>
        </p:txBody>
      </p:sp>
      <p:sp>
        <p:nvSpPr>
          <p:cNvPr id="5" name="Content Placeholder 4"/>
          <p:cNvSpPr>
            <a:spLocks noGrp="1"/>
          </p:cNvSpPr>
          <p:nvPr>
            <p:ph idx="1"/>
          </p:nvPr>
        </p:nvSpPr>
        <p:spPr/>
        <p:txBody>
          <a:bodyPr/>
          <a:lstStyle/>
          <a:p>
            <a:r>
              <a:rPr lang="en-US" sz="1400" b="1" dirty="0"/>
              <a:t>Multiple Measures: </a:t>
            </a:r>
            <a:r>
              <a:rPr lang="en-US" sz="1400" dirty="0"/>
              <a:t>In a PEPG system, multiple measures of Student Learning and Growth  must be used in the evaluation of a teacher or principal. For each teacher or principal, at least two measures of student growth are required. </a:t>
            </a:r>
            <a:r>
              <a:rPr lang="en-US" sz="1400" dirty="0" smtClean="0"/>
              <a:t>For the purposes of gathering data on educator effectiveness, </a:t>
            </a:r>
            <a:r>
              <a:rPr lang="en-US" sz="1400" dirty="0"/>
              <a:t>t</a:t>
            </a:r>
            <a:r>
              <a:rPr lang="en-US" sz="1400" dirty="0" smtClean="0"/>
              <a:t>he </a:t>
            </a:r>
            <a:r>
              <a:rPr lang="en-US" sz="1400" dirty="0"/>
              <a:t>measures do not have to be, and </a:t>
            </a:r>
            <a:r>
              <a:rPr lang="en-US" sz="1400" dirty="0" smtClean="0"/>
              <a:t>should not be, of </a:t>
            </a:r>
            <a:r>
              <a:rPr lang="en-US" sz="1400" dirty="0"/>
              <a:t>growth in the same learning </a:t>
            </a:r>
            <a:r>
              <a:rPr lang="en-US" sz="1400" dirty="0" smtClean="0"/>
              <a:t>outcomes for the same instructional cohort. </a:t>
            </a:r>
            <a:r>
              <a:rPr lang="en-US" sz="1400" dirty="0"/>
              <a:t>For example, an elementary teacher might have a measure of growth in writing for a certain group of students and a measure of growth in social studies standards for the same </a:t>
            </a:r>
            <a:r>
              <a:rPr lang="en-US" sz="1400" dirty="0" smtClean="0"/>
              <a:t>group </a:t>
            </a:r>
            <a:r>
              <a:rPr lang="en-US" sz="1400" dirty="0"/>
              <a:t>of </a:t>
            </a:r>
            <a:r>
              <a:rPr lang="en-US" sz="1400" dirty="0" smtClean="0"/>
              <a:t>students, but not two measures for the same writing or social studies standards. </a:t>
            </a:r>
            <a:endParaRPr lang="en-US" sz="1400" dirty="0"/>
          </a:p>
          <a:p>
            <a:endParaRPr lang="en-US" sz="1400" dirty="0"/>
          </a:p>
          <a:p>
            <a:pPr algn="ctr"/>
            <a:r>
              <a:rPr lang="en-US" sz="1400" dirty="0"/>
              <a:t>Continued</a:t>
            </a:r>
          </a:p>
          <a:p>
            <a:endParaRPr lang="en-US" dirty="0"/>
          </a:p>
        </p:txBody>
      </p:sp>
    </p:spTree>
    <p:extLst>
      <p:ext uri="{BB962C8B-B14F-4D97-AF65-F5344CB8AC3E}">
        <p14:creationId xmlns:p14="http://schemas.microsoft.com/office/powerpoint/2010/main" val="2486721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
            </a:r>
            <a:br>
              <a:rPr lang="en-US" dirty="0" smtClean="0"/>
            </a:br>
            <a:r>
              <a:rPr lang="en-US" dirty="0" smtClean="0"/>
              <a:t>Student </a:t>
            </a:r>
            <a:r>
              <a:rPr lang="en-US" dirty="0"/>
              <a:t>Learning and Growth: </a:t>
            </a:r>
            <a:br>
              <a:rPr lang="en-US" dirty="0"/>
            </a:br>
            <a:r>
              <a:rPr lang="en-US" dirty="0"/>
              <a:t> Key Procedural Requirements and Guidelines</a:t>
            </a:r>
            <a:br>
              <a:rPr lang="en-US" dirty="0"/>
            </a:br>
            <a:endParaRPr lang="en-US" dirty="0"/>
          </a:p>
        </p:txBody>
      </p:sp>
      <p:sp>
        <p:nvSpPr>
          <p:cNvPr id="2" name="Content Placeholder 1"/>
          <p:cNvSpPr>
            <a:spLocks noGrp="1"/>
          </p:cNvSpPr>
          <p:nvPr>
            <p:ph idx="1"/>
          </p:nvPr>
        </p:nvSpPr>
        <p:spPr/>
        <p:txBody>
          <a:bodyPr/>
          <a:lstStyle/>
          <a:p>
            <a:r>
              <a:rPr lang="en-US" sz="1400" b="1" dirty="0"/>
              <a:t>Variety of Types: </a:t>
            </a:r>
            <a:r>
              <a:rPr lang="en-US" sz="1400" dirty="0" smtClean="0"/>
              <a:t>Rule Chapter 180 states:</a:t>
            </a:r>
          </a:p>
          <a:p>
            <a:r>
              <a:rPr lang="en-US" sz="1400" dirty="0" smtClean="0"/>
              <a:t> </a:t>
            </a:r>
          </a:p>
          <a:p>
            <a:pPr marL="742950" lvl="1" indent="-285750">
              <a:buFont typeface="Wingdings" panose="05000000000000000000" pitchFamily="2" charset="2"/>
              <a:buChar char="Ø"/>
            </a:pPr>
            <a:r>
              <a:rPr lang="en-US" sz="1600" dirty="0" smtClean="0"/>
              <a:t>"</a:t>
            </a:r>
            <a:r>
              <a:rPr lang="en-US" sz="1400" dirty="0" smtClean="0"/>
              <a:t>Large-scale</a:t>
            </a:r>
            <a:r>
              <a:rPr lang="en-US" sz="1400" dirty="0"/>
              <a:t>, norm-referenced standardized tests may not be the sole type of student learning and growth measure </a:t>
            </a:r>
            <a:r>
              <a:rPr lang="en-US" sz="1400" dirty="0" smtClean="0"/>
              <a:t>used"; and</a:t>
            </a:r>
          </a:p>
          <a:p>
            <a:pPr marL="742950" lvl="1" indent="-285750">
              <a:buFont typeface="Wingdings" panose="05000000000000000000" pitchFamily="2" charset="2"/>
              <a:buChar char="Ø"/>
            </a:pPr>
            <a:r>
              <a:rPr lang="en-US" sz="1400" dirty="0" smtClean="0"/>
              <a:t>"A </a:t>
            </a:r>
            <a:r>
              <a:rPr lang="en-US" sz="1400" dirty="0"/>
              <a:t>student learning and growth measure must measure student growth in achievement, not solely the level of </a:t>
            </a:r>
            <a:r>
              <a:rPr lang="en-US" sz="1400" dirty="0" smtClean="0"/>
              <a:t>achievement." </a:t>
            </a:r>
          </a:p>
          <a:p>
            <a:endParaRPr lang="en-US" sz="1400" dirty="0"/>
          </a:p>
          <a:p>
            <a:r>
              <a:rPr lang="en-US" sz="1400" dirty="0" smtClean="0"/>
              <a:t>The </a:t>
            </a:r>
            <a:r>
              <a:rPr lang="en-US" sz="1400" dirty="0"/>
              <a:t>intent of this rule language is </a:t>
            </a:r>
            <a:r>
              <a:rPr lang="en-US" sz="1400" dirty="0" smtClean="0"/>
              <a:t>to require </a:t>
            </a:r>
            <a:r>
              <a:rPr lang="en-US" sz="1400" dirty="0"/>
              <a:t>the use of growth measures to ensure that students are </a:t>
            </a:r>
            <a:r>
              <a:rPr lang="en-US" sz="1400" dirty="0" smtClean="0"/>
              <a:t>progressing toward mastery </a:t>
            </a:r>
            <a:r>
              <a:rPr lang="en-US" sz="1400" dirty="0"/>
              <a:t>under the instruction of a teacher, no matter where the students begin. Many large scale </a:t>
            </a:r>
            <a:r>
              <a:rPr lang="en-US" sz="1400" dirty="0" smtClean="0"/>
              <a:t>tests provide both </a:t>
            </a:r>
            <a:r>
              <a:rPr lang="en-US" sz="1400" dirty="0"/>
              <a:t>normative data on a student </a:t>
            </a:r>
            <a:r>
              <a:rPr lang="en-US" sz="1400" dirty="0" smtClean="0"/>
              <a:t>(i.e., the student's </a:t>
            </a:r>
            <a:r>
              <a:rPr lang="en-US" sz="1400" dirty="0"/>
              <a:t>rank relative to others in the same group) as well as growth data </a:t>
            </a:r>
            <a:r>
              <a:rPr lang="en-US" sz="1400" dirty="0" smtClean="0"/>
              <a:t>(i.e., how </a:t>
            </a:r>
            <a:r>
              <a:rPr lang="en-US" sz="1400" dirty="0"/>
              <a:t>much progress the student has made relative to his or her previous score). For the purposes of evaluating a </a:t>
            </a:r>
            <a:r>
              <a:rPr lang="en-US" sz="1400" dirty="0" smtClean="0"/>
              <a:t>teacher's or principal's </a:t>
            </a:r>
            <a:r>
              <a:rPr lang="en-US" sz="1400" dirty="0"/>
              <a:t>impact on student learning and growth, </a:t>
            </a:r>
            <a:r>
              <a:rPr lang="en-US" sz="1400" dirty="0" smtClean="0"/>
              <a:t>growth </a:t>
            </a:r>
            <a:r>
              <a:rPr lang="en-US" sz="1400" dirty="0"/>
              <a:t>data must be used</a:t>
            </a:r>
            <a:r>
              <a:rPr lang="en-US" sz="1400" dirty="0" smtClean="0"/>
              <a:t>.</a:t>
            </a:r>
          </a:p>
          <a:p>
            <a:endParaRPr lang="en-US" sz="1400" dirty="0"/>
          </a:p>
          <a:p>
            <a:pPr algn="ctr"/>
            <a:r>
              <a:rPr lang="en-US" sz="1400" dirty="0" smtClean="0"/>
              <a:t>Continued</a:t>
            </a:r>
            <a:endParaRPr lang="en-US" sz="1400" dirty="0"/>
          </a:p>
          <a:p>
            <a:endParaRPr lang="en-US" dirty="0"/>
          </a:p>
        </p:txBody>
      </p:sp>
    </p:spTree>
    <p:extLst>
      <p:ext uri="{BB962C8B-B14F-4D97-AF65-F5344CB8AC3E}">
        <p14:creationId xmlns:p14="http://schemas.microsoft.com/office/powerpoint/2010/main" val="14077739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Student </a:t>
            </a:r>
            <a:r>
              <a:rPr lang="en-US" dirty="0"/>
              <a:t>Learning and Growth: </a:t>
            </a:r>
            <a:br>
              <a:rPr lang="en-US" dirty="0"/>
            </a:br>
            <a:r>
              <a:rPr lang="en-US" dirty="0"/>
              <a:t> Key Procedural Requirements and Guidelines</a:t>
            </a:r>
            <a:br>
              <a:rPr lang="en-US" dirty="0"/>
            </a:br>
            <a:endParaRPr lang="en-US" dirty="0"/>
          </a:p>
        </p:txBody>
      </p:sp>
      <p:sp>
        <p:nvSpPr>
          <p:cNvPr id="5" name="Content Placeholder 4"/>
          <p:cNvSpPr>
            <a:spLocks noGrp="1"/>
          </p:cNvSpPr>
          <p:nvPr>
            <p:ph idx="1"/>
          </p:nvPr>
        </p:nvSpPr>
        <p:spPr>
          <a:xfrm>
            <a:off x="228600" y="2133600"/>
            <a:ext cx="8610600" cy="2667000"/>
          </a:xfrm>
        </p:spPr>
        <p:txBody>
          <a:bodyPr/>
          <a:lstStyle/>
          <a:p>
            <a:pPr lvl="0"/>
            <a:r>
              <a:rPr lang="en-US" sz="1400" b="1" dirty="0"/>
              <a:t>Pre and Post Assessments: </a:t>
            </a:r>
            <a:r>
              <a:rPr lang="en-US" sz="1400" dirty="0" smtClean="0"/>
              <a:t>Rule Chapter 180 states that "In </a:t>
            </a:r>
            <a:r>
              <a:rPr lang="en-US" sz="1400" dirty="0"/>
              <a:t>order to determine academic growth, comparable pre and post assessments must be given to the instructional cohort under the instruction of the teacher or the leadership of the principal whose evaluation is impacted by the cohort." </a:t>
            </a:r>
            <a:endParaRPr lang="en-US" sz="1400" dirty="0" smtClean="0"/>
          </a:p>
          <a:p>
            <a:pPr lvl="0"/>
            <a:endParaRPr lang="en-US" sz="1400" dirty="0"/>
          </a:p>
          <a:p>
            <a:pPr lvl="0"/>
            <a:r>
              <a:rPr lang="en-US" sz="1400" dirty="0" smtClean="0"/>
              <a:t>In </a:t>
            </a:r>
            <a:r>
              <a:rPr lang="en-US" sz="1400" dirty="0"/>
              <a:t>order to measure growth </a:t>
            </a:r>
            <a:r>
              <a:rPr lang="en-US" sz="1400" dirty="0" smtClean="0"/>
              <a:t>toward mastery of </a:t>
            </a:r>
            <a:r>
              <a:rPr lang="en-US" sz="1400" dirty="0"/>
              <a:t>a set of learning outcomes at the end of a learning experience, a student's beginning achievement level must be determined</a:t>
            </a:r>
            <a:r>
              <a:rPr lang="en-US" sz="1400" dirty="0" smtClean="0"/>
              <a:t>.</a:t>
            </a:r>
          </a:p>
          <a:p>
            <a:endParaRPr lang="en-US" sz="1400" dirty="0"/>
          </a:p>
          <a:p>
            <a:pPr algn="ctr"/>
            <a:r>
              <a:rPr lang="en-US" sz="1400" dirty="0"/>
              <a:t>Continued</a:t>
            </a:r>
          </a:p>
          <a:p>
            <a:endParaRPr lang="en-US" dirty="0"/>
          </a:p>
        </p:txBody>
      </p:sp>
    </p:spTree>
    <p:extLst>
      <p:ext uri="{BB962C8B-B14F-4D97-AF65-F5344CB8AC3E}">
        <p14:creationId xmlns:p14="http://schemas.microsoft.com/office/powerpoint/2010/main" val="4216961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752600"/>
            <a:ext cx="8305800" cy="3323987"/>
          </a:xfrm>
          <a:prstGeom prst="rect">
            <a:avLst/>
          </a:prstGeom>
          <a:solidFill>
            <a:schemeClr val="bg1"/>
          </a:solidFill>
          <a:effectLst>
            <a:outerShdw sx="1000" sy="1000" algn="ctr" rotWithShape="0">
              <a:srgbClr val="000000"/>
            </a:outerShdw>
            <a:softEdge rad="0"/>
          </a:effectLst>
        </p:spPr>
        <p:txBody>
          <a:bodyPr wrap="square" rtlCol="0">
            <a:spAutoFit/>
          </a:bodyPr>
          <a:lstStyle/>
          <a:p>
            <a:pPr algn="ctr"/>
            <a:endParaRPr lang="en-US" sz="4000" dirty="0" smtClean="0"/>
          </a:p>
          <a:p>
            <a:r>
              <a:rPr lang="en-US" sz="2000" dirty="0" smtClean="0">
                <a:latin typeface="+mn-lt"/>
              </a:rPr>
              <a:t>"Systemic </a:t>
            </a:r>
            <a:r>
              <a:rPr lang="en-US" sz="2000" dirty="0">
                <a:latin typeface="+mn-lt"/>
              </a:rPr>
              <a:t>changes to standards, curricula, instructional practices and assessment will achieve little if efforts are not made to ensure that every learner has access to highly effective teachers and school </a:t>
            </a:r>
            <a:r>
              <a:rPr lang="en-US" sz="2000" dirty="0" smtClean="0">
                <a:latin typeface="+mn-lt"/>
              </a:rPr>
              <a:t>leaders."</a:t>
            </a:r>
          </a:p>
          <a:p>
            <a:endParaRPr lang="en-US" sz="2800" dirty="0"/>
          </a:p>
          <a:p>
            <a:pPr lvl="1" algn="ctr"/>
            <a:r>
              <a:rPr lang="en-US" sz="2800" dirty="0" smtClean="0"/>
              <a:t>		</a:t>
            </a:r>
            <a:r>
              <a:rPr lang="en-US" sz="1600" dirty="0" smtClean="0">
                <a:latin typeface="+mn-lt"/>
              </a:rPr>
              <a:t>-Maine Department of Education' s Education Evolving, </a:t>
            </a:r>
          </a:p>
          <a:p>
            <a:pPr lvl="1" algn="ctr"/>
            <a:r>
              <a:rPr lang="en-US" sz="1600" dirty="0" smtClean="0">
                <a:latin typeface="+mn-lt"/>
              </a:rPr>
              <a:t>		  Core Priority Area Two: Great Teachers and Leaders</a:t>
            </a:r>
            <a:endParaRPr lang="en-US" sz="1600" dirty="0">
              <a:latin typeface="+mn-lt"/>
            </a:endParaRPr>
          </a:p>
          <a:p>
            <a:endParaRPr lang="en-US" dirty="0"/>
          </a:p>
        </p:txBody>
      </p:sp>
    </p:spTree>
    <p:extLst>
      <p:ext uri="{BB962C8B-B14F-4D97-AF65-F5344CB8AC3E}">
        <p14:creationId xmlns:p14="http://schemas.microsoft.com/office/powerpoint/2010/main" val="3031768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a:t>
            </a:r>
            <a:r>
              <a:rPr lang="en-US" dirty="0"/>
              <a:t>for Permissible Measures of Student Learning and Growth</a:t>
            </a:r>
          </a:p>
        </p:txBody>
      </p:sp>
      <p:sp>
        <p:nvSpPr>
          <p:cNvPr id="5" name="Content Placeholder 4"/>
          <p:cNvSpPr>
            <a:spLocks noGrp="1"/>
          </p:cNvSpPr>
          <p:nvPr>
            <p:ph idx="1"/>
          </p:nvPr>
        </p:nvSpPr>
        <p:spPr/>
        <p:txBody>
          <a:bodyPr/>
          <a:lstStyle/>
          <a:p>
            <a:r>
              <a:rPr lang="en-US" sz="1400" b="1" dirty="0" smtClean="0">
                <a:solidFill>
                  <a:srgbClr val="1A354D"/>
                </a:solidFill>
              </a:rPr>
              <a:t>According the Rule Chapter 180, The </a:t>
            </a:r>
            <a:r>
              <a:rPr lang="en-US" sz="1400" b="1" dirty="0">
                <a:solidFill>
                  <a:srgbClr val="1A354D"/>
                </a:solidFill>
              </a:rPr>
              <a:t>instrument or criteria used to measure student learning and growth must:</a:t>
            </a:r>
          </a:p>
          <a:p>
            <a:endParaRPr lang="en-US" sz="1400" dirty="0"/>
          </a:p>
          <a:p>
            <a:pPr marL="285750" lvl="0" indent="-285750">
              <a:buFont typeface="Wingdings" panose="05000000000000000000" pitchFamily="2" charset="2"/>
              <a:buChar char="Ø"/>
            </a:pPr>
            <a:r>
              <a:rPr lang="en-US" sz="1400" dirty="0"/>
              <a:t>Be able to measure growth in identified and intended learning outcomes</a:t>
            </a:r>
            <a:br>
              <a:rPr lang="en-US" sz="1400" dirty="0"/>
            </a:br>
            <a:endParaRPr lang="en-US" sz="1400" dirty="0"/>
          </a:p>
          <a:p>
            <a:pPr marL="285750" lvl="0" indent="-285750">
              <a:buFont typeface="Wingdings" panose="05000000000000000000" pitchFamily="2" charset="2"/>
              <a:buChar char="Ø"/>
            </a:pPr>
            <a:r>
              <a:rPr lang="en-US" sz="1400" dirty="0"/>
              <a:t>Provide all students in the instructional cohort the opportunity to demonstrate growth in knowledge or </a:t>
            </a:r>
            <a:r>
              <a:rPr lang="en-US" sz="1400" dirty="0" smtClean="0"/>
              <a:t>skill, i.e., must provide for a range of performance levels to accommodate learners at different stages of proficiency</a:t>
            </a:r>
            <a:br>
              <a:rPr lang="en-US" sz="1400" dirty="0" smtClean="0"/>
            </a:br>
            <a:endParaRPr lang="en-US" sz="1400" dirty="0"/>
          </a:p>
          <a:p>
            <a:pPr marL="285750" lvl="0" indent="-285750">
              <a:buFont typeface="Wingdings" panose="05000000000000000000" pitchFamily="2" charset="2"/>
              <a:buChar char="Ø"/>
            </a:pPr>
            <a:r>
              <a:rPr lang="en-US" sz="1400" dirty="0"/>
              <a:t>Be able to inform instruction and inform others about the effectiveness of a </a:t>
            </a:r>
            <a:r>
              <a:rPr lang="en-US" sz="1400" dirty="0" smtClean="0"/>
              <a:t>teacher; and</a:t>
            </a:r>
            <a:r>
              <a:rPr lang="en-US" sz="1400" dirty="0"/>
              <a:t/>
            </a:r>
            <a:br>
              <a:rPr lang="en-US" sz="1400" dirty="0"/>
            </a:br>
            <a:endParaRPr lang="en-US" sz="1400" dirty="0"/>
          </a:p>
          <a:p>
            <a:pPr marL="285750" indent="-285750">
              <a:buFont typeface="Wingdings" panose="05000000000000000000" pitchFamily="2" charset="2"/>
              <a:buChar char="Ø"/>
            </a:pPr>
            <a:r>
              <a:rPr lang="en-US" sz="1400" dirty="0"/>
              <a:t>B</a:t>
            </a:r>
            <a:r>
              <a:rPr lang="en-US" sz="1400" dirty="0" smtClean="0"/>
              <a:t>e </a:t>
            </a:r>
            <a:r>
              <a:rPr lang="en-US" sz="1400" dirty="0"/>
              <a:t>administered consistently across similar grade spans, courses or instructional </a:t>
            </a:r>
            <a:r>
              <a:rPr lang="en-US" sz="1400" dirty="0" smtClean="0"/>
              <a:t>cohorts.</a:t>
            </a:r>
            <a:r>
              <a:rPr lang="en-US" sz="1400" dirty="0"/>
              <a:t/>
            </a:r>
            <a:br>
              <a:rPr lang="en-US" sz="1400" dirty="0"/>
            </a:br>
            <a:r>
              <a:rPr lang="en-US" sz="1400" dirty="0"/>
              <a:t> </a:t>
            </a:r>
            <a:br>
              <a:rPr lang="en-US" sz="1400" dirty="0"/>
            </a:br>
            <a:r>
              <a:rPr lang="en-US" sz="1400" dirty="0"/>
              <a:t>The following two slides provide examples and types of assessments that could be brought into alignment with the key procedural requirements and criteria for assessments.</a:t>
            </a:r>
          </a:p>
          <a:p>
            <a:endParaRPr lang="en-US" dirty="0"/>
          </a:p>
        </p:txBody>
      </p:sp>
    </p:spTree>
    <p:extLst>
      <p:ext uri="{BB962C8B-B14F-4D97-AF65-F5344CB8AC3E}">
        <p14:creationId xmlns:p14="http://schemas.microsoft.com/office/powerpoint/2010/main" val="12859338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
            </a:r>
            <a:br>
              <a:rPr lang="en-US" dirty="0" smtClean="0"/>
            </a:br>
            <a:r>
              <a:rPr lang="en-US" sz="2000" dirty="0" smtClean="0"/>
              <a:t>Student </a:t>
            </a:r>
            <a:r>
              <a:rPr lang="en-US" sz="2000" dirty="0"/>
              <a:t>Learning and Growth: </a:t>
            </a:r>
            <a:br>
              <a:rPr lang="en-US" sz="2000" dirty="0"/>
            </a:br>
            <a:r>
              <a:rPr lang="en-US" sz="2000" dirty="0"/>
              <a:t>Examples of Acceptable Measures </a:t>
            </a:r>
            <a:r>
              <a:rPr lang="en-US" sz="1800" dirty="0"/>
              <a:t/>
            </a:r>
            <a:br>
              <a:rPr lang="en-US" sz="1800" dirty="0"/>
            </a:br>
            <a:endParaRPr lang="en-US" sz="1800" dirty="0"/>
          </a:p>
        </p:txBody>
      </p:sp>
      <p:graphicFrame>
        <p:nvGraphicFramePr>
          <p:cNvPr id="9" name="Table Placeholder 8"/>
          <p:cNvGraphicFramePr>
            <a:graphicFrameLocks noGrp="1"/>
          </p:cNvGraphicFramePr>
          <p:nvPr>
            <p:ph idx="1"/>
            <p:extLst>
              <p:ext uri="{D42A27DB-BD31-4B8C-83A1-F6EECF244321}">
                <p14:modId xmlns:p14="http://schemas.microsoft.com/office/powerpoint/2010/main" val="3986521556"/>
              </p:ext>
            </p:extLst>
          </p:nvPr>
        </p:nvGraphicFramePr>
        <p:xfrm>
          <a:off x="228600" y="2133600"/>
          <a:ext cx="8610663" cy="3206543"/>
        </p:xfrm>
        <a:graphic>
          <a:graphicData uri="http://schemas.openxmlformats.org/drawingml/2006/table">
            <a:tbl>
              <a:tblPr firstRow="1" bandRow="1">
                <a:tableStyleId>{93296810-A885-4BE3-A3E7-6D5BEEA58F35}</a:tableStyleId>
              </a:tblPr>
              <a:tblGrid>
                <a:gridCol w="4229031"/>
                <a:gridCol w="4381632"/>
              </a:tblGrid>
              <a:tr h="1286303">
                <a:tc>
                  <a:txBody>
                    <a:bodyPr/>
                    <a:lstStyle/>
                    <a:p>
                      <a:pPr algn="l"/>
                      <a:r>
                        <a:rPr lang="en-US" sz="1200" u="sng" dirty="0" smtClean="0"/>
                        <a:t>Acceptable </a:t>
                      </a:r>
                      <a:r>
                        <a:rPr lang="en-US" sz="1200" u="sng" baseline="0" dirty="0" smtClean="0"/>
                        <a:t>Measures of Student Learning and Growth</a:t>
                      </a:r>
                    </a:p>
                    <a:p>
                      <a:pPr algn="l"/>
                      <a:endParaRPr lang="en-US" sz="1200" baseline="0" dirty="0" smtClean="0"/>
                    </a:p>
                    <a:p>
                      <a:pPr algn="l"/>
                      <a:r>
                        <a:rPr lang="en-US" sz="1200" baseline="0" dirty="0" smtClean="0"/>
                        <a:t>Examples of assessments that could meet the </a:t>
                      </a:r>
                      <a:r>
                        <a:rPr lang="en-US" sz="1200" baseline="0" dirty="0" smtClean="0">
                          <a:hlinkClick r:id="rId3" action="ppaction://hlinksldjump"/>
                        </a:rPr>
                        <a:t>Key Procedural Requirements and Guidelines</a:t>
                      </a:r>
                      <a:r>
                        <a:rPr lang="en-US" sz="1200" baseline="0" dirty="0" smtClean="0"/>
                        <a:t> for determining growth</a:t>
                      </a:r>
                    </a:p>
                    <a:p>
                      <a:pPr algn="ctr"/>
                      <a:endParaRPr lang="en-US" sz="1200" dirty="0"/>
                    </a:p>
                  </a:txBody>
                  <a:tcPr marL="90654" marR="90654"/>
                </a:tc>
                <a:tc>
                  <a:txBody>
                    <a:bodyPr/>
                    <a:lstStyle/>
                    <a:p>
                      <a:pPr algn="l"/>
                      <a:r>
                        <a:rPr lang="en-US" sz="1200" u="sng" dirty="0" smtClean="0"/>
                        <a:t>Unacceptable Measures of Student Learning and Growth</a:t>
                      </a:r>
                    </a:p>
                    <a:p>
                      <a:pPr algn="l"/>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Examples of </a:t>
                      </a:r>
                      <a:r>
                        <a:rPr lang="en-US" sz="1200" dirty="0" smtClean="0"/>
                        <a:t>measure</a:t>
                      </a:r>
                      <a:r>
                        <a:rPr lang="en-US" sz="1200" baseline="0" dirty="0" smtClean="0"/>
                        <a:t>s that may be used as a factor in the evaluation of an educator but must be a factor separate from student learning and growth in a summative effectiveness rating calculation </a:t>
                      </a:r>
                      <a:endParaRPr lang="en-US" sz="1200" b="0" dirty="0">
                        <a:solidFill>
                          <a:schemeClr val="tx1"/>
                        </a:solidFill>
                      </a:endParaRPr>
                    </a:p>
                  </a:txBody>
                  <a:tcPr marL="90654" marR="90654">
                    <a:solidFill>
                      <a:schemeClr val="accent4">
                        <a:lumMod val="50000"/>
                        <a:lumOff val="50000"/>
                      </a:schemeClr>
                    </a:solidFill>
                  </a:tcPr>
                </a:tc>
              </a:tr>
              <a:tr h="1533097">
                <a:tc>
                  <a:txBody>
                    <a:bodyPr/>
                    <a:lstStyle/>
                    <a:p>
                      <a:pPr marL="285750" marR="0" indent="-285750" algn="l" defTabSz="914400" rtl="0" eaLnBrk="1" fontAlgn="auto" latinLnBrk="0" hangingPunct="1">
                        <a:lnSpc>
                          <a:spcPct val="100000"/>
                        </a:lnSpc>
                        <a:spcBef>
                          <a:spcPts val="0"/>
                        </a:spcBef>
                        <a:spcAft>
                          <a:spcPts val="0"/>
                        </a:spcAft>
                        <a:buClrTx/>
                        <a:buSzTx/>
                        <a:buFont typeface="Century Gothic" panose="020B0502020202020204" pitchFamily="34" charset="0"/>
                        <a:buChar char="+"/>
                        <a:tabLst/>
                        <a:defRPr/>
                      </a:pPr>
                      <a:r>
                        <a:rPr lang="en-US" sz="1200" baseline="0" dirty="0" smtClean="0"/>
                        <a:t>State assessment (Interim and Summative)</a:t>
                      </a:r>
                    </a:p>
                    <a:p>
                      <a:pPr marL="285750" marR="0" indent="-285750" algn="l" defTabSz="914400" rtl="0" eaLnBrk="1" fontAlgn="auto" latinLnBrk="0" hangingPunct="1">
                        <a:lnSpc>
                          <a:spcPct val="100000"/>
                        </a:lnSpc>
                        <a:spcBef>
                          <a:spcPts val="0"/>
                        </a:spcBef>
                        <a:spcAft>
                          <a:spcPts val="0"/>
                        </a:spcAft>
                        <a:buClrTx/>
                        <a:buSzTx/>
                        <a:buFont typeface="Century Gothic" panose="020B0502020202020204" pitchFamily="34" charset="0"/>
                        <a:buChar char="+"/>
                        <a:tabLst/>
                        <a:defRPr/>
                      </a:pPr>
                      <a:r>
                        <a:rPr lang="en-US" sz="1200" baseline="0" dirty="0" smtClean="0"/>
                        <a:t>Commercial test</a:t>
                      </a:r>
                    </a:p>
                    <a:p>
                      <a:pPr marL="285750" marR="0" indent="-285750" algn="l" defTabSz="914400" rtl="0" eaLnBrk="1" fontAlgn="auto" latinLnBrk="0" hangingPunct="1">
                        <a:lnSpc>
                          <a:spcPct val="100000"/>
                        </a:lnSpc>
                        <a:spcBef>
                          <a:spcPts val="0"/>
                        </a:spcBef>
                        <a:spcAft>
                          <a:spcPts val="0"/>
                        </a:spcAft>
                        <a:buClrTx/>
                        <a:buSzTx/>
                        <a:buFont typeface="Century Gothic" panose="020B0502020202020204" pitchFamily="34" charset="0"/>
                        <a:buChar char="+"/>
                        <a:tabLst/>
                        <a:defRPr/>
                      </a:pPr>
                      <a:r>
                        <a:rPr lang="en-US" sz="1200" baseline="0" dirty="0" smtClean="0"/>
                        <a:t>District-designed assessment </a:t>
                      </a:r>
                    </a:p>
                    <a:p>
                      <a:pPr marL="285750" indent="-285750">
                        <a:buFont typeface="Century Gothic" panose="020B0502020202020204" pitchFamily="34" charset="0"/>
                        <a:buChar char="+"/>
                      </a:pPr>
                      <a:r>
                        <a:rPr lang="en-US" sz="1200" dirty="0" smtClean="0"/>
                        <a:t>School</a:t>
                      </a:r>
                      <a:r>
                        <a:rPr lang="en-US" sz="1200" baseline="0" dirty="0" smtClean="0"/>
                        <a:t>-based assessment</a:t>
                      </a:r>
                    </a:p>
                    <a:p>
                      <a:pPr marL="285750" indent="-285750">
                        <a:buFont typeface="Century Gothic" panose="020B0502020202020204" pitchFamily="34" charset="0"/>
                        <a:buChar char="+"/>
                      </a:pPr>
                      <a:r>
                        <a:rPr lang="en-US" sz="1200" baseline="0" dirty="0" smtClean="0"/>
                        <a:t>Course-based assessment</a:t>
                      </a:r>
                    </a:p>
                    <a:p>
                      <a:pPr marL="285750" indent="-285750">
                        <a:buFont typeface="Century Gothic" panose="020B0502020202020204" pitchFamily="34" charset="0"/>
                        <a:buChar char="+"/>
                      </a:pPr>
                      <a:r>
                        <a:rPr lang="en-US" sz="1200" baseline="0" dirty="0" smtClean="0"/>
                        <a:t>Teacher-developed assessment</a:t>
                      </a:r>
                    </a:p>
                    <a:p>
                      <a:pPr marL="285750" indent="-285750">
                        <a:buFont typeface="Century Gothic" panose="020B0502020202020204" pitchFamily="34" charset="0"/>
                        <a:buChar char="+"/>
                      </a:pPr>
                      <a:r>
                        <a:rPr lang="en-US" sz="1200" baseline="0" dirty="0" smtClean="0"/>
                        <a:t>Performance measured using a rubric/scale</a:t>
                      </a:r>
                      <a:endParaRPr lang="en-US" sz="1200" dirty="0"/>
                    </a:p>
                  </a:txBody>
                  <a:tcPr marL="90654" marR="90654">
                    <a:solidFill>
                      <a:schemeClr val="accent2">
                        <a:lumMod val="40000"/>
                        <a:lumOff val="60000"/>
                      </a:schemeClr>
                    </a:solidFill>
                  </a:tcPr>
                </a:tc>
                <a:tc>
                  <a:txBody>
                    <a:bodyPr/>
                    <a:lstStyle/>
                    <a:p>
                      <a:pPr marL="285750" indent="-285750">
                        <a:buFont typeface="Century Gothic" panose="020B0502020202020204" pitchFamily="34" charset="0"/>
                        <a:buChar char="―"/>
                      </a:pPr>
                      <a:r>
                        <a:rPr lang="en-US" sz="1200" dirty="0" smtClean="0"/>
                        <a:t>Student-participation/attendance</a:t>
                      </a:r>
                      <a:r>
                        <a:rPr lang="en-US" sz="1200" baseline="0" dirty="0" smtClean="0"/>
                        <a:t> on state or other assessments</a:t>
                      </a:r>
                      <a:endParaRPr lang="en-US" sz="1200" dirty="0" smtClean="0"/>
                    </a:p>
                    <a:p>
                      <a:pPr marL="285750" indent="-285750">
                        <a:buFont typeface="Century Gothic" panose="020B0502020202020204" pitchFamily="34" charset="0"/>
                        <a:buChar char="―"/>
                      </a:pPr>
                      <a:r>
                        <a:rPr lang="en-US" sz="1200" dirty="0" smtClean="0"/>
                        <a:t>Course</a:t>
                      </a:r>
                      <a:r>
                        <a:rPr lang="en-US" sz="1200" baseline="0" dirty="0" smtClean="0"/>
                        <a:t> pass/fail rates</a:t>
                      </a:r>
                      <a:endParaRPr lang="en-US" sz="1200" dirty="0" smtClean="0"/>
                    </a:p>
                    <a:p>
                      <a:pPr marL="285750" indent="-285750">
                        <a:buFont typeface="Century Gothic" panose="020B0502020202020204" pitchFamily="34" charset="0"/>
                        <a:buChar char="―"/>
                      </a:pPr>
                      <a:r>
                        <a:rPr lang="en-US" sz="1200" dirty="0" smtClean="0"/>
                        <a:t>Progress on school</a:t>
                      </a:r>
                      <a:r>
                        <a:rPr lang="en-US" sz="1200" baseline="0" dirty="0" smtClean="0"/>
                        <a:t> </a:t>
                      </a:r>
                      <a:r>
                        <a:rPr lang="en-US" sz="1200" dirty="0" smtClean="0"/>
                        <a:t>Improvement</a:t>
                      </a:r>
                      <a:r>
                        <a:rPr lang="en-US" sz="1200" baseline="0" dirty="0" smtClean="0"/>
                        <a:t> plans</a:t>
                      </a:r>
                    </a:p>
                    <a:p>
                      <a:pPr marL="285750" marR="0" indent="-285750" algn="l" defTabSz="914400" rtl="0" eaLnBrk="1" fontAlgn="auto" latinLnBrk="0" hangingPunct="1">
                        <a:lnSpc>
                          <a:spcPct val="100000"/>
                        </a:lnSpc>
                        <a:spcBef>
                          <a:spcPts val="0"/>
                        </a:spcBef>
                        <a:spcAft>
                          <a:spcPts val="0"/>
                        </a:spcAft>
                        <a:buClrTx/>
                        <a:buSzTx/>
                        <a:buFont typeface="Century Gothic" panose="020B0502020202020204" pitchFamily="34" charset="0"/>
                        <a:buChar char="―"/>
                        <a:tabLst/>
                        <a:defRPr/>
                      </a:pPr>
                      <a:r>
                        <a:rPr lang="en-US" sz="1200" dirty="0" smtClean="0"/>
                        <a:t>Quality of teacher-developed SLOs</a:t>
                      </a:r>
                    </a:p>
                    <a:p>
                      <a:pPr marL="285750" marR="0" indent="-285750" algn="l" defTabSz="914400" rtl="0" eaLnBrk="1" fontAlgn="auto" latinLnBrk="0" hangingPunct="1">
                        <a:lnSpc>
                          <a:spcPct val="100000"/>
                        </a:lnSpc>
                        <a:spcBef>
                          <a:spcPts val="0"/>
                        </a:spcBef>
                        <a:spcAft>
                          <a:spcPts val="0"/>
                        </a:spcAft>
                        <a:buClrTx/>
                        <a:buSzTx/>
                        <a:buFont typeface="Century Gothic" panose="020B0502020202020204" pitchFamily="34" charset="0"/>
                        <a:buChar char="―"/>
                        <a:tabLst/>
                        <a:defRPr/>
                      </a:pPr>
                      <a:r>
                        <a:rPr lang="en-US" sz="1200" dirty="0" smtClean="0"/>
                        <a:t>Graduation</a:t>
                      </a:r>
                      <a:r>
                        <a:rPr lang="en-US" sz="1200" baseline="0" dirty="0" smtClean="0"/>
                        <a:t> rate</a:t>
                      </a:r>
                    </a:p>
                    <a:p>
                      <a:pPr marL="285750" marR="0" indent="-285750" algn="l" defTabSz="914400" rtl="0" eaLnBrk="1" fontAlgn="auto" latinLnBrk="0" hangingPunct="1">
                        <a:lnSpc>
                          <a:spcPct val="100000"/>
                        </a:lnSpc>
                        <a:spcBef>
                          <a:spcPts val="0"/>
                        </a:spcBef>
                        <a:spcAft>
                          <a:spcPts val="0"/>
                        </a:spcAft>
                        <a:buClrTx/>
                        <a:buSzTx/>
                        <a:buFont typeface="Century Gothic" panose="020B0502020202020204" pitchFamily="34" charset="0"/>
                        <a:buChar char="―"/>
                        <a:tabLst/>
                        <a:defRPr/>
                      </a:pPr>
                      <a:r>
                        <a:rPr lang="en-US" sz="1200" baseline="0" dirty="0" smtClean="0"/>
                        <a:t>Assessment data that is strictly normed (SAT)</a:t>
                      </a:r>
                    </a:p>
                    <a:p>
                      <a:pPr marL="285750" marR="0" indent="-285750" algn="l" defTabSz="914400" rtl="0" eaLnBrk="1" fontAlgn="auto" latinLnBrk="0" hangingPunct="1">
                        <a:lnSpc>
                          <a:spcPct val="100000"/>
                        </a:lnSpc>
                        <a:spcBef>
                          <a:spcPts val="0"/>
                        </a:spcBef>
                        <a:spcAft>
                          <a:spcPts val="0"/>
                        </a:spcAft>
                        <a:buClrTx/>
                        <a:buSzTx/>
                        <a:buFont typeface="Century Gothic" panose="020B0502020202020204" pitchFamily="34" charset="0"/>
                        <a:buChar char="―"/>
                        <a:tabLst/>
                        <a:defRPr/>
                      </a:pPr>
                      <a:r>
                        <a:rPr lang="en-US" sz="1200" baseline="0" dirty="0" smtClean="0"/>
                        <a:t>Assessment data is not released within the necessary timeframe (former NECAP Assessment)</a:t>
                      </a:r>
                      <a:endParaRPr lang="en-US" sz="1200" dirty="0" smtClean="0"/>
                    </a:p>
                    <a:p>
                      <a:pPr marL="0" indent="0">
                        <a:buFont typeface="Century Gothic" panose="020B0502020202020204" pitchFamily="34" charset="0"/>
                        <a:buNone/>
                      </a:pPr>
                      <a:endParaRPr lang="en-US" sz="1200" dirty="0"/>
                    </a:p>
                  </a:txBody>
                  <a:tcPr marL="90654" marR="90654"/>
                </a:tc>
              </a:tr>
            </a:tbl>
          </a:graphicData>
        </a:graphic>
      </p:graphicFrame>
    </p:spTree>
    <p:extLst>
      <p:ext uri="{BB962C8B-B14F-4D97-AF65-F5344CB8AC3E}">
        <p14:creationId xmlns:p14="http://schemas.microsoft.com/office/powerpoint/2010/main" val="16819080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Ensuring High Quality </a:t>
            </a:r>
            <a:r>
              <a:rPr lang="en-US" sz="2000" dirty="0" smtClean="0"/>
              <a:t>Assessments</a:t>
            </a:r>
            <a:endParaRPr lang="en-US" sz="2000" dirty="0"/>
          </a:p>
        </p:txBody>
      </p:sp>
      <p:sp>
        <p:nvSpPr>
          <p:cNvPr id="6" name="Content Placeholder 5"/>
          <p:cNvSpPr>
            <a:spLocks noGrp="1"/>
          </p:cNvSpPr>
          <p:nvPr>
            <p:ph idx="1"/>
          </p:nvPr>
        </p:nvSpPr>
        <p:spPr/>
        <p:txBody>
          <a:bodyPr/>
          <a:lstStyle/>
          <a:p>
            <a:r>
              <a:rPr lang="en-US" sz="1400" dirty="0" smtClean="0"/>
              <a:t>An assessment for a set of learning objectives should meet the highest level of *confidence and commonality. First, the educator should have a high level of confidence that the assessment meets the </a:t>
            </a:r>
            <a:r>
              <a:rPr lang="en-US" sz="1400" dirty="0" smtClean="0">
                <a:hlinkClick r:id="rId2" action="ppaction://hlinksldjump"/>
              </a:rPr>
              <a:t>criteria </a:t>
            </a:r>
            <a:r>
              <a:rPr lang="en-US" sz="1400" dirty="0" smtClean="0"/>
              <a:t>set forth in the rule and other criteria for best practices in assessment. Second, when possible, the assessment should have been in use and vetted by educators. When a new assessment or performance criteria (rubric) is called for, it should be developed collaboratively by educators who have expertise in the learning standards the assessment will measure, and, preferably, who will use the assessment in similar contexts.</a:t>
            </a:r>
          </a:p>
          <a:p>
            <a:endParaRPr lang="en-US" sz="1400" dirty="0"/>
          </a:p>
          <a:p>
            <a:r>
              <a:rPr lang="en-US" sz="1400" dirty="0" smtClean="0"/>
              <a:t>Use the illustration on the following slide as a reference for ranking types of assessments for highest level of confidence and commonality.</a:t>
            </a:r>
          </a:p>
          <a:p>
            <a:endParaRPr lang="en-US" sz="1400" dirty="0"/>
          </a:p>
          <a:p>
            <a:endParaRPr lang="en-US" sz="1400" dirty="0" smtClean="0"/>
          </a:p>
          <a:p>
            <a:endParaRPr lang="en-US" sz="1400" dirty="0"/>
          </a:p>
          <a:p>
            <a:r>
              <a:rPr lang="en-US" sz="1000" dirty="0" smtClean="0"/>
              <a:t>*Developed by the Minnesota Department of Education</a:t>
            </a:r>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r>
              <a:rPr lang="en-US" sz="800" dirty="0" smtClean="0"/>
              <a:t>*a framework developed by the Minnesota </a:t>
            </a:r>
            <a:r>
              <a:rPr lang="en-US" sz="800" dirty="0"/>
              <a:t>Department of Education. </a:t>
            </a:r>
          </a:p>
          <a:p>
            <a:endParaRPr lang="en-US" sz="1400" dirty="0"/>
          </a:p>
        </p:txBody>
      </p:sp>
    </p:spTree>
    <p:extLst>
      <p:ext uri="{BB962C8B-B14F-4D97-AF65-F5344CB8AC3E}">
        <p14:creationId xmlns:p14="http://schemas.microsoft.com/office/powerpoint/2010/main" val="15872279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chemeClr val="tx1"/>
                </a:solidFill>
              </a:rPr>
              <a:t>Confidence and Commonality</a:t>
            </a:r>
            <a:endParaRPr lang="en-US" sz="2000" dirty="0">
              <a:solidFill>
                <a:schemeClr val="tx1"/>
              </a:solidFill>
            </a:endParaRPr>
          </a:p>
        </p:txBody>
      </p:sp>
      <p:sp>
        <p:nvSpPr>
          <p:cNvPr id="16" name="TextBox 15"/>
          <p:cNvSpPr txBox="1"/>
          <p:nvPr/>
        </p:nvSpPr>
        <p:spPr>
          <a:xfrm>
            <a:off x="2590800" y="5388591"/>
            <a:ext cx="4191000" cy="215444"/>
          </a:xfrm>
          <a:prstGeom prst="rect">
            <a:avLst/>
          </a:prstGeom>
          <a:noFill/>
        </p:spPr>
        <p:txBody>
          <a:bodyPr wrap="square" rtlCol="0">
            <a:spAutoFit/>
          </a:bodyPr>
          <a:lstStyle/>
          <a:p>
            <a:r>
              <a:rPr lang="en-US" sz="800" dirty="0" smtClean="0"/>
              <a:t>* Based in a framework developed </a:t>
            </a:r>
            <a:r>
              <a:rPr lang="en-US" sz="800" dirty="0"/>
              <a:t>by the Minnesota Department of </a:t>
            </a:r>
            <a:r>
              <a:rPr lang="en-US" sz="800" dirty="0" smtClean="0"/>
              <a:t>Education</a:t>
            </a:r>
            <a:endParaRPr lang="en-US" sz="800"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800" y="1923884"/>
            <a:ext cx="3657600" cy="2985587"/>
          </a:xfrm>
          <a:prstGeom prst="rect">
            <a:avLst/>
          </a:prstGeom>
          <a:ln>
            <a:noFill/>
          </a:ln>
          <a:effectLst>
            <a:outerShdw blurRad="44450" dist="27940" dir="5400000" algn="ctr">
              <a:srgbClr val="000000">
                <a:alpha val="32000"/>
              </a:srgbClr>
            </a:outerShdw>
          </a:effectLst>
        </p:spPr>
      </p:pic>
      <p:sp>
        <p:nvSpPr>
          <p:cNvPr id="6" name="Up Arrow 5"/>
          <p:cNvSpPr/>
          <p:nvPr/>
        </p:nvSpPr>
        <p:spPr>
          <a:xfrm>
            <a:off x="1428750" y="1943968"/>
            <a:ext cx="647699" cy="2652849"/>
          </a:xfrm>
          <a:prstGeom prst="upArrow">
            <a:avLst/>
          </a:prstGeom>
          <a:solidFill>
            <a:srgbClr val="FF99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vert="vert270" rtlCol="0" anchor="ctr"/>
          <a:lstStyle/>
          <a:p>
            <a:pPr algn="ctr"/>
            <a:endParaRPr lang="en-US" sz="1000" b="1" dirty="0">
              <a:solidFill>
                <a:schemeClr val="tx1"/>
              </a:solidFill>
            </a:endParaRPr>
          </a:p>
        </p:txBody>
      </p:sp>
      <p:sp>
        <p:nvSpPr>
          <p:cNvPr id="9" name="Right Arrow Callout 8"/>
          <p:cNvSpPr/>
          <p:nvPr/>
        </p:nvSpPr>
        <p:spPr>
          <a:xfrm>
            <a:off x="2438400" y="1985046"/>
            <a:ext cx="1914523" cy="437691"/>
          </a:xfrm>
          <a:prstGeom prst="rightArrowCallout">
            <a:avLst/>
          </a:prstGeom>
        </p:spPr>
        <p:style>
          <a:lnRef idx="0">
            <a:schemeClr val="accent6"/>
          </a:lnRef>
          <a:fillRef idx="3">
            <a:schemeClr val="accent6"/>
          </a:fillRef>
          <a:effectRef idx="3">
            <a:schemeClr val="accent6"/>
          </a:effectRef>
          <a:fontRef idx="minor">
            <a:schemeClr val="lt1"/>
          </a:fontRef>
        </p:style>
        <p:txBody>
          <a:bodyPr rtlCol="0" anchor="t"/>
          <a:lstStyle/>
          <a:p>
            <a:pPr algn="ctr"/>
            <a:r>
              <a:rPr lang="en-US" sz="900" dirty="0" smtClean="0"/>
              <a:t>State or National Assessment</a:t>
            </a:r>
            <a:endParaRPr lang="en-US" sz="900" dirty="0"/>
          </a:p>
        </p:txBody>
      </p:sp>
      <p:sp>
        <p:nvSpPr>
          <p:cNvPr id="10" name="Right Arrow Callout 9"/>
          <p:cNvSpPr/>
          <p:nvPr/>
        </p:nvSpPr>
        <p:spPr>
          <a:xfrm>
            <a:off x="2441827" y="3335998"/>
            <a:ext cx="1911096" cy="438912"/>
          </a:xfrm>
          <a:prstGeom prst="rightArrowCallou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000" dirty="0" smtClean="0"/>
              <a:t>School wide assessment</a:t>
            </a:r>
            <a:endParaRPr lang="en-US" sz="1000" dirty="0"/>
          </a:p>
        </p:txBody>
      </p:sp>
      <p:sp>
        <p:nvSpPr>
          <p:cNvPr id="14" name="Right Arrow Callout 13"/>
          <p:cNvSpPr/>
          <p:nvPr/>
        </p:nvSpPr>
        <p:spPr>
          <a:xfrm>
            <a:off x="2441827" y="4157906"/>
            <a:ext cx="1911096" cy="438912"/>
          </a:xfrm>
          <a:prstGeom prst="rightArrowCallou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000" dirty="0" smtClean="0"/>
              <a:t>Class/course  Assessment</a:t>
            </a:r>
            <a:endParaRPr lang="en-US" sz="1000" dirty="0"/>
          </a:p>
        </p:txBody>
      </p:sp>
      <p:sp>
        <p:nvSpPr>
          <p:cNvPr id="18" name="Right Arrow Callout 17"/>
          <p:cNvSpPr/>
          <p:nvPr/>
        </p:nvSpPr>
        <p:spPr>
          <a:xfrm>
            <a:off x="2438400" y="2678079"/>
            <a:ext cx="1911096" cy="438912"/>
          </a:xfrm>
          <a:prstGeom prst="rightArrowCallou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000" dirty="0" smtClean="0"/>
              <a:t>District wide Assessment</a:t>
            </a:r>
            <a:endParaRPr lang="en-US" sz="1000" dirty="0"/>
          </a:p>
        </p:txBody>
      </p:sp>
    </p:spTree>
    <p:extLst>
      <p:ext uri="{BB962C8B-B14F-4D97-AF65-F5344CB8AC3E}">
        <p14:creationId xmlns:p14="http://schemas.microsoft.com/office/powerpoint/2010/main" val="36963143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t>The Student Learning Objective (SLO)</a:t>
            </a:r>
            <a:endParaRPr lang="en-US" sz="2000" dirty="0"/>
          </a:p>
        </p:txBody>
      </p:sp>
      <p:sp>
        <p:nvSpPr>
          <p:cNvPr id="6" name="Content Placeholder 5"/>
          <p:cNvSpPr>
            <a:spLocks noGrp="1"/>
          </p:cNvSpPr>
          <p:nvPr>
            <p:ph idx="1"/>
          </p:nvPr>
        </p:nvSpPr>
        <p:spPr/>
        <p:txBody>
          <a:bodyPr/>
          <a:lstStyle/>
          <a:p>
            <a:r>
              <a:rPr lang="en-US" sz="1400" dirty="0" smtClean="0"/>
              <a:t>Chapter 180 states that "Student </a:t>
            </a:r>
            <a:r>
              <a:rPr lang="en-US" sz="1400" dirty="0"/>
              <a:t>Learning Objectives (SLOs) and Individual Education Plan (IEP) goals are important tools for individualizing instruction and learning. They may be used to establish an appropriate basis for measuring student growth, as long as progress toward the objective or goal can be, and is, assessed according to the criteria </a:t>
            </a:r>
            <a:r>
              <a:rPr lang="en-US" sz="1400" dirty="0" smtClean="0"/>
              <a:t>[for permissible measures]."</a:t>
            </a:r>
          </a:p>
          <a:p>
            <a:endParaRPr lang="en-US" sz="1400" dirty="0"/>
          </a:p>
          <a:p>
            <a:r>
              <a:rPr lang="en-US" sz="1400" dirty="0"/>
              <a:t>T</a:t>
            </a:r>
            <a:r>
              <a:rPr lang="en-US" sz="1400" dirty="0" smtClean="0"/>
              <a:t>he SLO is an omnibus framework in a PEPG system in that it can take care of many technical  requirements as well as help ensure high quality learning goals and assessments. The next few slides provide detailed information on the features and uses of the SLO.</a:t>
            </a:r>
            <a:endParaRPr lang="en-US" sz="1400" dirty="0"/>
          </a:p>
        </p:txBody>
      </p:sp>
    </p:spTree>
    <p:extLst>
      <p:ext uri="{BB962C8B-B14F-4D97-AF65-F5344CB8AC3E}">
        <p14:creationId xmlns:p14="http://schemas.microsoft.com/office/powerpoint/2010/main" val="41207913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t>What is an SLO?</a:t>
            </a:r>
            <a:endParaRPr lang="en-US" sz="2000" dirty="0"/>
          </a:p>
        </p:txBody>
      </p:sp>
      <p:sp>
        <p:nvSpPr>
          <p:cNvPr id="6" name="Content Placeholder 5"/>
          <p:cNvSpPr>
            <a:spLocks noGrp="1"/>
          </p:cNvSpPr>
          <p:nvPr>
            <p:ph idx="1"/>
          </p:nvPr>
        </p:nvSpPr>
        <p:spPr/>
        <p:txBody>
          <a:bodyPr/>
          <a:lstStyle/>
          <a:p>
            <a:pPr lvl="0"/>
            <a:r>
              <a:rPr lang="en-US" sz="1400" dirty="0"/>
              <a:t>The term SLO  is, technically speaking, an acronym for Student Learning Objective, but the term SLO commonly </a:t>
            </a:r>
            <a:r>
              <a:rPr lang="en-US" sz="1400" dirty="0" smtClean="0"/>
              <a:t>refers to </a:t>
            </a:r>
            <a:r>
              <a:rPr lang="en-US" sz="1400" dirty="0"/>
              <a:t>a comprehensive process-framework for developing, articulating, and recording  measurable academic growth goals for students, along with all related information, such as student </a:t>
            </a:r>
            <a:r>
              <a:rPr lang="en-US" sz="1400" dirty="0" smtClean="0"/>
              <a:t>demographics, teacher(s</a:t>
            </a:r>
            <a:r>
              <a:rPr lang="en-US" sz="1400" dirty="0"/>
              <a:t>) of </a:t>
            </a:r>
            <a:r>
              <a:rPr lang="en-US" sz="1400" dirty="0" smtClean="0"/>
              <a:t>record, </a:t>
            </a:r>
            <a:r>
              <a:rPr lang="en-US" sz="1400" dirty="0"/>
              <a:t>analysis of student </a:t>
            </a:r>
            <a:r>
              <a:rPr lang="en-US" sz="1400" dirty="0" smtClean="0"/>
              <a:t>needs, </a:t>
            </a:r>
            <a:r>
              <a:rPr lang="en-US" sz="1400" dirty="0"/>
              <a:t>learning </a:t>
            </a:r>
            <a:r>
              <a:rPr lang="en-US" sz="1400" dirty="0" smtClean="0"/>
              <a:t>standards, </a:t>
            </a:r>
            <a:r>
              <a:rPr lang="en-US" sz="1400" dirty="0"/>
              <a:t>the </a:t>
            </a:r>
            <a:r>
              <a:rPr lang="en-US" sz="1400" dirty="0" smtClean="0"/>
              <a:t>duration of the learning experience, </a:t>
            </a:r>
            <a:r>
              <a:rPr lang="en-US" sz="1400" dirty="0"/>
              <a:t>and assessments. </a:t>
            </a:r>
            <a:endParaRPr lang="en-US" sz="1400" dirty="0" smtClean="0"/>
          </a:p>
          <a:p>
            <a:pPr lvl="0"/>
            <a:endParaRPr lang="en-US" sz="1400" dirty="0"/>
          </a:p>
          <a:p>
            <a:pPr lvl="0"/>
            <a:r>
              <a:rPr lang="en-US" sz="1400" dirty="0" smtClean="0"/>
              <a:t>An </a:t>
            </a:r>
            <a:r>
              <a:rPr lang="en-US" sz="1400" dirty="0"/>
              <a:t>SLO targets the specific learning needs of students, based on a thorough review of available </a:t>
            </a:r>
            <a:r>
              <a:rPr lang="en-US" sz="1400" dirty="0" smtClean="0"/>
              <a:t>data, and </a:t>
            </a:r>
            <a:r>
              <a:rPr lang="en-US" sz="1400" dirty="0"/>
              <a:t>conveys appropriate state, national, or local standards that will inform instruction, learning, and assessment. Within an SLO, the teacher specifies </a:t>
            </a:r>
            <a:r>
              <a:rPr lang="en-US" sz="1400" dirty="0" smtClean="0"/>
              <a:t>one or more </a:t>
            </a:r>
            <a:r>
              <a:rPr lang="en-US" sz="1400" dirty="0"/>
              <a:t>growth </a:t>
            </a:r>
            <a:r>
              <a:rPr lang="en-US" sz="1400" dirty="0" smtClean="0"/>
              <a:t>targets—a </a:t>
            </a:r>
            <a:r>
              <a:rPr lang="en-US" sz="1400" dirty="0"/>
              <a:t>quantifiable amount of student learning expected by the end of the academic term (course or other defined learning experience)—and identifies the </a:t>
            </a:r>
            <a:r>
              <a:rPr lang="en-US" sz="1400" dirty="0" smtClean="0"/>
              <a:t>assessments </a:t>
            </a:r>
            <a:r>
              <a:rPr lang="en-US" sz="1400" dirty="0"/>
              <a:t>or criteria that will be used to measure growth</a:t>
            </a:r>
            <a:r>
              <a:rPr lang="en-US" sz="1400" dirty="0" smtClean="0"/>
              <a:t>.</a:t>
            </a:r>
          </a:p>
          <a:p>
            <a:pPr lvl="0"/>
            <a:endParaRPr lang="en-US" sz="1400" dirty="0"/>
          </a:p>
          <a:p>
            <a:pPr lvl="0"/>
            <a:r>
              <a:rPr lang="en-US" sz="1400" dirty="0"/>
              <a:t>For detailed explanations of each part of the SLO Framework, see the </a:t>
            </a:r>
            <a:r>
              <a:rPr lang="en-US" sz="1400" dirty="0">
                <a:hlinkClick r:id="rId2"/>
              </a:rPr>
              <a:t>Maine DOE Student Learning Objective (SLO) Handbook.</a:t>
            </a:r>
            <a:endParaRPr lang="en-US" sz="1400" dirty="0"/>
          </a:p>
        </p:txBody>
      </p:sp>
    </p:spTree>
    <p:extLst>
      <p:ext uri="{BB962C8B-B14F-4D97-AF65-F5344CB8AC3E}">
        <p14:creationId xmlns:p14="http://schemas.microsoft.com/office/powerpoint/2010/main" val="32729580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t>Why use SLOs in a PEPG System?</a:t>
            </a:r>
            <a:endParaRPr lang="en-US" sz="2000" dirty="0"/>
          </a:p>
        </p:txBody>
      </p:sp>
      <p:graphicFrame>
        <p:nvGraphicFramePr>
          <p:cNvPr id="9" name="Table Placeholder 8"/>
          <p:cNvGraphicFramePr>
            <a:graphicFrameLocks noGrp="1"/>
          </p:cNvGraphicFramePr>
          <p:nvPr>
            <p:ph idx="1"/>
            <p:extLst>
              <p:ext uri="{D42A27DB-BD31-4B8C-83A1-F6EECF244321}">
                <p14:modId xmlns:p14="http://schemas.microsoft.com/office/powerpoint/2010/main" val="3090377104"/>
              </p:ext>
            </p:extLst>
          </p:nvPr>
        </p:nvGraphicFramePr>
        <p:xfrm>
          <a:off x="228600" y="2133600"/>
          <a:ext cx="8610602" cy="2667000"/>
        </p:xfrm>
        <a:graphic>
          <a:graphicData uri="http://schemas.openxmlformats.org/drawingml/2006/table">
            <a:tbl>
              <a:tblPr firstRow="1" bandRow="1">
                <a:tableStyleId>{21E4AEA4-8DFA-4A89-87EB-49C32662AFE0}</a:tableStyleId>
              </a:tblPr>
              <a:tblGrid>
                <a:gridCol w="4305301"/>
                <a:gridCol w="4305301"/>
              </a:tblGrid>
              <a:tr h="370840">
                <a:tc>
                  <a:txBody>
                    <a:bodyPr/>
                    <a:lstStyle/>
                    <a:p>
                      <a:pPr algn="ctr"/>
                      <a:r>
                        <a:rPr lang="en-US" sz="1800" dirty="0" smtClean="0"/>
                        <a:t>Professional Evaluation</a:t>
                      </a:r>
                      <a:endParaRPr lang="en-US" dirty="0"/>
                    </a:p>
                  </a:txBody>
                  <a:tcPr marL="94832" marR="94832"/>
                </a:tc>
                <a:tc>
                  <a:txBody>
                    <a:bodyPr/>
                    <a:lstStyle/>
                    <a:p>
                      <a:pPr algn="ctr"/>
                      <a:r>
                        <a:rPr lang="en-US" sz="1800" dirty="0" smtClean="0"/>
                        <a:t>Professional Growth</a:t>
                      </a:r>
                      <a:endParaRPr lang="en-US" dirty="0"/>
                    </a:p>
                  </a:txBody>
                  <a:tcPr marL="94832" marR="94832"/>
                </a:tc>
              </a:tr>
              <a:tr h="370840">
                <a:tc>
                  <a:txBody>
                    <a:bodyPr/>
                    <a:lstStyle/>
                    <a:p>
                      <a:r>
                        <a:rPr lang="en-US" sz="1200" dirty="0" smtClean="0"/>
                        <a:t>Holds a record of an instructional cohort of students </a:t>
                      </a:r>
                      <a:endParaRPr lang="en-US" sz="1200" dirty="0"/>
                    </a:p>
                  </a:txBody>
                  <a:tcPr marL="94832" marR="94832"/>
                </a:tc>
                <a:tc>
                  <a:txBody>
                    <a:bodyPr/>
                    <a:lstStyle/>
                    <a:p>
                      <a:r>
                        <a:rPr lang="en-US" sz="1200" dirty="0" smtClean="0"/>
                        <a:t>Reported by teachers to be the "most</a:t>
                      </a:r>
                      <a:r>
                        <a:rPr lang="en-US" sz="1200" baseline="0" dirty="0" smtClean="0"/>
                        <a:t> valuable part of the PEPG system"  for improving practice</a:t>
                      </a:r>
                      <a:endParaRPr lang="en-US" sz="1200" dirty="0"/>
                    </a:p>
                  </a:txBody>
                  <a:tcPr marL="94832" marR="94832"/>
                </a:tc>
              </a:tr>
              <a:tr h="370840">
                <a:tc>
                  <a:txBody>
                    <a:bodyPr/>
                    <a:lstStyle/>
                    <a:p>
                      <a:r>
                        <a:rPr lang="en-US" sz="1200" dirty="0" smtClean="0"/>
                        <a:t>Identifies the teacher(s) of record </a:t>
                      </a:r>
                      <a:endParaRPr lang="en-US" sz="1200" dirty="0"/>
                    </a:p>
                  </a:txBody>
                  <a:tcPr marL="94832" marR="94832"/>
                </a:tc>
                <a:tc>
                  <a:txBody>
                    <a:bodyPr/>
                    <a:lstStyle/>
                    <a:p>
                      <a:r>
                        <a:rPr lang="en-US" sz="1200" dirty="0" smtClean="0"/>
                        <a:t>Relies</a:t>
                      </a:r>
                      <a:r>
                        <a:rPr lang="en-US" sz="1200" baseline="0" dirty="0" smtClean="0"/>
                        <a:t> on and promotes important collegial conversations about learning and teaching</a:t>
                      </a:r>
                      <a:endParaRPr lang="en-US" sz="1200" dirty="0"/>
                    </a:p>
                  </a:txBody>
                  <a:tcPr marL="94832" marR="94832"/>
                </a:tc>
              </a:tr>
              <a:tr h="370840">
                <a:tc>
                  <a:txBody>
                    <a:bodyPr/>
                    <a:lstStyle/>
                    <a:p>
                      <a:r>
                        <a:rPr lang="en-US" sz="1200" dirty="0" smtClean="0"/>
                        <a:t>Records</a:t>
                      </a:r>
                      <a:r>
                        <a:rPr lang="en-US" sz="1200" baseline="0" dirty="0" smtClean="0"/>
                        <a:t> c</a:t>
                      </a:r>
                      <a:r>
                        <a:rPr lang="en-US" sz="1200" dirty="0" smtClean="0"/>
                        <a:t>hanges to the instructional cohort</a:t>
                      </a:r>
                      <a:endParaRPr lang="en-US" sz="1200" dirty="0"/>
                    </a:p>
                  </a:txBody>
                  <a:tcPr marL="94832" marR="94832"/>
                </a:tc>
                <a:tc>
                  <a:txBody>
                    <a:bodyPr/>
                    <a:lstStyle/>
                    <a:p>
                      <a:r>
                        <a:rPr lang="en-US" sz="1200" dirty="0" smtClean="0"/>
                        <a:t>Fosters</a:t>
                      </a:r>
                      <a:r>
                        <a:rPr lang="en-US" sz="1200" baseline="0" dirty="0" smtClean="0"/>
                        <a:t> </a:t>
                      </a:r>
                      <a:r>
                        <a:rPr lang="en-US" sz="1200" dirty="0" smtClean="0"/>
                        <a:t>improvement of practice with each SLO</a:t>
                      </a:r>
                      <a:endParaRPr lang="en-US" sz="1200" dirty="0"/>
                    </a:p>
                  </a:txBody>
                  <a:tcPr marL="94832" marR="94832"/>
                </a:tc>
              </a:tr>
              <a:tr h="553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Teacher-directed</a:t>
                      </a:r>
                      <a:r>
                        <a:rPr lang="en-US" sz="1200" baseline="0" dirty="0" smtClean="0"/>
                        <a:t> and monitored; r</a:t>
                      </a:r>
                      <a:r>
                        <a:rPr lang="en-US" sz="1200" dirty="0" smtClean="0"/>
                        <a:t>educed risk of inaccurate</a:t>
                      </a:r>
                      <a:r>
                        <a:rPr lang="en-US" sz="1200" baseline="0" dirty="0" smtClean="0"/>
                        <a:t> data</a:t>
                      </a:r>
                      <a:endParaRPr lang="en-US" sz="1200" dirty="0" smtClean="0"/>
                    </a:p>
                  </a:txBody>
                  <a:tcPr marL="94832" marR="94832"/>
                </a:tc>
                <a:tc>
                  <a:txBody>
                    <a:bodyPr/>
                    <a:lstStyle/>
                    <a:p>
                      <a:r>
                        <a:rPr lang="en-US" sz="1200" dirty="0" smtClean="0"/>
                        <a:t>Universal process allows</a:t>
                      </a:r>
                      <a:r>
                        <a:rPr lang="en-US" sz="1200" baseline="0" dirty="0" smtClean="0"/>
                        <a:t> for access to supportive resources</a:t>
                      </a:r>
                      <a:endParaRPr lang="en-US" sz="1200" dirty="0"/>
                    </a:p>
                  </a:txBody>
                  <a:tcPr marL="94832" marR="94832"/>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Allows for flexibility</a:t>
                      </a:r>
                      <a:r>
                        <a:rPr lang="en-US" sz="1200" baseline="0" dirty="0" smtClean="0"/>
                        <a:t> in a student-centered system</a:t>
                      </a:r>
                      <a:endParaRPr lang="en-US" sz="1200" dirty="0" smtClean="0"/>
                    </a:p>
                    <a:p>
                      <a:endParaRPr lang="en-US" sz="1200" dirty="0"/>
                    </a:p>
                  </a:txBody>
                  <a:tcPr marL="94832" marR="94832"/>
                </a:tc>
                <a:tc>
                  <a:txBody>
                    <a:bodyPr/>
                    <a:lstStyle/>
                    <a:p>
                      <a:r>
                        <a:rPr lang="en-US" sz="1200" dirty="0" smtClean="0"/>
                        <a:t>Based on researched methods</a:t>
                      </a:r>
                      <a:r>
                        <a:rPr lang="en-US" sz="1200" baseline="0" dirty="0" smtClean="0"/>
                        <a:t> </a:t>
                      </a:r>
                      <a:r>
                        <a:rPr lang="en-US" sz="1200" dirty="0" smtClean="0"/>
                        <a:t>of improving student</a:t>
                      </a:r>
                      <a:r>
                        <a:rPr lang="en-US" sz="1200" baseline="0" dirty="0" smtClean="0"/>
                        <a:t> progress</a:t>
                      </a:r>
                      <a:endParaRPr lang="en-US" sz="1200" dirty="0"/>
                    </a:p>
                  </a:txBody>
                  <a:tcPr marL="94832" marR="94832"/>
                </a:tc>
              </a:tr>
            </a:tbl>
          </a:graphicData>
        </a:graphic>
      </p:graphicFrame>
    </p:spTree>
    <p:extLst>
      <p:ext uri="{BB962C8B-B14F-4D97-AF65-F5344CB8AC3E}">
        <p14:creationId xmlns:p14="http://schemas.microsoft.com/office/powerpoint/2010/main" val="17968876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t>The SLO and the Individual Education Plan (IEP)</a:t>
            </a:r>
            <a:endParaRPr lang="en-US" sz="2000" dirty="0"/>
          </a:p>
        </p:txBody>
      </p:sp>
      <p:sp>
        <p:nvSpPr>
          <p:cNvPr id="6" name="Content Placeholder 5"/>
          <p:cNvSpPr>
            <a:spLocks noGrp="1"/>
          </p:cNvSpPr>
          <p:nvPr>
            <p:ph idx="1"/>
          </p:nvPr>
        </p:nvSpPr>
        <p:spPr/>
        <p:txBody>
          <a:bodyPr/>
          <a:lstStyle/>
          <a:p>
            <a:endParaRPr lang="en-US" sz="1400" dirty="0"/>
          </a:p>
          <a:p>
            <a:r>
              <a:rPr lang="en-US" sz="1400" dirty="0" smtClean="0"/>
              <a:t> A major difference between the SLO and the IEP is that the SLO usually sets an academic goal for a group of students, while an IEP sets an academic goal for an individual student. </a:t>
            </a:r>
            <a:r>
              <a:rPr lang="en-US" sz="1400" dirty="0"/>
              <a:t> </a:t>
            </a:r>
            <a:r>
              <a:rPr lang="en-US" sz="1400" dirty="0" smtClean="0"/>
              <a:t>A regular educator's SLO may include a student with an IEP, and a growth target set in an SLO for a cohort to which the student belongs may align with the goal on the  student's IEP.</a:t>
            </a:r>
          </a:p>
          <a:p>
            <a:endParaRPr lang="en-US" sz="1400" dirty="0"/>
          </a:p>
        </p:txBody>
      </p:sp>
    </p:spTree>
    <p:extLst>
      <p:ext uri="{BB962C8B-B14F-4D97-AF65-F5344CB8AC3E}">
        <p14:creationId xmlns:p14="http://schemas.microsoft.com/office/powerpoint/2010/main" val="9749613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t>Weighting of Student Learning and Growth: "Significant Factor"</a:t>
            </a:r>
            <a:endParaRPr lang="en-US" sz="2000" dirty="0"/>
          </a:p>
        </p:txBody>
      </p:sp>
      <p:sp>
        <p:nvSpPr>
          <p:cNvPr id="5" name="Content Placeholder 4"/>
          <p:cNvSpPr>
            <a:spLocks noGrp="1"/>
          </p:cNvSpPr>
          <p:nvPr>
            <p:ph idx="1"/>
          </p:nvPr>
        </p:nvSpPr>
        <p:spPr/>
        <p:txBody>
          <a:bodyPr/>
          <a:lstStyle/>
          <a:p>
            <a:r>
              <a:rPr lang="en-US" sz="1400" dirty="0"/>
              <a:t>The percentage of an overall summative rating that student learning and growth will comprise is a local decision subject to Maine DOE approval.</a:t>
            </a:r>
          </a:p>
          <a:p>
            <a:endParaRPr lang="en-US" sz="1400" dirty="0"/>
          </a:p>
          <a:p>
            <a:r>
              <a:rPr lang="en-US" sz="1400" dirty="0"/>
              <a:t>The Educator Effectiveness law  requires that in an educator's summative effectiveness </a:t>
            </a:r>
            <a:r>
              <a:rPr lang="en-US" sz="1400" dirty="0" smtClean="0"/>
              <a:t>rating Student </a:t>
            </a:r>
            <a:r>
              <a:rPr lang="en-US" sz="1400" dirty="0"/>
              <a:t>Learning and Growth must be a "significant factor."  </a:t>
            </a:r>
            <a:r>
              <a:rPr lang="en-US" sz="1400" dirty="0" smtClean="0"/>
              <a:t>"To </a:t>
            </a:r>
            <a:r>
              <a:rPr lang="en-US" sz="1400" dirty="0"/>
              <a:t>be considered “significant,” student learning and growth measures must have a discernible impact on an educator’s summative effectiveness </a:t>
            </a:r>
            <a:r>
              <a:rPr lang="en-US" sz="1400" dirty="0" smtClean="0"/>
              <a:t>rating" (Rule Chapter 180).</a:t>
            </a:r>
            <a:endParaRPr lang="en-US" sz="1400" dirty="0"/>
          </a:p>
          <a:p>
            <a:pPr lvl="0"/>
            <a:endParaRPr lang="en-US" sz="1400" dirty="0"/>
          </a:p>
          <a:p>
            <a:r>
              <a:rPr lang="en-US" sz="1400" dirty="0"/>
              <a:t>If by June 1, 2015 the local development committee cannot by consensus reach agreement on the percentage that Student learning and Growth will comprise, the default percentage will be 20% in a </a:t>
            </a:r>
            <a:r>
              <a:rPr lang="en-US" sz="1400" dirty="0">
                <a:hlinkClick r:id="rId2" action="ppaction://hlinksldjump"/>
              </a:rPr>
              <a:t>numeric scale</a:t>
            </a:r>
            <a:r>
              <a:rPr lang="en-US" sz="1400" dirty="0"/>
              <a:t>. </a:t>
            </a:r>
            <a:endParaRPr lang="en-US" sz="1400" dirty="0" smtClean="0"/>
          </a:p>
          <a:p>
            <a:endParaRPr lang="en-US" sz="1400" dirty="0"/>
          </a:p>
          <a:p>
            <a:r>
              <a:rPr lang="en-US" sz="1400" dirty="0" smtClean="0"/>
              <a:t>Note: a percentage on a numeric scale is not the only approach to making student growth a "significant factor. See slides </a:t>
            </a:r>
            <a:r>
              <a:rPr lang="en-US" sz="1400" dirty="0" smtClean="0">
                <a:hlinkClick r:id="rId3" action="ppaction://hlinksldjump"/>
              </a:rPr>
              <a:t>34-49</a:t>
            </a:r>
            <a:r>
              <a:rPr lang="en-US" sz="1400" dirty="0" smtClean="0"/>
              <a:t> for possible approaches.</a:t>
            </a:r>
            <a:endParaRPr lang="en-US" sz="1400" dirty="0"/>
          </a:p>
          <a:p>
            <a:pPr lvl="0"/>
            <a:endParaRPr lang="en-US" sz="1400" dirty="0"/>
          </a:p>
          <a:p>
            <a:endParaRPr lang="en-US" dirty="0"/>
          </a:p>
        </p:txBody>
      </p:sp>
    </p:spTree>
    <p:extLst>
      <p:ext uri="{BB962C8B-B14F-4D97-AF65-F5344CB8AC3E}">
        <p14:creationId xmlns:p14="http://schemas.microsoft.com/office/powerpoint/2010/main" val="9210816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
            </a:r>
            <a:br>
              <a:rPr lang="en-US" sz="2000" dirty="0" smtClean="0"/>
            </a:br>
            <a:r>
              <a:rPr lang="en-US" sz="2000" dirty="0" smtClean="0"/>
              <a:t/>
            </a:r>
            <a:br>
              <a:rPr lang="en-US" sz="2000" dirty="0" smtClean="0"/>
            </a:br>
            <a:r>
              <a:rPr lang="en-US" sz="2000" dirty="0" smtClean="0"/>
              <a:t>Teacher of Record: </a:t>
            </a:r>
            <a:r>
              <a:rPr lang="en-US" dirty="0" smtClean="0"/>
              <a:t>Definitions</a:t>
            </a:r>
            <a:r>
              <a:rPr lang="en-US" dirty="0"/>
              <a:t/>
            </a:r>
            <a:br>
              <a:rPr lang="en-US" dirty="0"/>
            </a:br>
            <a:r>
              <a:rPr lang="en-US" sz="800" dirty="0"/>
              <a:t/>
            </a:r>
            <a:br>
              <a:rPr lang="en-US" sz="800" dirty="0"/>
            </a:br>
            <a:r>
              <a:rPr lang="en-US" sz="800" dirty="0"/>
              <a:t/>
            </a:r>
            <a:br>
              <a:rPr lang="en-US" sz="800" dirty="0"/>
            </a:br>
            <a:endParaRPr lang="en-US" sz="2000" dirty="0"/>
          </a:p>
        </p:txBody>
      </p:sp>
      <p:sp>
        <p:nvSpPr>
          <p:cNvPr id="6" name="Content Placeholder 5"/>
          <p:cNvSpPr>
            <a:spLocks noGrp="1"/>
          </p:cNvSpPr>
          <p:nvPr>
            <p:ph idx="1"/>
          </p:nvPr>
        </p:nvSpPr>
        <p:spPr>
          <a:xfrm>
            <a:off x="228600" y="2133600"/>
            <a:ext cx="5715000" cy="3657600"/>
          </a:xfrm>
        </p:spPr>
        <p:txBody>
          <a:bodyPr/>
          <a:lstStyle/>
          <a:p>
            <a:pPr lvl="0"/>
            <a:r>
              <a:rPr lang="en-US" sz="1400" b="1" dirty="0"/>
              <a:t>“Teacher” </a:t>
            </a:r>
            <a:r>
              <a:rPr lang="en-US" sz="1400" dirty="0"/>
              <a:t>means a person who provides classroom instruction to students in a general education, special education or career and technical education program.  It does not include adult education instructors or persons defined as “educational specialists” in State Board of Education Rule Chapter 115, section 2.20 [athletic director, school counselor, library-media specialist, literacy specialist, school psychologist, school nurse, special education consultant, speech-language clinician, or career and technical education evaluator.]</a:t>
            </a:r>
            <a:br>
              <a:rPr lang="en-US" sz="1400" dirty="0"/>
            </a:br>
            <a:r>
              <a:rPr lang="en-US" sz="1400" dirty="0"/>
              <a:t/>
            </a:r>
            <a:br>
              <a:rPr lang="en-US" sz="1400" dirty="0"/>
            </a:br>
            <a:r>
              <a:rPr lang="en-US" sz="1400" b="1" dirty="0"/>
              <a:t>The Teacher of Record </a:t>
            </a:r>
            <a:r>
              <a:rPr lang="en-US" sz="1400" dirty="0"/>
              <a:t>is the teacher to whom the academic growth of a student in a course or other learning experience is attributed, in whole or in part</a:t>
            </a:r>
            <a:r>
              <a:rPr lang="en-US" sz="1400" dirty="0" smtClean="0"/>
              <a:t>.</a:t>
            </a:r>
          </a:p>
          <a:p>
            <a:pPr lvl="0"/>
            <a:endParaRPr lang="en-US" sz="1400" dirty="0" smtClean="0"/>
          </a:p>
          <a:p>
            <a:endParaRPr lang="en-US" dirty="0"/>
          </a:p>
        </p:txBody>
      </p:sp>
      <p:sp>
        <p:nvSpPr>
          <p:cNvPr id="3" name="Rounded Rectangle 2"/>
          <p:cNvSpPr/>
          <p:nvPr/>
        </p:nvSpPr>
        <p:spPr>
          <a:xfrm>
            <a:off x="6096000" y="2133600"/>
            <a:ext cx="2895600" cy="2971800"/>
          </a:xfrm>
          <a:prstGeom prst="roundRect">
            <a:avLst/>
          </a:prstGeom>
          <a:ln/>
        </p:spPr>
        <p:style>
          <a:lnRef idx="1">
            <a:schemeClr val="accent6"/>
          </a:lnRef>
          <a:fillRef idx="3">
            <a:schemeClr val="accent6"/>
          </a:fillRef>
          <a:effectRef idx="2">
            <a:schemeClr val="accent6"/>
          </a:effectRef>
          <a:fontRef idx="minor">
            <a:schemeClr val="lt1"/>
          </a:fontRef>
        </p:style>
        <p:txBody>
          <a:bodyPr wrap="square" rtlCol="0" anchor="ctr"/>
          <a:lstStyle/>
          <a:p>
            <a:pPr lvl="0"/>
            <a:r>
              <a:rPr lang="en-US" sz="1000" dirty="0"/>
              <a:t>An educator who is certified and hired as a teacher but who does not provide direct instruction to students (e.g., a special education teacher who provides only consultation and support to the regular ed. teacher),  is not included in this evaluation system as the performance ratings are based on classroom practice. Any such employee who is assigned classroom instruction and assessment as a teacher part time (e.g., elementary guidance counselor or literacy coach who teaches some classes) is to be evaluated in accordance with the Educator Effectiveness law and Chapter 180.</a:t>
            </a:r>
          </a:p>
          <a:p>
            <a:endParaRPr lang="en-US" sz="1000" dirty="0"/>
          </a:p>
        </p:txBody>
      </p:sp>
    </p:spTree>
    <p:extLst>
      <p:ext uri="{BB962C8B-B14F-4D97-AF65-F5344CB8AC3E}">
        <p14:creationId xmlns:p14="http://schemas.microsoft.com/office/powerpoint/2010/main" val="3114372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t/>
            </a:r>
            <a:br>
              <a:rPr lang="en-US" sz="2000" dirty="0" smtClean="0"/>
            </a:br>
            <a:r>
              <a:rPr lang="en-US" sz="2000" dirty="0" smtClean="0"/>
              <a:t>Outcomes for Viewers</a:t>
            </a:r>
            <a:r>
              <a:rPr lang="en-US" sz="1600" dirty="0"/>
              <a:t/>
            </a:r>
            <a:br>
              <a:rPr lang="en-US" sz="1600" dirty="0"/>
            </a:br>
            <a:r>
              <a:rPr lang="en-US" sz="1600" dirty="0" smtClean="0"/>
              <a:t>	</a:t>
            </a:r>
            <a:endParaRPr lang="en-US" sz="1600" dirty="0"/>
          </a:p>
        </p:txBody>
      </p:sp>
      <p:sp>
        <p:nvSpPr>
          <p:cNvPr id="3" name="Content Placeholder 2"/>
          <p:cNvSpPr>
            <a:spLocks noGrp="1"/>
          </p:cNvSpPr>
          <p:nvPr>
            <p:ph idx="1"/>
          </p:nvPr>
        </p:nvSpPr>
        <p:spPr>
          <a:xfrm>
            <a:off x="228600" y="1981200"/>
            <a:ext cx="8610600" cy="3657600"/>
          </a:xfrm>
        </p:spPr>
        <p:txBody>
          <a:bodyPr/>
          <a:lstStyle/>
          <a:p>
            <a:pPr lvl="1" indent="-342900">
              <a:buFont typeface="Wingdings" panose="05000000000000000000" pitchFamily="2" charset="2"/>
              <a:buChar char="Ø"/>
            </a:pPr>
            <a:r>
              <a:rPr lang="en-US" sz="1600" dirty="0" smtClean="0">
                <a:latin typeface="Century Gothic" panose="020B0502020202020204" pitchFamily="34" charset="0"/>
              </a:rPr>
              <a:t>Awareness of the legal context and policy that informs system requirements</a:t>
            </a:r>
            <a:br>
              <a:rPr lang="en-US" sz="1600" dirty="0" smtClean="0">
                <a:latin typeface="Century Gothic" panose="020B0502020202020204" pitchFamily="34" charset="0"/>
              </a:rPr>
            </a:br>
            <a:endParaRPr lang="en-US" sz="1000" dirty="0">
              <a:latin typeface="Century Gothic" panose="020B0502020202020204" pitchFamily="34" charset="0"/>
            </a:endParaRPr>
          </a:p>
          <a:p>
            <a:pPr lvl="1" indent="-342900">
              <a:buFont typeface="Wingdings" panose="05000000000000000000" pitchFamily="2" charset="2"/>
              <a:buChar char="Ø"/>
            </a:pPr>
            <a:r>
              <a:rPr lang="en-US" sz="1600" dirty="0" smtClean="0">
                <a:latin typeface="Century Gothic" panose="020B0502020202020204" pitchFamily="34" charset="0"/>
              </a:rPr>
              <a:t>Awareness of the Performance Evaluation and Professional Growth (PEPG) </a:t>
            </a:r>
            <a:r>
              <a:rPr lang="en-US" sz="1600" dirty="0">
                <a:latin typeface="Century Gothic" panose="020B0502020202020204" pitchFamily="34" charset="0"/>
              </a:rPr>
              <a:t>s</a:t>
            </a:r>
            <a:r>
              <a:rPr lang="en-US" sz="1600" dirty="0" smtClean="0">
                <a:latin typeface="Century Gothic" panose="020B0502020202020204" pitchFamily="34" charset="0"/>
              </a:rPr>
              <a:t>ystem components and rule requirements</a:t>
            </a:r>
            <a:br>
              <a:rPr lang="en-US" sz="1600" dirty="0" smtClean="0">
                <a:latin typeface="Century Gothic" panose="020B0502020202020204" pitchFamily="34" charset="0"/>
              </a:rPr>
            </a:br>
            <a:endParaRPr lang="en-US" sz="1000" dirty="0" smtClean="0">
              <a:latin typeface="Century Gothic" panose="020B0502020202020204" pitchFamily="34" charset="0"/>
            </a:endParaRPr>
          </a:p>
          <a:p>
            <a:pPr lvl="1" indent="-342900">
              <a:buFont typeface="Wingdings" panose="05000000000000000000" pitchFamily="2" charset="2"/>
              <a:buChar char="Ø"/>
            </a:pPr>
            <a:r>
              <a:rPr lang="en-US" sz="1600" dirty="0" smtClean="0">
                <a:latin typeface="Century Gothic" panose="020B0502020202020204" pitchFamily="34" charset="0"/>
              </a:rPr>
              <a:t>Working understanding of the two required measures of educator effectiveness, Professional Practice and Student Learning and Growth</a:t>
            </a:r>
            <a:br>
              <a:rPr lang="en-US" sz="1600" dirty="0" smtClean="0">
                <a:latin typeface="Century Gothic" panose="020B0502020202020204" pitchFamily="34" charset="0"/>
              </a:rPr>
            </a:br>
            <a:endParaRPr lang="en-US" sz="1000" dirty="0" smtClean="0">
              <a:latin typeface="Century Gothic" panose="020B0502020202020204" pitchFamily="34" charset="0"/>
            </a:endParaRPr>
          </a:p>
          <a:p>
            <a:pPr lvl="1" indent="-342900">
              <a:buFont typeface="Wingdings" panose="05000000000000000000" pitchFamily="2" charset="2"/>
              <a:buChar char="Ø"/>
            </a:pPr>
            <a:r>
              <a:rPr lang="en-US" sz="1600" dirty="0" smtClean="0">
                <a:latin typeface="Century Gothic" panose="020B0502020202020204" pitchFamily="34" charset="0"/>
              </a:rPr>
              <a:t>Familiarity with the features and functions of the Student Learning Objective (SLO) framework</a:t>
            </a:r>
            <a:br>
              <a:rPr lang="en-US" sz="1600" dirty="0" smtClean="0">
                <a:latin typeface="Century Gothic" panose="020B0502020202020204" pitchFamily="34" charset="0"/>
              </a:rPr>
            </a:br>
            <a:endParaRPr lang="en-US" sz="1000" dirty="0">
              <a:latin typeface="Century Gothic" panose="020B0502020202020204" pitchFamily="34" charset="0"/>
            </a:endParaRPr>
          </a:p>
          <a:p>
            <a:pPr lvl="1" indent="-342900">
              <a:buFont typeface="Wingdings" panose="05000000000000000000" pitchFamily="2" charset="2"/>
              <a:buChar char="Ø"/>
            </a:pPr>
            <a:r>
              <a:rPr lang="en-US" sz="1600" dirty="0" smtClean="0">
                <a:latin typeface="Century Gothic" panose="020B0502020202020204" pitchFamily="34" charset="0"/>
              </a:rPr>
              <a:t>Familiarity with various approaches to combining multiple measures to arrive at a summative rating</a:t>
            </a:r>
            <a:endParaRPr lang="en-US" sz="1000" dirty="0" smtClean="0">
              <a:latin typeface="Century Gothic" panose="020B0502020202020204" pitchFamily="34" charset="0"/>
            </a:endParaRPr>
          </a:p>
          <a:p>
            <a:pPr lvl="1" indent="-342900">
              <a:lnSpc>
                <a:spcPct val="150000"/>
              </a:lnSpc>
              <a:buFont typeface="Wingdings" panose="05000000000000000000" pitchFamily="2" charset="2"/>
              <a:buChar char="Ø"/>
            </a:pPr>
            <a:r>
              <a:rPr lang="en-US" sz="1600" dirty="0" smtClean="0">
                <a:latin typeface="Century Gothic" panose="020B0502020202020204" pitchFamily="34" charset="0"/>
              </a:rPr>
              <a:t>Access to additional guidance resources</a:t>
            </a:r>
          </a:p>
          <a:p>
            <a:pPr marL="0" indent="0">
              <a:buNone/>
            </a:pPr>
            <a:r>
              <a:rPr lang="en-US" dirty="0" smtClean="0"/>
              <a:t/>
            </a:r>
            <a:br>
              <a:rPr lang="en-US" dirty="0" smtClean="0"/>
            </a:b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9694780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
            </a:r>
            <a:br>
              <a:rPr lang="en-US" dirty="0" smtClean="0"/>
            </a:br>
            <a:r>
              <a:rPr lang="en-US" dirty="0" smtClean="0"/>
              <a:t>Teacher </a:t>
            </a:r>
            <a:r>
              <a:rPr lang="en-US" dirty="0"/>
              <a:t>of Record</a:t>
            </a:r>
            <a:r>
              <a:rPr lang="en-US" dirty="0" smtClean="0"/>
              <a:t>: </a:t>
            </a:r>
            <a:r>
              <a:rPr lang="en-US" dirty="0"/>
              <a:t>Criteria</a:t>
            </a:r>
            <a:br>
              <a:rPr lang="en-US" dirty="0"/>
            </a:br>
            <a:r>
              <a:rPr lang="en-US" dirty="0" smtClean="0"/>
              <a:t> </a:t>
            </a:r>
            <a:endParaRPr lang="en-US" dirty="0"/>
          </a:p>
        </p:txBody>
      </p:sp>
      <p:sp>
        <p:nvSpPr>
          <p:cNvPr id="8" name="Content Placeholder 7"/>
          <p:cNvSpPr>
            <a:spLocks noGrp="1"/>
          </p:cNvSpPr>
          <p:nvPr>
            <p:ph idx="1"/>
          </p:nvPr>
        </p:nvSpPr>
        <p:spPr/>
        <p:txBody>
          <a:bodyPr/>
          <a:lstStyle/>
          <a:p>
            <a:r>
              <a:rPr lang="en-US" sz="1400" dirty="0"/>
              <a:t>A teacher is a “teacher of record” for a student only if:</a:t>
            </a:r>
          </a:p>
          <a:p>
            <a:r>
              <a:rPr lang="en-US" sz="1400" dirty="0"/>
              <a:t> </a:t>
            </a:r>
          </a:p>
          <a:p>
            <a:pPr lvl="1"/>
            <a:r>
              <a:rPr lang="en-US" sz="1400" dirty="0"/>
              <a:t>(1)  The student is enrolled in the course or other learning experience taught by that teacher;</a:t>
            </a:r>
          </a:p>
          <a:p>
            <a:pPr lvl="1"/>
            <a:r>
              <a:rPr lang="en-US" sz="1400" dirty="0"/>
              <a:t> </a:t>
            </a:r>
          </a:p>
          <a:p>
            <a:pPr lvl="1"/>
            <a:r>
              <a:rPr lang="en-US" sz="1400" dirty="0"/>
              <a:t>(2)  The student was present and was subject to instruction by that teacher at least 80% of the scheduled instructional time for that course or learning experience </a:t>
            </a:r>
            <a:r>
              <a:rPr lang="en-US" sz="1400" dirty="0" smtClean="0"/>
              <a:t>[associated with the learning and growth targets] with </a:t>
            </a:r>
            <a:r>
              <a:rPr lang="en-US" sz="1400" dirty="0"/>
              <a:t>that teacher; and</a:t>
            </a:r>
          </a:p>
          <a:p>
            <a:pPr lvl="1"/>
            <a:r>
              <a:rPr lang="en-US" sz="1400" dirty="0"/>
              <a:t> </a:t>
            </a:r>
          </a:p>
          <a:p>
            <a:pPr lvl="1"/>
            <a:r>
              <a:rPr lang="en-US" sz="1400" dirty="0"/>
              <a:t>(3)  The student took both the pre-test and the post-test designed to measure achievement in that course or learning experience.</a:t>
            </a:r>
          </a:p>
          <a:p>
            <a:endParaRPr lang="en-US" dirty="0"/>
          </a:p>
        </p:txBody>
      </p:sp>
    </p:spTree>
    <p:extLst>
      <p:ext uri="{BB962C8B-B14F-4D97-AF65-F5344CB8AC3E}">
        <p14:creationId xmlns:p14="http://schemas.microsoft.com/office/powerpoint/2010/main" val="3656823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t>Attribution of Student Growth Measures to More </a:t>
            </a:r>
            <a:r>
              <a:rPr lang="en-US" sz="2000" dirty="0"/>
              <a:t>T</a:t>
            </a:r>
            <a:r>
              <a:rPr lang="en-US" sz="2000" dirty="0" smtClean="0"/>
              <a:t>han One Teacher</a:t>
            </a:r>
            <a:endParaRPr lang="en-US" sz="2000" dirty="0"/>
          </a:p>
        </p:txBody>
      </p:sp>
      <p:sp>
        <p:nvSpPr>
          <p:cNvPr id="8" name="Content Placeholder 7"/>
          <p:cNvSpPr>
            <a:spLocks noGrp="1"/>
          </p:cNvSpPr>
          <p:nvPr>
            <p:ph idx="1"/>
          </p:nvPr>
        </p:nvSpPr>
        <p:spPr/>
        <p:txBody>
          <a:bodyPr/>
          <a:lstStyle/>
          <a:p>
            <a:r>
              <a:rPr lang="en-US" sz="1400" dirty="0"/>
              <a:t>A student’s academic performance may be attributed to more than one teacher if</a:t>
            </a:r>
          </a:p>
          <a:p>
            <a:endParaRPr lang="en-US" sz="1400" dirty="0"/>
          </a:p>
          <a:p>
            <a:endParaRPr lang="en-US" sz="1400" dirty="0"/>
          </a:p>
          <a:p>
            <a:pPr marL="800100" lvl="1" indent="-342900">
              <a:buAutoNum type="arabicParenR"/>
            </a:pPr>
            <a:r>
              <a:rPr lang="en-US" sz="1400" dirty="0"/>
              <a:t>The criteria for teacher of record are met for each teacher</a:t>
            </a:r>
            <a:br>
              <a:rPr lang="en-US" sz="1400" dirty="0"/>
            </a:br>
            <a:r>
              <a:rPr lang="en-US" sz="1400" dirty="0"/>
              <a:t/>
            </a:r>
            <a:br>
              <a:rPr lang="en-US" sz="1400" dirty="0"/>
            </a:br>
            <a:r>
              <a:rPr lang="en-US" sz="1400" dirty="0"/>
              <a:t>OR</a:t>
            </a:r>
            <a:br>
              <a:rPr lang="en-US" sz="1400" dirty="0"/>
            </a:br>
            <a:endParaRPr lang="en-US" sz="1400" dirty="0"/>
          </a:p>
          <a:p>
            <a:pPr marL="800100" lvl="1" indent="-342900">
              <a:buAutoNum type="arabicParenR"/>
            </a:pPr>
            <a:r>
              <a:rPr lang="en-US" sz="1400" dirty="0"/>
              <a:t>The criteria for </a:t>
            </a:r>
            <a:r>
              <a:rPr lang="en-US" sz="1400" dirty="0">
                <a:hlinkClick r:id="rId2" action="ppaction://hlinksldjump"/>
              </a:rPr>
              <a:t>collective measures </a:t>
            </a:r>
            <a:r>
              <a:rPr lang="en-US" sz="1400" dirty="0"/>
              <a:t>are met</a:t>
            </a:r>
          </a:p>
          <a:p>
            <a:endParaRPr lang="en-US" dirty="0"/>
          </a:p>
        </p:txBody>
      </p:sp>
    </p:spTree>
    <p:extLst>
      <p:ext uri="{BB962C8B-B14F-4D97-AF65-F5344CB8AC3E}">
        <p14:creationId xmlns:p14="http://schemas.microsoft.com/office/powerpoint/2010/main" val="11203308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838200"/>
          </a:xfrm>
        </p:spPr>
        <p:txBody>
          <a:bodyPr/>
          <a:lstStyle/>
          <a:p>
            <a:pPr algn="ctr"/>
            <a:r>
              <a:rPr lang="en-US" sz="2000" dirty="0" smtClean="0"/>
              <a:t>Collective Measures</a:t>
            </a:r>
            <a:endParaRPr lang="en-US" sz="2000" dirty="0"/>
          </a:p>
        </p:txBody>
      </p:sp>
      <p:sp>
        <p:nvSpPr>
          <p:cNvPr id="8" name="Content Placeholder 7"/>
          <p:cNvSpPr>
            <a:spLocks noGrp="1"/>
          </p:cNvSpPr>
          <p:nvPr>
            <p:ph idx="1"/>
          </p:nvPr>
        </p:nvSpPr>
        <p:spPr/>
        <p:txBody>
          <a:bodyPr/>
          <a:lstStyle/>
          <a:p>
            <a:r>
              <a:rPr lang="en-US" sz="1400" dirty="0"/>
              <a:t>A PEPG system may include academic growth of students outside the teacher’s instructional cohort.  For example, a school may wish to apply measures of student growth in reading on a state assessment to all teachers in the school or to teachers comprising a team. Any such use of a collective measure must:</a:t>
            </a:r>
          </a:p>
          <a:p>
            <a:r>
              <a:rPr lang="en-US" sz="1400" dirty="0"/>
              <a:t> </a:t>
            </a:r>
          </a:p>
          <a:p>
            <a:pPr lvl="1"/>
            <a:r>
              <a:rPr lang="en-US" sz="1400" dirty="0"/>
              <a:t>A.  Be agreed to by teachers to whom it will be applied; an SAU must submit to the Maine DOE in its approval application the process by which agreement is obtained.</a:t>
            </a:r>
          </a:p>
          <a:p>
            <a:pPr lvl="1"/>
            <a:r>
              <a:rPr lang="en-US" sz="1400" dirty="0"/>
              <a:t> </a:t>
            </a:r>
          </a:p>
          <a:p>
            <a:pPr lvl="1"/>
            <a:r>
              <a:rPr lang="en-US" sz="1400" dirty="0"/>
              <a:t>B.  Comprise not more than one-fourth of the total student growth measure for an individual teacher.</a:t>
            </a:r>
          </a:p>
          <a:p>
            <a:endParaRPr lang="en-US" dirty="0"/>
          </a:p>
        </p:txBody>
      </p:sp>
    </p:spTree>
    <p:extLst>
      <p:ext uri="{BB962C8B-B14F-4D97-AF65-F5344CB8AC3E}">
        <p14:creationId xmlns:p14="http://schemas.microsoft.com/office/powerpoint/2010/main" val="12665116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t>Combining Multiple Measures to Arrive at a Summative Rating</a:t>
            </a:r>
            <a:endParaRPr lang="en-US" sz="2000" dirty="0"/>
          </a:p>
        </p:txBody>
      </p:sp>
      <p:sp>
        <p:nvSpPr>
          <p:cNvPr id="7" name="Content Placeholder 6"/>
          <p:cNvSpPr>
            <a:spLocks noGrp="1"/>
          </p:cNvSpPr>
          <p:nvPr>
            <p:ph idx="1"/>
          </p:nvPr>
        </p:nvSpPr>
        <p:spPr/>
        <p:txBody>
          <a:bodyPr/>
          <a:lstStyle/>
          <a:p>
            <a:pPr lvl="0"/>
            <a:endParaRPr lang="en-US" sz="1400" dirty="0" smtClean="0"/>
          </a:p>
          <a:p>
            <a:r>
              <a:rPr lang="en-US" sz="1400" dirty="0"/>
              <a:t>A summative rating can be approached in a number of ways, any of which </a:t>
            </a:r>
            <a:r>
              <a:rPr lang="en-US" sz="1400" dirty="0" smtClean="0"/>
              <a:t>follows a process of determining ratings on the multiple individual measures and combining the individual ratings to arrive at </a:t>
            </a:r>
            <a:r>
              <a:rPr lang="en-US" sz="1400" dirty="0"/>
              <a:t>a single </a:t>
            </a:r>
            <a:r>
              <a:rPr lang="en-US" sz="1400" dirty="0" smtClean="0"/>
              <a:t>effectiveness rating </a:t>
            </a:r>
            <a:r>
              <a:rPr lang="en-US" sz="1400" dirty="0"/>
              <a:t>of Highly Effective, Effective, Partially Effective, or Ineffective, or labels to that effect</a:t>
            </a:r>
            <a:r>
              <a:rPr lang="en-US" sz="1400" dirty="0" smtClean="0"/>
              <a:t>. </a:t>
            </a:r>
          </a:p>
          <a:p>
            <a:endParaRPr lang="en-US" sz="1400" dirty="0"/>
          </a:p>
          <a:p>
            <a:pPr lvl="0"/>
            <a:r>
              <a:rPr lang="en-US" sz="1400" dirty="0" smtClean="0"/>
              <a:t>The </a:t>
            </a:r>
            <a:r>
              <a:rPr lang="en-US" sz="1400" dirty="0"/>
              <a:t>following slides provide illustrations of </a:t>
            </a:r>
            <a:r>
              <a:rPr lang="en-US" sz="1400" dirty="0" smtClean="0"/>
              <a:t>the most common approaches to the summative rating. </a:t>
            </a:r>
            <a:endParaRPr lang="en-US" sz="1400" dirty="0"/>
          </a:p>
          <a:p>
            <a:pPr lvl="0"/>
            <a:endParaRPr lang="en-US" sz="1400" dirty="0" smtClean="0"/>
          </a:p>
        </p:txBody>
      </p:sp>
    </p:spTree>
    <p:extLst>
      <p:ext uri="{BB962C8B-B14F-4D97-AF65-F5344CB8AC3E}">
        <p14:creationId xmlns:p14="http://schemas.microsoft.com/office/powerpoint/2010/main" val="23043491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Approach 1: </a:t>
            </a:r>
            <a:r>
              <a:rPr lang="en-US" sz="2000" dirty="0" smtClean="0"/>
              <a:t>Using a Decision Matrix Like </a:t>
            </a:r>
            <a:r>
              <a:rPr lang="en-US" dirty="0" smtClean="0"/>
              <a:t>The One </a:t>
            </a:r>
            <a:r>
              <a:rPr lang="en-US" sz="2000" dirty="0" smtClean="0"/>
              <a:t>Pictured Below </a:t>
            </a:r>
            <a:endParaRPr lang="en-US" sz="1200" dirty="0"/>
          </a:p>
        </p:txBody>
      </p:sp>
      <p:sp>
        <p:nvSpPr>
          <p:cNvPr id="2" name="Rectangle 1"/>
          <p:cNvSpPr/>
          <p:nvPr/>
        </p:nvSpPr>
        <p:spPr>
          <a:xfrm>
            <a:off x="609600" y="5324475"/>
            <a:ext cx="7701147" cy="307777"/>
          </a:xfrm>
          <a:prstGeom prst="rect">
            <a:avLst/>
          </a:prstGeom>
        </p:spPr>
        <p:txBody>
          <a:bodyPr wrap="none">
            <a:spAutoFit/>
          </a:bodyPr>
          <a:lstStyle/>
          <a:p>
            <a:r>
              <a:rPr lang="en-US" sz="1400" dirty="0"/>
              <a:t>See next 7 slides for </a:t>
            </a:r>
            <a:r>
              <a:rPr lang="en-US" sz="1400" dirty="0" smtClean="0"/>
              <a:t>the process of arriving at the summative effectiveness rating matrix.</a:t>
            </a:r>
            <a:endParaRPr lang="en-US" sz="1400"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07250" y="2514600"/>
            <a:ext cx="6744198" cy="2527881"/>
          </a:xfrm>
        </p:spPr>
      </p:pic>
      <p:sp>
        <p:nvSpPr>
          <p:cNvPr id="11" name="Rounded Rectangle 10"/>
          <p:cNvSpPr/>
          <p:nvPr/>
        </p:nvSpPr>
        <p:spPr>
          <a:xfrm>
            <a:off x="857778" y="2095791"/>
            <a:ext cx="1961622" cy="953453"/>
          </a:xfrm>
          <a:prstGeom prst="roundRect">
            <a:avLst/>
          </a:prstGeom>
          <a:solidFill>
            <a:schemeClr val="accent2"/>
          </a:solidFill>
          <a:ln>
            <a:solidFill>
              <a:srgbClr val="1A35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lvl="0"/>
            <a:r>
              <a:rPr lang="en-US" sz="1000" dirty="0">
                <a:solidFill>
                  <a:schemeClr val="bg1"/>
                </a:solidFill>
              </a:rPr>
              <a:t>Rating </a:t>
            </a:r>
            <a:r>
              <a:rPr lang="en-US" sz="1000" dirty="0" smtClean="0">
                <a:solidFill>
                  <a:schemeClr val="bg1"/>
                </a:solidFill>
              </a:rPr>
              <a:t>is based </a:t>
            </a:r>
            <a:r>
              <a:rPr lang="en-US" sz="1000" dirty="0">
                <a:solidFill>
                  <a:schemeClr val="bg1"/>
                </a:solidFill>
              </a:rPr>
              <a:t>on three factors:  1) professional practice, 2)  professional growth, and 3) Impact on student growth </a:t>
            </a:r>
            <a:endParaRPr lang="en-US" sz="1000" dirty="0">
              <a:solidFill>
                <a:schemeClr val="bg1"/>
              </a:solidFill>
              <a:latin typeface="Arial"/>
              <a:cs typeface="Times New Roman"/>
            </a:endParaRPr>
          </a:p>
        </p:txBody>
      </p:sp>
      <p:sp>
        <p:nvSpPr>
          <p:cNvPr id="10" name="Rounded Rectangle 9"/>
          <p:cNvSpPr/>
          <p:nvPr/>
        </p:nvSpPr>
        <p:spPr>
          <a:xfrm>
            <a:off x="152400" y="3505200"/>
            <a:ext cx="1238467" cy="1123712"/>
          </a:xfrm>
          <a:prstGeom prst="roundRect">
            <a:avLst/>
          </a:prstGeom>
          <a:solidFill>
            <a:schemeClr val="accent2"/>
          </a:solidFill>
          <a:ln>
            <a:solidFill>
              <a:srgbClr val="1A35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sz="1000" dirty="0"/>
              <a:t>In a matrix, student growth must appear on a single axis by itself.</a:t>
            </a:r>
          </a:p>
          <a:p>
            <a:endParaRPr lang="en-US" sz="1000" dirty="0"/>
          </a:p>
        </p:txBody>
      </p:sp>
    </p:spTree>
    <p:extLst>
      <p:ext uri="{BB962C8B-B14F-4D97-AF65-F5344CB8AC3E}">
        <p14:creationId xmlns:p14="http://schemas.microsoft.com/office/powerpoint/2010/main" val="33102650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000" dirty="0" smtClean="0"/>
              <a:t>Using a Decision Matrix: </a:t>
            </a:r>
            <a:r>
              <a:rPr lang="en-US" dirty="0"/>
              <a:t>Step 1</a:t>
            </a:r>
            <a:endParaRPr lang="en-US" sz="2000" dirty="0"/>
          </a:p>
        </p:txBody>
      </p:sp>
      <p:sp>
        <p:nvSpPr>
          <p:cNvPr id="2" name="Content Placeholder 1"/>
          <p:cNvSpPr>
            <a:spLocks noGrp="1"/>
          </p:cNvSpPr>
          <p:nvPr>
            <p:ph idx="1"/>
          </p:nvPr>
        </p:nvSpPr>
        <p:spPr/>
        <p:txBody>
          <a:bodyPr/>
          <a:lstStyle/>
          <a:p>
            <a:pPr lvl="0" algn="ctr"/>
            <a:r>
              <a:rPr lang="en-US" sz="1400" b="1" dirty="0" smtClean="0"/>
              <a:t>Rate teacher on standards of </a:t>
            </a:r>
            <a:r>
              <a:rPr lang="en-US" sz="1400" b="1" dirty="0"/>
              <a:t>p</a:t>
            </a:r>
            <a:r>
              <a:rPr lang="en-US" sz="1400" b="1" dirty="0" smtClean="0"/>
              <a:t>rofessional </a:t>
            </a:r>
            <a:r>
              <a:rPr lang="en-US" sz="1400" b="1" dirty="0"/>
              <a:t>p</a:t>
            </a:r>
            <a:r>
              <a:rPr lang="en-US" sz="1400" b="1" dirty="0" smtClean="0"/>
              <a:t>ractice </a:t>
            </a:r>
            <a:endParaRPr lang="en-US" sz="1400" dirty="0"/>
          </a:p>
          <a:p>
            <a:r>
              <a:rPr lang="en-US" sz="1000" dirty="0"/>
              <a:t>There are 13 rubrics of the type pictured, one for each Indicator of the </a:t>
            </a:r>
            <a:r>
              <a:rPr lang="en-US" sz="1000" dirty="0" smtClean="0"/>
              <a:t>*National Board Core </a:t>
            </a:r>
            <a:r>
              <a:rPr lang="en-US" sz="1000" dirty="0"/>
              <a:t>Propositions used to evaluate professional practice (</a:t>
            </a:r>
            <a:r>
              <a:rPr lang="en-US" sz="1000" dirty="0" smtClean="0"/>
              <a:t>CPs </a:t>
            </a:r>
            <a:r>
              <a:rPr lang="en-US" sz="1000" dirty="0"/>
              <a:t>1, 2, 3, and 5). At the end of the evaluation cycle the evaluator makes a final determination on each of the Indicators </a:t>
            </a:r>
            <a:r>
              <a:rPr lang="en-US" sz="1000" dirty="0" smtClean="0"/>
              <a:t>and assigns a rating for each indicator.</a:t>
            </a:r>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a:p>
          <a:p>
            <a:endParaRPr lang="en-US" sz="1000" dirty="0" smtClean="0"/>
          </a:p>
        </p:txBody>
      </p:sp>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457200" y="3172460"/>
            <a:ext cx="5943600" cy="2037080"/>
          </a:xfrm>
          <a:prstGeom prst="rect">
            <a:avLst/>
          </a:prstGeom>
        </p:spPr>
      </p:pic>
      <p:sp>
        <p:nvSpPr>
          <p:cNvPr id="3" name="Rounded Rectangle 2"/>
          <p:cNvSpPr/>
          <p:nvPr/>
        </p:nvSpPr>
        <p:spPr>
          <a:xfrm>
            <a:off x="6705600" y="3214460"/>
            <a:ext cx="2103120" cy="1975009"/>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spAutoFit/>
          </a:bodyPr>
          <a:lstStyle/>
          <a:p>
            <a:r>
              <a:rPr lang="en-US" sz="1000" dirty="0" smtClean="0"/>
              <a:t>*In a </a:t>
            </a:r>
            <a:r>
              <a:rPr lang="en-US" sz="1000" dirty="0"/>
              <a:t>system </a:t>
            </a:r>
            <a:r>
              <a:rPr lang="en-US" sz="1000" dirty="0" smtClean="0"/>
              <a:t>that uses a </a:t>
            </a:r>
            <a:r>
              <a:rPr lang="en-US" sz="1000" dirty="0"/>
              <a:t>professional practice model other than National Board Core Propositions </a:t>
            </a:r>
            <a:r>
              <a:rPr lang="en-US" sz="1000" dirty="0" smtClean="0"/>
              <a:t>the professional practice ratings would be based on the rubrics </a:t>
            </a:r>
            <a:r>
              <a:rPr lang="en-US" sz="1000" dirty="0"/>
              <a:t>that </a:t>
            </a:r>
            <a:r>
              <a:rPr lang="en-US" sz="1000" dirty="0" smtClean="0"/>
              <a:t>accompany </a:t>
            </a:r>
            <a:r>
              <a:rPr lang="en-US" sz="1000" dirty="0"/>
              <a:t>the practice standards, e.g., Marzano's Scales</a:t>
            </a:r>
            <a:r>
              <a:rPr lang="en-US" sz="1000" dirty="0" smtClean="0"/>
              <a:t>.</a:t>
            </a:r>
            <a:endParaRPr lang="en-US" sz="1000" dirty="0"/>
          </a:p>
        </p:txBody>
      </p:sp>
    </p:spTree>
    <p:extLst>
      <p:ext uri="{BB962C8B-B14F-4D97-AF65-F5344CB8AC3E}">
        <p14:creationId xmlns:p14="http://schemas.microsoft.com/office/powerpoint/2010/main" val="427865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294106564"/>
              </p:ext>
            </p:extLst>
          </p:nvPr>
        </p:nvGraphicFramePr>
        <p:xfrm>
          <a:off x="3429000" y="5715000"/>
          <a:ext cx="2209800" cy="396240"/>
        </p:xfrm>
        <a:graphic>
          <a:graphicData uri="http://schemas.openxmlformats.org/drawingml/2006/table">
            <a:tbl>
              <a:tblPr firstRow="1" bandRow="1">
                <a:tableStyleId>{5C22544A-7EE6-4342-B048-85BDC9FD1C3A}</a:tableStyleId>
              </a:tblPr>
              <a:tblGrid>
                <a:gridCol w="2209800"/>
              </a:tblGrid>
              <a:tr h="243840">
                <a:tc>
                  <a:txBody>
                    <a:bodyPr/>
                    <a:lstStyle/>
                    <a:p>
                      <a:pPr algn="ctr"/>
                      <a:r>
                        <a:rPr lang="en-US" sz="2000" dirty="0" smtClean="0">
                          <a:solidFill>
                            <a:schemeClr val="tx1">
                              <a:lumMod val="75000"/>
                            </a:schemeClr>
                          </a:solidFill>
                          <a:hlinkClick r:id="" action="ppaction://hlinkshowjump?jump=lastslide"/>
                        </a:rPr>
                        <a:t>MENU</a:t>
                      </a:r>
                      <a:endParaRPr lang="en-US" sz="2000" dirty="0">
                        <a:solidFill>
                          <a:schemeClr val="tx1">
                            <a:lumMod val="75000"/>
                          </a:schemeClr>
                        </a:solidFill>
                      </a:endParaRPr>
                    </a:p>
                  </a:txBody>
                  <a:tcPr>
                    <a:noFill/>
                  </a:tcPr>
                </a:tc>
              </a:tr>
            </a:tbl>
          </a:graphicData>
        </a:graphic>
      </p:graphicFrame>
      <p:sp>
        <p:nvSpPr>
          <p:cNvPr id="6" name="Title 5"/>
          <p:cNvSpPr>
            <a:spLocks noGrp="1"/>
          </p:cNvSpPr>
          <p:nvPr>
            <p:ph type="title"/>
          </p:nvPr>
        </p:nvSpPr>
        <p:spPr/>
        <p:txBody>
          <a:bodyPr/>
          <a:lstStyle/>
          <a:p>
            <a:r>
              <a:rPr lang="en-US" sz="2000" dirty="0" smtClean="0"/>
              <a:t>Using a Decision Matrix: </a:t>
            </a:r>
            <a:r>
              <a:rPr lang="en-US" dirty="0"/>
              <a:t>Step 2</a:t>
            </a:r>
            <a:endParaRPr lang="en-US" sz="2000" dirty="0"/>
          </a:p>
        </p:txBody>
      </p:sp>
      <p:sp>
        <p:nvSpPr>
          <p:cNvPr id="2" name="Content Placeholder 1"/>
          <p:cNvSpPr>
            <a:spLocks noGrp="1"/>
          </p:cNvSpPr>
          <p:nvPr>
            <p:ph idx="1"/>
          </p:nvPr>
        </p:nvSpPr>
        <p:spPr/>
        <p:txBody>
          <a:bodyPr/>
          <a:lstStyle/>
          <a:p>
            <a:pPr lvl="0" algn="ctr"/>
            <a:r>
              <a:rPr lang="en-US" sz="1400" b="1" dirty="0" smtClean="0"/>
              <a:t>Determine </a:t>
            </a:r>
            <a:r>
              <a:rPr lang="en-US" sz="1400" b="1" dirty="0"/>
              <a:t>overall rating on professional practice</a:t>
            </a:r>
            <a:endParaRPr lang="en-US" sz="1400" dirty="0"/>
          </a:p>
          <a:p>
            <a:r>
              <a:rPr lang="en-US" sz="1000" dirty="0"/>
              <a:t>The evaluator uses the </a:t>
            </a:r>
            <a:r>
              <a:rPr lang="en-US" sz="1000" dirty="0" smtClean="0"/>
              <a:t>Professional Practice </a:t>
            </a:r>
            <a:r>
              <a:rPr lang="en-US" sz="1000" dirty="0"/>
              <a:t>Rating Rubric to determine the overall professional practice rating</a:t>
            </a:r>
            <a:r>
              <a:rPr lang="en-US" sz="1000" dirty="0" smtClean="0"/>
              <a:t>.</a:t>
            </a:r>
          </a:p>
          <a:p>
            <a:endParaRPr lang="en-US" sz="1000" dirty="0"/>
          </a:p>
          <a:p>
            <a:r>
              <a:rPr lang="en-US" sz="1000" dirty="0"/>
              <a:t>    </a:t>
            </a:r>
            <a:endParaRPr lang="en-US" sz="1000" dirty="0" smtClean="0"/>
          </a:p>
          <a:p>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622730968"/>
              </p:ext>
            </p:extLst>
          </p:nvPr>
        </p:nvGraphicFramePr>
        <p:xfrm>
          <a:off x="1981200" y="2743200"/>
          <a:ext cx="6781799" cy="2948940"/>
        </p:xfrm>
        <a:graphic>
          <a:graphicData uri="http://schemas.openxmlformats.org/drawingml/2006/table">
            <a:tbl>
              <a:tblPr firstRow="1" firstCol="1" bandRow="1">
                <a:tableStyleId>{93296810-A885-4BE3-A3E7-6D5BEEA58F35}</a:tableStyleId>
              </a:tblPr>
              <a:tblGrid>
                <a:gridCol w="1700434"/>
                <a:gridCol w="1695156"/>
                <a:gridCol w="1695156"/>
                <a:gridCol w="1691053"/>
              </a:tblGrid>
              <a:tr h="454933">
                <a:tc gridSpan="4">
                  <a:txBody>
                    <a:bodyPr/>
                    <a:lstStyle/>
                    <a:p>
                      <a:pPr marL="0" marR="0" algn="ctr">
                        <a:lnSpc>
                          <a:spcPct val="115000"/>
                        </a:lnSpc>
                        <a:spcBef>
                          <a:spcPts val="300"/>
                        </a:spcBef>
                        <a:spcAft>
                          <a:spcPts val="300"/>
                        </a:spcAft>
                      </a:pPr>
                      <a:r>
                        <a:rPr lang="en-US" sz="1400" dirty="0" smtClean="0">
                          <a:effectLst/>
                        </a:rPr>
                        <a:t>Professional </a:t>
                      </a:r>
                      <a:r>
                        <a:rPr lang="en-US" sz="1400" dirty="0">
                          <a:effectLst/>
                        </a:rPr>
                        <a:t>Practice Rating Rubric</a:t>
                      </a:r>
                      <a:br>
                        <a:rPr lang="en-US" sz="1400" dirty="0">
                          <a:effectLst/>
                        </a:rPr>
                      </a:br>
                      <a:r>
                        <a:rPr lang="en-US" sz="1400" dirty="0">
                          <a:effectLst/>
                        </a:rPr>
                        <a:t>*CP= Core Proposition; ICP= Instructional Core Propositions (CPs 1, 2, and 3)</a:t>
                      </a:r>
                      <a:endParaRPr lang="en-US" sz="1200" dirty="0">
                        <a:effectLst/>
                        <a:latin typeface="Arial"/>
                        <a:ea typeface="MS PGothic"/>
                        <a:cs typeface="Times New Roman"/>
                      </a:endParaRPr>
                    </a:p>
                  </a:txBody>
                  <a:tcPr marL="73025" marR="730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30229">
                <a:tc>
                  <a:txBody>
                    <a:bodyPr/>
                    <a:lstStyle/>
                    <a:p>
                      <a:pPr marL="0" marR="0" indent="0" algn="ctr" defTabSz="914400" rtl="0" eaLnBrk="1" fontAlgn="auto" latinLnBrk="0" hangingPunct="1">
                        <a:lnSpc>
                          <a:spcPct val="115000"/>
                        </a:lnSpc>
                        <a:spcBef>
                          <a:spcPts val="300"/>
                        </a:spcBef>
                        <a:spcAft>
                          <a:spcPts val="300"/>
                        </a:spcAft>
                        <a:buClrTx/>
                        <a:buSzTx/>
                        <a:buFontTx/>
                        <a:buNone/>
                        <a:tabLst/>
                        <a:defRPr/>
                      </a:pPr>
                      <a:r>
                        <a:rPr lang="en-US" sz="800" b="0" dirty="0" smtClean="0">
                          <a:solidFill>
                            <a:schemeClr val="tx1"/>
                          </a:solidFill>
                          <a:effectLst/>
                        </a:rPr>
                        <a:t>Ineffective</a:t>
                      </a:r>
                      <a:endParaRPr lang="en-US" sz="800" b="0" dirty="0" smtClean="0">
                        <a:solidFill>
                          <a:schemeClr val="tx1"/>
                        </a:solidFill>
                        <a:effectLst/>
                        <a:latin typeface="Arial"/>
                        <a:ea typeface="MS PGothic"/>
                        <a:cs typeface="Times New Roman"/>
                      </a:endParaRPr>
                    </a:p>
                    <a:p>
                      <a:pPr marL="0" marR="0" algn="ctr">
                        <a:lnSpc>
                          <a:spcPct val="115000"/>
                        </a:lnSpc>
                        <a:spcBef>
                          <a:spcPts val="300"/>
                        </a:spcBef>
                        <a:spcAft>
                          <a:spcPts val="300"/>
                        </a:spcAft>
                      </a:pPr>
                      <a:endParaRPr lang="en-US" sz="800" dirty="0">
                        <a:solidFill>
                          <a:schemeClr val="tx1"/>
                        </a:solidFill>
                        <a:effectLst/>
                        <a:latin typeface="Arial"/>
                        <a:ea typeface="MS PGothic"/>
                        <a:cs typeface="Times New Roman"/>
                      </a:endParaRPr>
                    </a:p>
                  </a:txBody>
                  <a:tcPr marL="73025" marR="730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15000"/>
                        </a:lnSpc>
                        <a:spcBef>
                          <a:spcPts val="300"/>
                        </a:spcBef>
                        <a:spcAft>
                          <a:spcPts val="300"/>
                        </a:spcAft>
                        <a:buClrTx/>
                        <a:buSzTx/>
                        <a:buFontTx/>
                        <a:buNone/>
                        <a:tabLst/>
                        <a:defRPr/>
                      </a:pPr>
                      <a:r>
                        <a:rPr lang="en-US" sz="800" dirty="0" smtClean="0">
                          <a:effectLst/>
                        </a:rPr>
                        <a:t>Developing</a:t>
                      </a:r>
                      <a:endParaRPr lang="en-US" sz="800" dirty="0" smtClean="0">
                        <a:effectLst/>
                        <a:latin typeface="Arial"/>
                        <a:ea typeface="MS PGothic"/>
                        <a:cs typeface="Times New Roman"/>
                      </a:endParaRPr>
                    </a:p>
                    <a:p>
                      <a:pPr marL="0" marR="0" algn="ctr">
                        <a:lnSpc>
                          <a:spcPct val="115000"/>
                        </a:lnSpc>
                        <a:spcBef>
                          <a:spcPts val="300"/>
                        </a:spcBef>
                        <a:spcAft>
                          <a:spcPts val="300"/>
                        </a:spcAft>
                      </a:pPr>
                      <a:endParaRPr lang="en-US" sz="800" dirty="0">
                        <a:effectLst/>
                        <a:latin typeface="Arial"/>
                        <a:ea typeface="MS PGothic"/>
                        <a:cs typeface="Times New Roman"/>
                      </a:endParaRPr>
                    </a:p>
                  </a:txBody>
                  <a:tcPr marL="73025" marR="730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15000"/>
                        </a:lnSpc>
                        <a:spcBef>
                          <a:spcPts val="300"/>
                        </a:spcBef>
                        <a:spcAft>
                          <a:spcPts val="300"/>
                        </a:spcAft>
                        <a:buClrTx/>
                        <a:buSzTx/>
                        <a:buFontTx/>
                        <a:buNone/>
                        <a:tabLst/>
                        <a:defRPr/>
                      </a:pPr>
                      <a:r>
                        <a:rPr lang="en-US" sz="800" dirty="0" smtClean="0">
                          <a:effectLst/>
                        </a:rPr>
                        <a:t>Effective</a:t>
                      </a:r>
                      <a:endParaRPr lang="en-US" sz="800" dirty="0" smtClean="0">
                        <a:effectLst/>
                        <a:latin typeface="Arial"/>
                        <a:ea typeface="MS PGothic"/>
                        <a:cs typeface="Times New Roman"/>
                      </a:endParaRPr>
                    </a:p>
                    <a:p>
                      <a:pPr marL="0" marR="0" algn="ctr">
                        <a:lnSpc>
                          <a:spcPct val="115000"/>
                        </a:lnSpc>
                        <a:spcBef>
                          <a:spcPts val="300"/>
                        </a:spcBef>
                        <a:spcAft>
                          <a:spcPts val="300"/>
                        </a:spcAft>
                      </a:pPr>
                      <a:endParaRPr lang="en-US" sz="800" dirty="0">
                        <a:effectLst/>
                        <a:latin typeface="Arial"/>
                        <a:ea typeface="MS PGothic"/>
                        <a:cs typeface="Times New Roman"/>
                      </a:endParaRPr>
                    </a:p>
                  </a:txBody>
                  <a:tcPr marL="73025" marR="730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auto" latinLnBrk="0" hangingPunct="1">
                        <a:lnSpc>
                          <a:spcPct val="115000"/>
                        </a:lnSpc>
                        <a:spcBef>
                          <a:spcPts val="300"/>
                        </a:spcBef>
                        <a:spcAft>
                          <a:spcPts val="300"/>
                        </a:spcAft>
                        <a:buClrTx/>
                        <a:buSzTx/>
                        <a:buFontTx/>
                        <a:buNone/>
                        <a:tabLst/>
                        <a:defRPr/>
                      </a:pPr>
                      <a:r>
                        <a:rPr lang="en-US" sz="800" dirty="0" smtClean="0">
                          <a:solidFill>
                            <a:schemeClr val="tx1"/>
                          </a:solidFill>
                          <a:effectLst/>
                        </a:rPr>
                        <a:t>Distinguished</a:t>
                      </a:r>
                      <a:endParaRPr lang="en-US" sz="800" dirty="0" smtClean="0">
                        <a:solidFill>
                          <a:schemeClr val="tx1"/>
                        </a:solidFill>
                        <a:effectLst/>
                        <a:latin typeface="Arial"/>
                        <a:ea typeface="MS PGothic"/>
                        <a:cs typeface="Times New Roman"/>
                      </a:endParaRPr>
                    </a:p>
                    <a:p>
                      <a:pPr marL="0" marR="0" algn="ctr">
                        <a:lnSpc>
                          <a:spcPct val="115000"/>
                        </a:lnSpc>
                        <a:spcBef>
                          <a:spcPts val="300"/>
                        </a:spcBef>
                        <a:spcAft>
                          <a:spcPts val="300"/>
                        </a:spcAft>
                      </a:pPr>
                      <a:endParaRPr lang="en-US" sz="800" dirty="0">
                        <a:effectLst/>
                        <a:latin typeface="Arial"/>
                        <a:ea typeface="MS PGothic"/>
                        <a:cs typeface="Times New Roman"/>
                      </a:endParaRPr>
                    </a:p>
                  </a:txBody>
                  <a:tcPr marL="73025" marR="730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395602">
                <a:tc>
                  <a:txBody>
                    <a:bodyPr/>
                    <a:lstStyle/>
                    <a:p>
                      <a:pPr marL="0" marR="0" indent="0" algn="l" defTabSz="914400" rtl="0" eaLnBrk="1" fontAlgn="auto" latinLnBrk="0" hangingPunct="1">
                        <a:lnSpc>
                          <a:spcPct val="115000"/>
                        </a:lnSpc>
                        <a:spcBef>
                          <a:spcPts val="300"/>
                        </a:spcBef>
                        <a:spcAft>
                          <a:spcPts val="0"/>
                        </a:spcAft>
                        <a:buClrTx/>
                        <a:buSzTx/>
                        <a:buFontTx/>
                        <a:buNone/>
                        <a:tabLst/>
                        <a:defRPr/>
                      </a:pPr>
                      <a:r>
                        <a:rPr lang="en-US" sz="800" b="0" dirty="0" smtClean="0">
                          <a:solidFill>
                            <a:schemeClr val="tx1"/>
                          </a:solidFill>
                          <a:effectLst/>
                        </a:rPr>
                        <a:t> Performance ratings of Effective on fewer than 7 of the 11 ICP Indicators</a:t>
                      </a:r>
                    </a:p>
                    <a:p>
                      <a:pPr marL="0" marR="0">
                        <a:lnSpc>
                          <a:spcPct val="115000"/>
                        </a:lnSpc>
                        <a:spcBef>
                          <a:spcPts val="300"/>
                        </a:spcBef>
                        <a:spcAft>
                          <a:spcPts val="0"/>
                        </a:spcAft>
                      </a:pPr>
                      <a:endParaRPr lang="en-US" sz="800" b="0" dirty="0">
                        <a:solidFill>
                          <a:schemeClr val="tx1"/>
                        </a:solidFill>
                        <a:effectLst/>
                        <a:latin typeface="Arial"/>
                        <a:ea typeface="MS PGothic"/>
                        <a:cs typeface="Times New Roman"/>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15000"/>
                        </a:lnSpc>
                        <a:spcBef>
                          <a:spcPts val="300"/>
                        </a:spcBef>
                        <a:spcAft>
                          <a:spcPts val="0"/>
                        </a:spcAft>
                        <a:buClrTx/>
                        <a:buSzTx/>
                        <a:buFontTx/>
                        <a:buNone/>
                        <a:tabLst/>
                        <a:defRPr/>
                      </a:pPr>
                      <a:r>
                        <a:rPr lang="en-US" sz="800" dirty="0" smtClean="0">
                          <a:effectLst/>
                        </a:rPr>
                        <a:t>Performance ratings of Effective or Distinguished on at least 7 of the 11 ICP Indicators</a:t>
                      </a:r>
                      <a:br>
                        <a:rPr lang="en-US" sz="800" dirty="0" smtClean="0">
                          <a:effectLst/>
                        </a:rPr>
                      </a:br>
                      <a:r>
                        <a:rPr lang="en-US" sz="800" dirty="0" smtClean="0">
                          <a:effectLst/>
                        </a:rPr>
                        <a:t>with</a:t>
                      </a:r>
                      <a:br>
                        <a:rPr lang="en-US" sz="800" dirty="0" smtClean="0">
                          <a:effectLst/>
                        </a:rPr>
                      </a:br>
                      <a:r>
                        <a:rPr lang="en-US" sz="800" dirty="0" smtClean="0">
                          <a:effectLst/>
                        </a:rPr>
                        <a:t>ratings on the six remaining  indicators (CPs 1, 2, 3, 5) to include no more than two Ineffective</a:t>
                      </a:r>
                      <a:endParaRPr lang="en-US" sz="800" dirty="0" smtClean="0">
                        <a:effectLst/>
                        <a:latin typeface="Arial"/>
                        <a:ea typeface="MS PGothic"/>
                        <a:cs typeface="Times New Roman"/>
                      </a:endParaRPr>
                    </a:p>
                    <a:p>
                      <a:pPr marL="0" marR="0">
                        <a:lnSpc>
                          <a:spcPct val="115000"/>
                        </a:lnSpc>
                        <a:spcBef>
                          <a:spcPts val="300"/>
                        </a:spcBef>
                        <a:spcAft>
                          <a:spcPts val="0"/>
                        </a:spcAft>
                      </a:pPr>
                      <a:endParaRPr lang="en-US" sz="800" dirty="0">
                        <a:effectLst/>
                        <a:latin typeface="Arial"/>
                        <a:ea typeface="MS PGothic"/>
                        <a:cs typeface="Times New Roman"/>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15000"/>
                        </a:lnSpc>
                        <a:spcBef>
                          <a:spcPts val="300"/>
                        </a:spcBef>
                        <a:spcAft>
                          <a:spcPts val="1200"/>
                        </a:spcAft>
                        <a:buClrTx/>
                        <a:buSzTx/>
                        <a:buFontTx/>
                        <a:buNone/>
                        <a:tabLst/>
                        <a:defRPr/>
                      </a:pPr>
                      <a:r>
                        <a:rPr lang="en-US" sz="800" dirty="0" smtClean="0">
                          <a:effectLst/>
                        </a:rPr>
                        <a:t>Performance ratings of Effective or Distinguished on at least 7 of 11 *ICP Indicators </a:t>
                      </a:r>
                      <a:br>
                        <a:rPr lang="en-US" sz="800" dirty="0" smtClean="0">
                          <a:effectLst/>
                        </a:rPr>
                      </a:br>
                      <a:r>
                        <a:rPr lang="en-US" sz="800" dirty="0" smtClean="0">
                          <a:effectLst/>
                        </a:rPr>
                        <a:t>with</a:t>
                      </a:r>
                      <a:br>
                        <a:rPr lang="en-US" sz="800" dirty="0" smtClean="0">
                          <a:effectLst/>
                        </a:rPr>
                      </a:br>
                      <a:r>
                        <a:rPr lang="en-US" sz="800" dirty="0" smtClean="0">
                          <a:effectLst/>
                        </a:rPr>
                        <a:t>performance ratings on the six remaining Indicators (CPs 1, 2, 3, 5) to include no more than two Developing</a:t>
                      </a:r>
                      <a:br>
                        <a:rPr lang="en-US" sz="800" dirty="0" smtClean="0">
                          <a:effectLst/>
                        </a:rPr>
                      </a:br>
                      <a:r>
                        <a:rPr lang="en-US" sz="800" dirty="0" smtClean="0">
                          <a:effectLst/>
                        </a:rPr>
                        <a:t>with </a:t>
                      </a:r>
                      <a:br>
                        <a:rPr lang="en-US" sz="800" dirty="0" smtClean="0">
                          <a:effectLst/>
                        </a:rPr>
                      </a:br>
                      <a:r>
                        <a:rPr lang="en-US" sz="800" dirty="0" smtClean="0">
                          <a:effectLst/>
                        </a:rPr>
                        <a:t>no rating of Ineffective</a:t>
                      </a:r>
                      <a:endParaRPr lang="en-US" sz="800" dirty="0" smtClean="0">
                        <a:effectLst/>
                        <a:latin typeface="Arial"/>
                        <a:ea typeface="MS PGothic"/>
                        <a:cs typeface="Times New Roman"/>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800" dirty="0">
                          <a:effectLst/>
                        </a:rPr>
                        <a:t> </a:t>
                      </a:r>
                      <a:r>
                        <a:rPr lang="en-US" sz="800" b="0" dirty="0" smtClean="0">
                          <a:solidFill>
                            <a:schemeClr val="tx1"/>
                          </a:solidFill>
                          <a:effectLst/>
                        </a:rPr>
                        <a:t>Performance ratings of Distinguished on at least 7 of 11 ICP Indicators </a:t>
                      </a:r>
                    </a:p>
                    <a:p>
                      <a:pPr marL="0" marR="0">
                        <a:lnSpc>
                          <a:spcPct val="115000"/>
                        </a:lnSpc>
                        <a:spcBef>
                          <a:spcPts val="0"/>
                        </a:spcBef>
                        <a:spcAft>
                          <a:spcPts val="0"/>
                        </a:spcAft>
                      </a:pPr>
                      <a:r>
                        <a:rPr lang="en-US" sz="800" b="0" dirty="0" smtClean="0">
                          <a:solidFill>
                            <a:schemeClr val="tx1"/>
                          </a:solidFill>
                          <a:effectLst/>
                        </a:rPr>
                        <a:t>with</a:t>
                      </a:r>
                    </a:p>
                    <a:p>
                      <a:pPr marL="0" marR="0">
                        <a:lnSpc>
                          <a:spcPct val="115000"/>
                        </a:lnSpc>
                        <a:spcBef>
                          <a:spcPts val="0"/>
                        </a:spcBef>
                        <a:spcAft>
                          <a:spcPts val="1200"/>
                        </a:spcAft>
                      </a:pPr>
                      <a:r>
                        <a:rPr lang="en-US" sz="800" b="0" dirty="0" smtClean="0">
                          <a:solidFill>
                            <a:schemeClr val="tx1"/>
                          </a:solidFill>
                          <a:effectLst/>
                        </a:rPr>
                        <a:t>no rating below Effective on any Standard</a:t>
                      </a:r>
                    </a:p>
                    <a:p>
                      <a:pPr marL="0" marR="0">
                        <a:lnSpc>
                          <a:spcPct val="115000"/>
                        </a:lnSpc>
                        <a:spcBef>
                          <a:spcPts val="300"/>
                        </a:spcBef>
                        <a:spcAft>
                          <a:spcPts val="1200"/>
                        </a:spcAft>
                      </a:pPr>
                      <a:endParaRPr lang="en-US" sz="800" dirty="0">
                        <a:effectLst/>
                      </a:endParaRPr>
                    </a:p>
                    <a:p>
                      <a:pPr marL="0" marR="0">
                        <a:lnSpc>
                          <a:spcPct val="115000"/>
                        </a:lnSpc>
                        <a:spcBef>
                          <a:spcPts val="300"/>
                        </a:spcBef>
                        <a:spcAft>
                          <a:spcPts val="0"/>
                        </a:spcAft>
                      </a:pPr>
                      <a:r>
                        <a:rPr lang="en-US" sz="800" dirty="0">
                          <a:effectLst/>
                        </a:rPr>
                        <a:t> </a:t>
                      </a:r>
                      <a:endParaRPr lang="en-US" sz="800" dirty="0">
                        <a:effectLst/>
                        <a:latin typeface="Arial"/>
                        <a:ea typeface="MS PGothic"/>
                        <a:cs typeface="Times New Roman"/>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5710">
                <a:tc>
                  <a:txBody>
                    <a:bodyPr/>
                    <a:lstStyle/>
                    <a:p>
                      <a:pPr marL="0" marR="0" indent="0" algn="l" defTabSz="914400" rtl="0" eaLnBrk="1" fontAlgn="auto" latinLnBrk="0" hangingPunct="1">
                        <a:lnSpc>
                          <a:spcPct val="115000"/>
                        </a:lnSpc>
                        <a:spcBef>
                          <a:spcPts val="300"/>
                        </a:spcBef>
                        <a:spcAft>
                          <a:spcPts val="0"/>
                        </a:spcAft>
                        <a:buClrTx/>
                        <a:buSzTx/>
                        <a:buFontTx/>
                        <a:buNone/>
                        <a:tabLst/>
                        <a:defRPr/>
                      </a:pPr>
                      <a:r>
                        <a:rPr lang="en-US" sz="800" b="0" dirty="0" smtClean="0">
                          <a:solidFill>
                            <a:schemeClr val="tx1"/>
                          </a:solidFill>
                          <a:effectLst/>
                        </a:rPr>
                        <a:t>Threshold: Effective on 7 ICP Indicators</a:t>
                      </a:r>
                      <a:endParaRPr lang="en-US" sz="800" b="0" dirty="0" smtClean="0">
                        <a:solidFill>
                          <a:schemeClr val="tx1"/>
                        </a:solidFill>
                        <a:effectLst/>
                        <a:latin typeface="Arial"/>
                        <a:ea typeface="MS PGothic"/>
                        <a:cs typeface="Times New Roman"/>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15000"/>
                        </a:lnSpc>
                        <a:spcBef>
                          <a:spcPts val="300"/>
                        </a:spcBef>
                        <a:spcAft>
                          <a:spcPts val="0"/>
                        </a:spcAft>
                        <a:buClrTx/>
                        <a:buSzTx/>
                        <a:buFontTx/>
                        <a:buNone/>
                        <a:tabLst/>
                        <a:defRPr/>
                      </a:pPr>
                      <a:r>
                        <a:rPr lang="en-US" sz="800" dirty="0" smtClean="0">
                          <a:effectLst/>
                        </a:rPr>
                        <a:t>Threshold:  Effective on 7/11 ICPs; Developing on 4 remaining CP Indicators</a:t>
                      </a:r>
                      <a:endParaRPr lang="en-US" sz="800" dirty="0" smtClean="0">
                        <a:effectLst/>
                        <a:latin typeface="Arial"/>
                        <a:ea typeface="MS PGothic"/>
                        <a:cs typeface="Times New Roman"/>
                      </a:endParaRPr>
                    </a:p>
                    <a:p>
                      <a:pPr marL="0" marR="0">
                        <a:lnSpc>
                          <a:spcPct val="115000"/>
                        </a:lnSpc>
                        <a:spcBef>
                          <a:spcPts val="300"/>
                        </a:spcBef>
                        <a:spcAft>
                          <a:spcPts val="0"/>
                        </a:spcAft>
                      </a:pPr>
                      <a:endParaRPr lang="en-US" sz="800" dirty="0">
                        <a:effectLst/>
                        <a:latin typeface="Arial"/>
                        <a:ea typeface="MS PGothic"/>
                        <a:cs typeface="Times New Roman"/>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15000"/>
                        </a:lnSpc>
                        <a:spcBef>
                          <a:spcPts val="300"/>
                        </a:spcBef>
                        <a:spcAft>
                          <a:spcPts val="0"/>
                        </a:spcAft>
                        <a:buClrTx/>
                        <a:buSzTx/>
                        <a:buFontTx/>
                        <a:buNone/>
                        <a:tabLst/>
                        <a:defRPr/>
                      </a:pPr>
                      <a:r>
                        <a:rPr lang="en-US" sz="800" dirty="0" smtClean="0">
                          <a:effectLst/>
                        </a:rPr>
                        <a:t>Threshold: Effective on 11/13 Indicators; no Ineffective</a:t>
                      </a:r>
                      <a:endParaRPr lang="en-US" sz="800" dirty="0" smtClean="0">
                        <a:effectLst/>
                        <a:latin typeface="Arial"/>
                        <a:ea typeface="MS PGothic"/>
                        <a:cs typeface="Times New Roman"/>
                      </a:endParaRPr>
                    </a:p>
                    <a:p>
                      <a:pPr marL="0" marR="0">
                        <a:lnSpc>
                          <a:spcPct val="115000"/>
                        </a:lnSpc>
                        <a:spcBef>
                          <a:spcPts val="300"/>
                        </a:spcBef>
                        <a:spcAft>
                          <a:spcPts val="0"/>
                        </a:spcAft>
                      </a:pPr>
                      <a:endParaRPr lang="en-US" sz="800" dirty="0">
                        <a:effectLst/>
                        <a:latin typeface="Arial"/>
                        <a:ea typeface="MS PGothic"/>
                        <a:cs typeface="Times New Roman"/>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15000"/>
                        </a:lnSpc>
                        <a:spcBef>
                          <a:spcPts val="300"/>
                        </a:spcBef>
                        <a:spcAft>
                          <a:spcPts val="0"/>
                        </a:spcAft>
                        <a:buClrTx/>
                        <a:buSzTx/>
                        <a:buFontTx/>
                        <a:buNone/>
                        <a:tabLst/>
                        <a:defRPr/>
                      </a:pPr>
                      <a:r>
                        <a:rPr lang="en-US" sz="800" b="0" dirty="0" smtClean="0">
                          <a:solidFill>
                            <a:schemeClr val="tx1"/>
                          </a:solidFill>
                          <a:effectLst/>
                        </a:rPr>
                        <a:t>Threshold: Distinguished on 7/11 ICP Indicators; nothing lower than Effective</a:t>
                      </a:r>
                      <a:endParaRPr lang="en-US" sz="800" b="0" dirty="0" smtClean="0">
                        <a:solidFill>
                          <a:schemeClr val="tx1"/>
                        </a:solidFill>
                        <a:effectLst/>
                        <a:latin typeface="Arial"/>
                        <a:ea typeface="MS PGothic"/>
                        <a:cs typeface="Times New Roman"/>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Rounded Rectangle 7"/>
          <p:cNvSpPr/>
          <p:nvPr/>
        </p:nvSpPr>
        <p:spPr>
          <a:xfrm>
            <a:off x="304800" y="2915300"/>
            <a:ext cx="1524000" cy="2070259"/>
          </a:xfrm>
          <a:prstGeom prst="roundRect">
            <a:avLst/>
          </a:prstGeom>
          <a:ln/>
        </p:spPr>
        <p:style>
          <a:lnRef idx="1">
            <a:schemeClr val="accent6"/>
          </a:lnRef>
          <a:fillRef idx="3">
            <a:schemeClr val="accent6"/>
          </a:fillRef>
          <a:effectRef idx="2">
            <a:schemeClr val="accent6"/>
          </a:effectRef>
          <a:fontRef idx="minor">
            <a:schemeClr val="lt1"/>
          </a:fontRef>
        </p:style>
        <p:txBody>
          <a:bodyPr wrap="square" rtlCol="0" anchor="ctr">
            <a:spAutoFit/>
          </a:bodyPr>
          <a:lstStyle/>
          <a:p>
            <a:r>
              <a:rPr lang="en-US" sz="1000" dirty="0"/>
              <a:t>The professional practice rating scale is a local decision. </a:t>
            </a:r>
          </a:p>
          <a:p>
            <a:r>
              <a:rPr lang="en-US" sz="1000" dirty="0" smtClean="0"/>
              <a:t>In this sample, core propositions related to instruction have been given more weight as the first indicator of effectiveness. </a:t>
            </a:r>
            <a:endParaRPr lang="en-US" sz="1000" dirty="0"/>
          </a:p>
        </p:txBody>
      </p:sp>
    </p:spTree>
    <p:extLst>
      <p:ext uri="{BB962C8B-B14F-4D97-AF65-F5344CB8AC3E}">
        <p14:creationId xmlns:p14="http://schemas.microsoft.com/office/powerpoint/2010/main" val="4128765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000" dirty="0" smtClean="0"/>
              <a:t>Using a Decision Matrix: </a:t>
            </a:r>
            <a:r>
              <a:rPr lang="en-US" dirty="0"/>
              <a:t>Step 3</a:t>
            </a:r>
            <a:endParaRPr lang="en-US" sz="2000" dirty="0"/>
          </a:p>
        </p:txBody>
      </p:sp>
      <p:sp>
        <p:nvSpPr>
          <p:cNvPr id="2" name="Content Placeholder 1"/>
          <p:cNvSpPr>
            <a:spLocks noGrp="1"/>
          </p:cNvSpPr>
          <p:nvPr>
            <p:ph idx="1"/>
          </p:nvPr>
        </p:nvSpPr>
        <p:spPr/>
        <p:txBody>
          <a:bodyPr/>
          <a:lstStyle/>
          <a:p>
            <a:pPr lvl="0" algn="ctr"/>
            <a:r>
              <a:rPr lang="en-US" sz="1400" b="1" dirty="0" smtClean="0"/>
              <a:t>Rate </a:t>
            </a:r>
            <a:r>
              <a:rPr lang="en-US" sz="1400" b="1" dirty="0"/>
              <a:t>each of the two Indicators of Professional Growth</a:t>
            </a:r>
            <a:endParaRPr lang="en-US" sz="1400" dirty="0"/>
          </a:p>
          <a:p>
            <a:r>
              <a:rPr lang="en-US" sz="1000" dirty="0"/>
              <a:t>There are two rubrics of the type pictured, one for each of the two Indicators of Core Proposition 4 used to evaluate Professional Growth.  At the end of the evaluation cycle the evaluator makes a final determination on each of the indicators and assigns ratings.</a:t>
            </a:r>
          </a:p>
          <a:p>
            <a:r>
              <a:rPr lang="en-US" sz="1000" dirty="0"/>
              <a:t> </a:t>
            </a:r>
          </a:p>
          <a:p>
            <a:r>
              <a:rPr lang="en-US" sz="1000" dirty="0"/>
              <a:t>  </a:t>
            </a:r>
            <a:r>
              <a:rPr lang="en-US" dirty="0"/>
              <a:t>  </a:t>
            </a:r>
            <a:endParaRPr lang="en-US" dirty="0" smtClean="0"/>
          </a:p>
          <a:p>
            <a:endParaRPr lang="en-US" dirty="0"/>
          </a:p>
        </p:txBody>
      </p:sp>
      <p:sp>
        <p:nvSpPr>
          <p:cNvPr id="8" name="Rounded Rectangle 7"/>
          <p:cNvSpPr/>
          <p:nvPr/>
        </p:nvSpPr>
        <p:spPr>
          <a:xfrm>
            <a:off x="6373057" y="3018408"/>
            <a:ext cx="2103120" cy="1975104"/>
          </a:xfrm>
          <a:prstGeom prst="roundRect">
            <a:avLst/>
          </a:prstGeom>
          <a:ln/>
        </p:spPr>
        <p:style>
          <a:lnRef idx="1">
            <a:schemeClr val="accent6"/>
          </a:lnRef>
          <a:fillRef idx="3">
            <a:schemeClr val="accent6"/>
          </a:fillRef>
          <a:effectRef idx="2">
            <a:schemeClr val="accent6"/>
          </a:effectRef>
          <a:fontRef idx="minor">
            <a:schemeClr val="lt1"/>
          </a:fontRef>
        </p:style>
        <p:txBody>
          <a:bodyPr rtlCol="0" anchor="ctr">
            <a:spAutoFit/>
          </a:bodyPr>
          <a:lstStyle/>
          <a:p>
            <a:r>
              <a:rPr lang="en-US" sz="1000" dirty="0" smtClean="0"/>
              <a:t>In this sample, professional growth is one of three measures of effectiveness. Including measures in addition to professional practice and student learning and growth is optional; however, multiple measures generate a broader basis for the summative effectiveness rating.</a:t>
            </a:r>
            <a:endParaRPr lang="en-US" sz="1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3048002"/>
            <a:ext cx="5943600" cy="1977507"/>
          </a:xfrm>
          <a:prstGeom prst="rect">
            <a:avLst/>
          </a:prstGeom>
        </p:spPr>
      </p:pic>
    </p:spTree>
    <p:extLst>
      <p:ext uri="{BB962C8B-B14F-4D97-AF65-F5344CB8AC3E}">
        <p14:creationId xmlns:p14="http://schemas.microsoft.com/office/powerpoint/2010/main" val="3428993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000" dirty="0" smtClean="0"/>
              <a:t>Using a Decision Matrix: </a:t>
            </a:r>
            <a:r>
              <a:rPr lang="en-US" dirty="0"/>
              <a:t>Step 4</a:t>
            </a:r>
            <a:endParaRPr lang="en-US" sz="2000" dirty="0"/>
          </a:p>
        </p:txBody>
      </p:sp>
      <p:sp>
        <p:nvSpPr>
          <p:cNvPr id="2" name="Content Placeholder 1"/>
          <p:cNvSpPr>
            <a:spLocks noGrp="1"/>
          </p:cNvSpPr>
          <p:nvPr>
            <p:ph idx="1"/>
          </p:nvPr>
        </p:nvSpPr>
        <p:spPr/>
        <p:txBody>
          <a:bodyPr/>
          <a:lstStyle/>
          <a:p>
            <a:pPr lvl="0" algn="ctr"/>
            <a:r>
              <a:rPr lang="en-US" sz="1400" b="1" dirty="0" smtClean="0"/>
              <a:t>Determine the combined rating for professional practice and professional growth</a:t>
            </a:r>
            <a:endParaRPr lang="en-US" sz="1400" dirty="0"/>
          </a:p>
          <a:p>
            <a:r>
              <a:rPr lang="en-US" sz="1000" dirty="0"/>
              <a:t> </a:t>
            </a:r>
          </a:p>
          <a:p>
            <a:r>
              <a:rPr lang="en-US" sz="1000" dirty="0"/>
              <a:t>  </a:t>
            </a:r>
            <a:r>
              <a:rPr lang="en-US" dirty="0"/>
              <a:t>  </a:t>
            </a:r>
            <a:endParaRPr lang="en-US" dirty="0" smtClean="0"/>
          </a:p>
          <a:p>
            <a:endParaRPr lang="en-US" dirty="0"/>
          </a:p>
        </p:txBody>
      </p:sp>
      <p:sp>
        <p:nvSpPr>
          <p:cNvPr id="11" name="Rounded Rectangle 10"/>
          <p:cNvSpPr/>
          <p:nvPr/>
        </p:nvSpPr>
        <p:spPr>
          <a:xfrm>
            <a:off x="381000" y="2743200"/>
            <a:ext cx="1325732" cy="1905953"/>
          </a:xfrm>
          <a:prstGeom prst="roundRect">
            <a:avLst/>
          </a:prstGeom>
          <a:ln/>
        </p:spPr>
        <p:style>
          <a:lnRef idx="1">
            <a:schemeClr val="accent6"/>
          </a:lnRef>
          <a:fillRef idx="3">
            <a:schemeClr val="accent6"/>
          </a:fillRef>
          <a:effectRef idx="2">
            <a:schemeClr val="accent6"/>
          </a:effectRef>
          <a:fontRef idx="minor">
            <a:schemeClr val="lt1"/>
          </a:fontRef>
        </p:style>
        <p:txBody>
          <a:bodyPr rtlCol="0" anchor="ctr">
            <a:spAutoFit/>
          </a:bodyPr>
          <a:lstStyle/>
          <a:p>
            <a:r>
              <a:rPr lang="en-US" sz="1000" dirty="0" smtClean="0"/>
              <a:t>In a system that uses only professional practice and  impact on student learning and growth as measures of effectiveness, this step would be skipped.</a:t>
            </a:r>
            <a:endParaRPr lang="en-US" sz="1000" dirty="0"/>
          </a:p>
        </p:txBody>
      </p:sp>
      <p:graphicFrame>
        <p:nvGraphicFramePr>
          <p:cNvPr id="3" name="Table 2"/>
          <p:cNvGraphicFramePr>
            <a:graphicFrameLocks noGrp="1"/>
          </p:cNvGraphicFramePr>
          <p:nvPr>
            <p:extLst>
              <p:ext uri="{D42A27DB-BD31-4B8C-83A1-F6EECF244321}">
                <p14:modId xmlns:p14="http://schemas.microsoft.com/office/powerpoint/2010/main" val="363547516"/>
              </p:ext>
            </p:extLst>
          </p:nvPr>
        </p:nvGraphicFramePr>
        <p:xfrm>
          <a:off x="1981200" y="2801621"/>
          <a:ext cx="6386832" cy="1771332"/>
        </p:xfrm>
        <a:graphic>
          <a:graphicData uri="http://schemas.openxmlformats.org/drawingml/2006/table">
            <a:tbl>
              <a:tblPr firstRow="1" firstCol="1" bandRow="1">
                <a:tableStyleId>{5C22544A-7EE6-4342-B048-85BDC9FD1C3A}</a:tableStyleId>
              </a:tblPr>
              <a:tblGrid>
                <a:gridCol w="1091254"/>
                <a:gridCol w="1091254"/>
                <a:gridCol w="1010908"/>
                <a:gridCol w="1010908"/>
                <a:gridCol w="1091254"/>
                <a:gridCol w="1091254"/>
              </a:tblGrid>
              <a:tr h="482178">
                <a:tc gridSpan="6">
                  <a:txBody>
                    <a:bodyPr/>
                    <a:lstStyle/>
                    <a:p>
                      <a:pPr marL="0" marR="0" algn="ctr">
                        <a:spcBef>
                          <a:spcPts val="0"/>
                        </a:spcBef>
                        <a:spcAft>
                          <a:spcPts val="0"/>
                        </a:spcAft>
                      </a:pPr>
                      <a:r>
                        <a:rPr lang="en-US" sz="1200" dirty="0">
                          <a:effectLst/>
                        </a:rPr>
                        <a:t>Maine DOE TEPG Combined Professional Practice and Professional Growth</a:t>
                      </a:r>
                    </a:p>
                    <a:p>
                      <a:pPr marL="0" marR="0" algn="ctr">
                        <a:spcBef>
                          <a:spcPts val="0"/>
                        </a:spcBef>
                        <a:spcAft>
                          <a:spcPts val="0"/>
                        </a:spcAft>
                      </a:pPr>
                      <a:r>
                        <a:rPr lang="en-US" sz="1200" dirty="0">
                          <a:effectLst/>
                        </a:rPr>
                        <a:t>Rating Matrix</a:t>
                      </a:r>
                      <a:endParaRPr lang="en-US" sz="1200" dirty="0">
                        <a:effectLst/>
                        <a:latin typeface="Arial"/>
                        <a:ea typeface="MS PGothic"/>
                        <a:cs typeface="Times New Roman"/>
                      </a:endParaRPr>
                    </a:p>
                  </a:txBody>
                  <a:tcPr marL="68580" marR="68580" marT="0" marB="0">
                    <a:solidFill>
                      <a:schemeClr val="accent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089">
                <a:tc rowSpan="2" gridSpan="2">
                  <a:txBody>
                    <a:bodyPr/>
                    <a:lstStyle/>
                    <a:p>
                      <a:pPr marL="0" marR="0" algn="r">
                        <a:spcBef>
                          <a:spcPts val="0"/>
                        </a:spcBef>
                        <a:spcAft>
                          <a:spcPts val="0"/>
                        </a:spcAft>
                      </a:pPr>
                      <a:r>
                        <a:rPr lang="en-US" sz="1200" dirty="0">
                          <a:effectLst/>
                        </a:rPr>
                        <a:t> </a:t>
                      </a:r>
                      <a:endParaRPr lang="en-US" sz="1200" dirty="0">
                        <a:effectLst/>
                        <a:latin typeface="Arial"/>
                        <a:ea typeface="MS PGothic"/>
                        <a:cs typeface="Times New Roman"/>
                      </a:endParaRPr>
                    </a:p>
                  </a:txBody>
                  <a:tcPr marL="68580" marR="68580" marT="0" marB="0">
                    <a:solidFill>
                      <a:schemeClr val="tx1"/>
                    </a:solidFill>
                  </a:tcPr>
                </a:tc>
                <a:tc rowSpan="2" hMerge="1">
                  <a:txBody>
                    <a:bodyPr/>
                    <a:lstStyle/>
                    <a:p>
                      <a:endParaRPr lang="en-US"/>
                    </a:p>
                  </a:txBody>
                  <a:tcPr/>
                </a:tc>
                <a:tc gridSpan="4">
                  <a:txBody>
                    <a:bodyPr/>
                    <a:lstStyle/>
                    <a:p>
                      <a:pPr marL="0" marR="0" algn="ctr">
                        <a:spcBef>
                          <a:spcPts val="0"/>
                        </a:spcBef>
                        <a:spcAft>
                          <a:spcPts val="0"/>
                        </a:spcAft>
                      </a:pPr>
                      <a:r>
                        <a:rPr lang="en-US" sz="1200" dirty="0">
                          <a:effectLst/>
                        </a:rPr>
                        <a:t>Professional Practice</a:t>
                      </a:r>
                      <a:endParaRPr lang="en-US" sz="1200" dirty="0">
                        <a:effectLst/>
                        <a:latin typeface="Arial"/>
                        <a:ea typeface="MS PGothic"/>
                        <a:cs typeface="Times New Roman"/>
                      </a:endParaRPr>
                    </a:p>
                  </a:txBody>
                  <a:tcPr marL="68580" marR="68580" marT="0" marB="0">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00907">
                <a:tc gridSpan="2" vMerge="1">
                  <a:txBody>
                    <a:bodyPr/>
                    <a:lstStyle/>
                    <a:p>
                      <a:endParaRPr lang="en-US"/>
                    </a:p>
                  </a:txBody>
                  <a:tcPr/>
                </a:tc>
                <a:tc hMerge="1" vMerge="1">
                  <a:txBody>
                    <a:bodyPr/>
                    <a:lstStyle/>
                    <a:p>
                      <a:endParaRPr lang="en-US"/>
                    </a:p>
                  </a:txBody>
                  <a:tcPr/>
                </a:tc>
                <a:tc>
                  <a:txBody>
                    <a:bodyPr/>
                    <a:lstStyle/>
                    <a:p>
                      <a:pPr marL="0" marR="0" algn="l">
                        <a:spcBef>
                          <a:spcPts val="0"/>
                        </a:spcBef>
                        <a:spcAft>
                          <a:spcPts val="0"/>
                        </a:spcAft>
                      </a:pPr>
                      <a:r>
                        <a:rPr lang="en-US" sz="1000" dirty="0">
                          <a:effectLst/>
                        </a:rPr>
                        <a:t>Ineffective</a:t>
                      </a:r>
                      <a:endParaRPr lang="en-US" sz="1000" dirty="0">
                        <a:effectLst/>
                        <a:latin typeface="Arial"/>
                        <a:ea typeface="MS PGothic"/>
                        <a:cs typeface="Times New Roman"/>
                      </a:endParaRPr>
                    </a:p>
                  </a:txBody>
                  <a:tcPr marL="68580" marR="68580" marT="0" marB="0">
                    <a:solidFill>
                      <a:srgbClr val="0070C0"/>
                    </a:solidFill>
                  </a:tcPr>
                </a:tc>
                <a:tc>
                  <a:txBody>
                    <a:bodyPr/>
                    <a:lstStyle/>
                    <a:p>
                      <a:pPr marL="0" marR="0" algn="l">
                        <a:spcBef>
                          <a:spcPts val="0"/>
                        </a:spcBef>
                        <a:spcAft>
                          <a:spcPts val="0"/>
                        </a:spcAft>
                      </a:pPr>
                      <a:r>
                        <a:rPr lang="en-US" sz="1000" dirty="0">
                          <a:effectLst/>
                        </a:rPr>
                        <a:t>Developing</a:t>
                      </a:r>
                      <a:endParaRPr lang="en-US" sz="1000" dirty="0">
                        <a:effectLst/>
                        <a:latin typeface="Arial"/>
                        <a:ea typeface="MS PGothic"/>
                        <a:cs typeface="Times New Roman"/>
                      </a:endParaRPr>
                    </a:p>
                  </a:txBody>
                  <a:tcPr marL="68580" marR="68580" marT="0" marB="0">
                    <a:solidFill>
                      <a:srgbClr val="0070C0"/>
                    </a:solidFill>
                  </a:tcPr>
                </a:tc>
                <a:tc>
                  <a:txBody>
                    <a:bodyPr/>
                    <a:lstStyle/>
                    <a:p>
                      <a:pPr marL="0" marR="0" algn="l">
                        <a:spcBef>
                          <a:spcPts val="0"/>
                        </a:spcBef>
                        <a:spcAft>
                          <a:spcPts val="0"/>
                        </a:spcAft>
                      </a:pPr>
                      <a:r>
                        <a:rPr lang="en-US" sz="1000" dirty="0">
                          <a:effectLst/>
                        </a:rPr>
                        <a:t>Effective</a:t>
                      </a:r>
                      <a:endParaRPr lang="en-US" sz="1000" dirty="0">
                        <a:effectLst/>
                        <a:latin typeface="Arial"/>
                        <a:ea typeface="MS PGothic"/>
                        <a:cs typeface="Times New Roman"/>
                      </a:endParaRPr>
                    </a:p>
                  </a:txBody>
                  <a:tcPr marL="68580" marR="68580" marT="0" marB="0">
                    <a:solidFill>
                      <a:srgbClr val="0070C0"/>
                    </a:solidFill>
                  </a:tcPr>
                </a:tc>
                <a:tc>
                  <a:txBody>
                    <a:bodyPr/>
                    <a:lstStyle/>
                    <a:p>
                      <a:pPr marL="0" marR="0" algn="l">
                        <a:spcBef>
                          <a:spcPts val="0"/>
                        </a:spcBef>
                        <a:spcAft>
                          <a:spcPts val="0"/>
                        </a:spcAft>
                      </a:pPr>
                      <a:r>
                        <a:rPr lang="en-US" sz="1000" dirty="0">
                          <a:effectLst/>
                        </a:rPr>
                        <a:t>Distinguished</a:t>
                      </a:r>
                      <a:endParaRPr lang="en-US" sz="1000" dirty="0">
                        <a:effectLst/>
                        <a:latin typeface="Arial"/>
                        <a:ea typeface="MS PGothic"/>
                        <a:cs typeface="Times New Roman"/>
                      </a:endParaRPr>
                    </a:p>
                  </a:txBody>
                  <a:tcPr marL="68580" marR="68580" marT="0" marB="0">
                    <a:solidFill>
                      <a:srgbClr val="0070C0"/>
                    </a:solidFill>
                  </a:tcPr>
                </a:tc>
              </a:tr>
              <a:tr h="244437">
                <a:tc rowSpan="4">
                  <a:txBody>
                    <a:bodyPr/>
                    <a:lstStyle/>
                    <a:p>
                      <a:pPr marL="0" marR="0" algn="l">
                        <a:lnSpc>
                          <a:spcPts val="900"/>
                        </a:lnSpc>
                        <a:spcBef>
                          <a:spcPts val="0"/>
                        </a:spcBef>
                        <a:spcAft>
                          <a:spcPts val="0"/>
                        </a:spcAft>
                      </a:pPr>
                      <a:r>
                        <a:rPr lang="en-US" sz="1200" dirty="0">
                          <a:effectLst/>
                        </a:rPr>
                        <a:t> </a:t>
                      </a:r>
                    </a:p>
                    <a:p>
                      <a:pPr marL="0" marR="0" algn="l">
                        <a:spcBef>
                          <a:spcPts val="0"/>
                        </a:spcBef>
                        <a:spcAft>
                          <a:spcPts val="0"/>
                        </a:spcAft>
                      </a:pPr>
                      <a:r>
                        <a:rPr lang="en-US" sz="1200" dirty="0">
                          <a:effectLst/>
                        </a:rPr>
                        <a:t>Professional Growth</a:t>
                      </a:r>
                      <a:endParaRPr lang="en-US" sz="1200" dirty="0">
                        <a:effectLst/>
                        <a:latin typeface="Arial"/>
                        <a:ea typeface="MS PGothic"/>
                        <a:cs typeface="Times New Roman"/>
                      </a:endParaRPr>
                    </a:p>
                  </a:txBody>
                  <a:tcPr marL="68580" marR="68580" marT="0" marB="0">
                    <a:solidFill>
                      <a:srgbClr val="848A64"/>
                    </a:solidFill>
                  </a:tcPr>
                </a:tc>
                <a:tc>
                  <a:txBody>
                    <a:bodyPr/>
                    <a:lstStyle/>
                    <a:p>
                      <a:pPr marL="0" marR="0" algn="l">
                        <a:spcBef>
                          <a:spcPts val="0"/>
                        </a:spcBef>
                        <a:spcAft>
                          <a:spcPts val="0"/>
                        </a:spcAft>
                      </a:pPr>
                      <a:r>
                        <a:rPr lang="en-US" sz="1000" dirty="0">
                          <a:effectLst/>
                        </a:rPr>
                        <a:t>Distinguished</a:t>
                      </a:r>
                      <a:endParaRPr lang="en-US" sz="1000" dirty="0">
                        <a:effectLst/>
                        <a:latin typeface="Arial"/>
                        <a:ea typeface="MS PGothic"/>
                        <a:cs typeface="Times New Roman"/>
                      </a:endParaRPr>
                    </a:p>
                  </a:txBody>
                  <a:tcPr marL="68580" marR="68580" marT="0" marB="0"/>
                </a:tc>
                <a:tc>
                  <a:txBody>
                    <a:bodyPr/>
                    <a:lstStyle/>
                    <a:p>
                      <a:pPr marL="0" marR="0" algn="l">
                        <a:spcBef>
                          <a:spcPts val="0"/>
                        </a:spcBef>
                        <a:spcAft>
                          <a:spcPts val="0"/>
                        </a:spcAft>
                      </a:pPr>
                      <a:r>
                        <a:rPr lang="en-US" sz="1000" dirty="0">
                          <a:effectLst/>
                        </a:rPr>
                        <a:t>Developing</a:t>
                      </a:r>
                      <a:endParaRPr lang="en-US" sz="1000" dirty="0">
                        <a:effectLst/>
                        <a:latin typeface="Arial"/>
                        <a:ea typeface="MS PGothic"/>
                        <a:cs typeface="Times New Roman"/>
                      </a:endParaRPr>
                    </a:p>
                  </a:txBody>
                  <a:tcPr marL="68580" marR="68580" marT="0" marB="0"/>
                </a:tc>
                <a:tc>
                  <a:txBody>
                    <a:bodyPr/>
                    <a:lstStyle/>
                    <a:p>
                      <a:pPr marL="0" marR="0" algn="l">
                        <a:spcBef>
                          <a:spcPts val="0"/>
                        </a:spcBef>
                        <a:spcAft>
                          <a:spcPts val="0"/>
                        </a:spcAft>
                      </a:pPr>
                      <a:r>
                        <a:rPr lang="en-US" sz="1000" dirty="0">
                          <a:effectLst/>
                        </a:rPr>
                        <a:t>Developing</a:t>
                      </a:r>
                      <a:endParaRPr lang="en-US" sz="1000" dirty="0">
                        <a:effectLst/>
                        <a:latin typeface="Arial"/>
                        <a:ea typeface="MS PGothic"/>
                        <a:cs typeface="Times New Roman"/>
                      </a:endParaRPr>
                    </a:p>
                  </a:txBody>
                  <a:tcPr marL="68580" marR="68580" marT="0" marB="0"/>
                </a:tc>
                <a:tc>
                  <a:txBody>
                    <a:bodyPr/>
                    <a:lstStyle/>
                    <a:p>
                      <a:pPr marL="0" marR="0" algn="l">
                        <a:spcBef>
                          <a:spcPts val="0"/>
                        </a:spcBef>
                        <a:spcAft>
                          <a:spcPts val="0"/>
                        </a:spcAft>
                      </a:pPr>
                      <a:r>
                        <a:rPr lang="en-US" sz="1000">
                          <a:effectLst/>
                        </a:rPr>
                        <a:t>Effective</a:t>
                      </a:r>
                      <a:endParaRPr lang="en-US" sz="1000">
                        <a:effectLst/>
                        <a:latin typeface="Arial"/>
                        <a:ea typeface="MS PGothic"/>
                        <a:cs typeface="Times New Roman"/>
                      </a:endParaRPr>
                    </a:p>
                  </a:txBody>
                  <a:tcPr marL="68580" marR="68580" marT="0" marB="0"/>
                </a:tc>
                <a:tc>
                  <a:txBody>
                    <a:bodyPr/>
                    <a:lstStyle/>
                    <a:p>
                      <a:pPr marL="0" marR="0" algn="l">
                        <a:spcBef>
                          <a:spcPts val="0"/>
                        </a:spcBef>
                        <a:spcAft>
                          <a:spcPts val="0"/>
                        </a:spcAft>
                      </a:pPr>
                      <a:r>
                        <a:rPr lang="en-US" sz="1000">
                          <a:effectLst/>
                        </a:rPr>
                        <a:t>Distinguished</a:t>
                      </a:r>
                      <a:endParaRPr lang="en-US" sz="1000">
                        <a:effectLst/>
                        <a:latin typeface="Arial"/>
                        <a:ea typeface="MS PGothic"/>
                        <a:cs typeface="Times New Roman"/>
                      </a:endParaRPr>
                    </a:p>
                  </a:txBody>
                  <a:tcPr marL="68580" marR="68580" marT="0" marB="0"/>
                </a:tc>
              </a:tr>
              <a:tr h="200907">
                <a:tc vMerge="1">
                  <a:txBody>
                    <a:bodyPr/>
                    <a:lstStyle/>
                    <a:p>
                      <a:endParaRPr lang="en-US"/>
                    </a:p>
                  </a:txBody>
                  <a:tcPr/>
                </a:tc>
                <a:tc>
                  <a:txBody>
                    <a:bodyPr/>
                    <a:lstStyle/>
                    <a:p>
                      <a:pPr marL="0" marR="0" algn="l">
                        <a:spcBef>
                          <a:spcPts val="0"/>
                        </a:spcBef>
                        <a:spcAft>
                          <a:spcPts val="0"/>
                        </a:spcAft>
                      </a:pPr>
                      <a:r>
                        <a:rPr lang="en-US" sz="1000">
                          <a:effectLst/>
                        </a:rPr>
                        <a:t>Effective</a:t>
                      </a:r>
                      <a:endParaRPr lang="en-US" sz="1000">
                        <a:effectLst/>
                        <a:latin typeface="Arial"/>
                        <a:ea typeface="MS PGothic"/>
                        <a:cs typeface="Times New Roman"/>
                      </a:endParaRPr>
                    </a:p>
                  </a:txBody>
                  <a:tcPr marL="68580" marR="68580" marT="0" marB="0"/>
                </a:tc>
                <a:tc>
                  <a:txBody>
                    <a:bodyPr/>
                    <a:lstStyle/>
                    <a:p>
                      <a:pPr marL="0" marR="0" algn="l">
                        <a:spcBef>
                          <a:spcPts val="0"/>
                        </a:spcBef>
                        <a:spcAft>
                          <a:spcPts val="0"/>
                        </a:spcAft>
                      </a:pPr>
                      <a:r>
                        <a:rPr lang="en-US" sz="1000" dirty="0">
                          <a:effectLst/>
                        </a:rPr>
                        <a:t>Developing</a:t>
                      </a:r>
                      <a:endParaRPr lang="en-US" sz="1000" dirty="0">
                        <a:effectLst/>
                        <a:latin typeface="Arial"/>
                        <a:ea typeface="MS PGothic"/>
                        <a:cs typeface="Times New Roman"/>
                      </a:endParaRPr>
                    </a:p>
                  </a:txBody>
                  <a:tcPr marL="68580" marR="68580" marT="0" marB="0"/>
                </a:tc>
                <a:tc>
                  <a:txBody>
                    <a:bodyPr/>
                    <a:lstStyle/>
                    <a:p>
                      <a:pPr marL="0" marR="0" algn="l">
                        <a:spcBef>
                          <a:spcPts val="0"/>
                        </a:spcBef>
                        <a:spcAft>
                          <a:spcPts val="0"/>
                        </a:spcAft>
                      </a:pPr>
                      <a:r>
                        <a:rPr lang="en-US" sz="1000" dirty="0">
                          <a:effectLst/>
                        </a:rPr>
                        <a:t>Developing</a:t>
                      </a:r>
                      <a:endParaRPr lang="en-US" sz="1000" dirty="0">
                        <a:effectLst/>
                        <a:latin typeface="Arial"/>
                        <a:ea typeface="MS PGothic"/>
                        <a:cs typeface="Times New Roman"/>
                      </a:endParaRPr>
                    </a:p>
                  </a:txBody>
                  <a:tcPr marL="68580" marR="68580" marT="0" marB="0"/>
                </a:tc>
                <a:tc>
                  <a:txBody>
                    <a:bodyPr/>
                    <a:lstStyle/>
                    <a:p>
                      <a:pPr marL="0" marR="0" algn="l">
                        <a:spcBef>
                          <a:spcPts val="0"/>
                        </a:spcBef>
                        <a:spcAft>
                          <a:spcPts val="0"/>
                        </a:spcAft>
                      </a:pPr>
                      <a:r>
                        <a:rPr lang="en-US" sz="1000" dirty="0">
                          <a:effectLst/>
                        </a:rPr>
                        <a:t>Effective</a:t>
                      </a:r>
                      <a:endParaRPr lang="en-US" sz="1000" dirty="0">
                        <a:effectLst/>
                        <a:latin typeface="Arial"/>
                        <a:ea typeface="MS PGothic"/>
                        <a:cs typeface="Times New Roman"/>
                      </a:endParaRPr>
                    </a:p>
                  </a:txBody>
                  <a:tcPr marL="68580" marR="68580" marT="0" marB="0"/>
                </a:tc>
                <a:tc>
                  <a:txBody>
                    <a:bodyPr/>
                    <a:lstStyle/>
                    <a:p>
                      <a:pPr marL="0" marR="0" algn="l">
                        <a:spcBef>
                          <a:spcPts val="0"/>
                        </a:spcBef>
                        <a:spcAft>
                          <a:spcPts val="0"/>
                        </a:spcAft>
                      </a:pPr>
                      <a:r>
                        <a:rPr lang="en-US" sz="1000">
                          <a:effectLst/>
                        </a:rPr>
                        <a:t>Distinguished</a:t>
                      </a:r>
                      <a:endParaRPr lang="en-US" sz="1000">
                        <a:effectLst/>
                        <a:latin typeface="Arial"/>
                        <a:ea typeface="MS PGothic"/>
                        <a:cs typeface="Times New Roman"/>
                      </a:endParaRPr>
                    </a:p>
                  </a:txBody>
                  <a:tcPr marL="68580" marR="68580" marT="0" marB="0"/>
                </a:tc>
              </a:tr>
              <a:tr h="200907">
                <a:tc vMerge="1">
                  <a:txBody>
                    <a:bodyPr/>
                    <a:lstStyle/>
                    <a:p>
                      <a:endParaRPr lang="en-US"/>
                    </a:p>
                  </a:txBody>
                  <a:tcPr/>
                </a:tc>
                <a:tc>
                  <a:txBody>
                    <a:bodyPr/>
                    <a:lstStyle/>
                    <a:p>
                      <a:pPr marL="0" marR="0" algn="l">
                        <a:spcBef>
                          <a:spcPts val="0"/>
                        </a:spcBef>
                        <a:spcAft>
                          <a:spcPts val="0"/>
                        </a:spcAft>
                      </a:pPr>
                      <a:r>
                        <a:rPr lang="en-US" sz="1000">
                          <a:effectLst/>
                        </a:rPr>
                        <a:t>Developing</a:t>
                      </a:r>
                      <a:endParaRPr lang="en-US" sz="1000">
                        <a:effectLst/>
                        <a:latin typeface="Arial"/>
                        <a:ea typeface="MS PGothic"/>
                        <a:cs typeface="Times New Roman"/>
                      </a:endParaRPr>
                    </a:p>
                  </a:txBody>
                  <a:tcPr marL="68580" marR="68580" marT="0" marB="0"/>
                </a:tc>
                <a:tc>
                  <a:txBody>
                    <a:bodyPr/>
                    <a:lstStyle/>
                    <a:p>
                      <a:pPr marL="0" marR="0" algn="l">
                        <a:spcBef>
                          <a:spcPts val="0"/>
                        </a:spcBef>
                        <a:spcAft>
                          <a:spcPts val="0"/>
                        </a:spcAft>
                      </a:pPr>
                      <a:r>
                        <a:rPr lang="en-US" sz="1000">
                          <a:effectLst/>
                        </a:rPr>
                        <a:t>Ineffective</a:t>
                      </a:r>
                      <a:endParaRPr lang="en-US" sz="1000">
                        <a:effectLst/>
                        <a:latin typeface="Arial"/>
                        <a:ea typeface="MS PGothic"/>
                        <a:cs typeface="Times New Roman"/>
                      </a:endParaRPr>
                    </a:p>
                  </a:txBody>
                  <a:tcPr marL="68580" marR="68580" marT="0" marB="0"/>
                </a:tc>
                <a:tc>
                  <a:txBody>
                    <a:bodyPr/>
                    <a:lstStyle/>
                    <a:p>
                      <a:pPr marL="0" marR="0" algn="l">
                        <a:spcBef>
                          <a:spcPts val="0"/>
                        </a:spcBef>
                        <a:spcAft>
                          <a:spcPts val="0"/>
                        </a:spcAft>
                      </a:pPr>
                      <a:r>
                        <a:rPr lang="en-US" sz="1000" dirty="0">
                          <a:effectLst/>
                        </a:rPr>
                        <a:t>Developing</a:t>
                      </a:r>
                      <a:endParaRPr lang="en-US" sz="1000" dirty="0">
                        <a:effectLst/>
                        <a:latin typeface="Arial"/>
                        <a:ea typeface="MS PGothic"/>
                        <a:cs typeface="Times New Roman"/>
                      </a:endParaRPr>
                    </a:p>
                  </a:txBody>
                  <a:tcPr marL="68580" marR="68580" marT="0" marB="0"/>
                </a:tc>
                <a:tc>
                  <a:txBody>
                    <a:bodyPr/>
                    <a:lstStyle/>
                    <a:p>
                      <a:pPr marL="0" marR="0" algn="l">
                        <a:spcBef>
                          <a:spcPts val="0"/>
                        </a:spcBef>
                        <a:spcAft>
                          <a:spcPts val="0"/>
                        </a:spcAft>
                      </a:pPr>
                      <a:r>
                        <a:rPr lang="en-US" sz="1000" dirty="0">
                          <a:effectLst/>
                        </a:rPr>
                        <a:t>Effective</a:t>
                      </a:r>
                      <a:endParaRPr lang="en-US" sz="1000" dirty="0">
                        <a:effectLst/>
                        <a:latin typeface="Arial"/>
                        <a:ea typeface="MS PGothic"/>
                        <a:cs typeface="Times New Roman"/>
                      </a:endParaRPr>
                    </a:p>
                  </a:txBody>
                  <a:tcPr marL="68580" marR="68580" marT="0" marB="0"/>
                </a:tc>
                <a:tc>
                  <a:txBody>
                    <a:bodyPr/>
                    <a:lstStyle/>
                    <a:p>
                      <a:pPr marL="0" marR="0" algn="l">
                        <a:spcBef>
                          <a:spcPts val="0"/>
                        </a:spcBef>
                        <a:spcAft>
                          <a:spcPts val="0"/>
                        </a:spcAft>
                      </a:pPr>
                      <a:r>
                        <a:rPr lang="en-US" sz="1000" dirty="0">
                          <a:effectLst/>
                        </a:rPr>
                        <a:t>Effective</a:t>
                      </a:r>
                      <a:endParaRPr lang="en-US" sz="1000" dirty="0">
                        <a:effectLst/>
                        <a:latin typeface="Arial"/>
                        <a:ea typeface="MS PGothic"/>
                        <a:cs typeface="Times New Roman"/>
                      </a:endParaRPr>
                    </a:p>
                  </a:txBody>
                  <a:tcPr marL="68580" marR="68580" marT="0" marB="0"/>
                </a:tc>
              </a:tr>
              <a:tr h="200907">
                <a:tc vMerge="1">
                  <a:txBody>
                    <a:bodyPr/>
                    <a:lstStyle/>
                    <a:p>
                      <a:endParaRPr lang="en-US"/>
                    </a:p>
                  </a:txBody>
                  <a:tcPr/>
                </a:tc>
                <a:tc>
                  <a:txBody>
                    <a:bodyPr/>
                    <a:lstStyle/>
                    <a:p>
                      <a:pPr marL="0" marR="0" algn="l">
                        <a:spcBef>
                          <a:spcPts val="0"/>
                        </a:spcBef>
                        <a:spcAft>
                          <a:spcPts val="0"/>
                        </a:spcAft>
                      </a:pPr>
                      <a:r>
                        <a:rPr lang="en-US" sz="1000">
                          <a:effectLst/>
                        </a:rPr>
                        <a:t>Ineffective</a:t>
                      </a:r>
                      <a:endParaRPr lang="en-US" sz="1000">
                        <a:effectLst/>
                        <a:latin typeface="Arial"/>
                        <a:ea typeface="MS PGothic"/>
                        <a:cs typeface="Times New Roman"/>
                      </a:endParaRPr>
                    </a:p>
                  </a:txBody>
                  <a:tcPr marL="68580" marR="68580" marT="0" marB="0"/>
                </a:tc>
                <a:tc>
                  <a:txBody>
                    <a:bodyPr/>
                    <a:lstStyle/>
                    <a:p>
                      <a:pPr marL="0" marR="0" algn="l">
                        <a:spcBef>
                          <a:spcPts val="0"/>
                        </a:spcBef>
                        <a:spcAft>
                          <a:spcPts val="0"/>
                        </a:spcAft>
                      </a:pPr>
                      <a:r>
                        <a:rPr lang="en-US" sz="1000">
                          <a:effectLst/>
                        </a:rPr>
                        <a:t>Ineffective</a:t>
                      </a:r>
                      <a:endParaRPr lang="en-US" sz="1000">
                        <a:effectLst/>
                        <a:latin typeface="Arial"/>
                        <a:ea typeface="MS PGothic"/>
                        <a:cs typeface="Times New Roman"/>
                      </a:endParaRPr>
                    </a:p>
                  </a:txBody>
                  <a:tcPr marL="68580" marR="68580" marT="0" marB="0"/>
                </a:tc>
                <a:tc>
                  <a:txBody>
                    <a:bodyPr/>
                    <a:lstStyle/>
                    <a:p>
                      <a:pPr marL="0" marR="0" algn="l">
                        <a:spcBef>
                          <a:spcPts val="0"/>
                        </a:spcBef>
                        <a:spcAft>
                          <a:spcPts val="0"/>
                        </a:spcAft>
                      </a:pPr>
                      <a:r>
                        <a:rPr lang="en-US" sz="1000">
                          <a:effectLst/>
                        </a:rPr>
                        <a:t>Ineffective</a:t>
                      </a:r>
                      <a:endParaRPr lang="en-US" sz="1000">
                        <a:effectLst/>
                        <a:latin typeface="Arial"/>
                        <a:ea typeface="MS PGothic"/>
                        <a:cs typeface="Times New Roman"/>
                      </a:endParaRPr>
                    </a:p>
                  </a:txBody>
                  <a:tcPr marL="68580" marR="68580" marT="0" marB="0"/>
                </a:tc>
                <a:tc>
                  <a:txBody>
                    <a:bodyPr/>
                    <a:lstStyle/>
                    <a:p>
                      <a:pPr marL="0" marR="0" algn="l">
                        <a:spcBef>
                          <a:spcPts val="0"/>
                        </a:spcBef>
                        <a:spcAft>
                          <a:spcPts val="0"/>
                        </a:spcAft>
                      </a:pPr>
                      <a:r>
                        <a:rPr lang="en-US" sz="1000">
                          <a:effectLst/>
                        </a:rPr>
                        <a:t>Developing</a:t>
                      </a:r>
                      <a:endParaRPr lang="en-US" sz="1000">
                        <a:effectLst/>
                        <a:latin typeface="Arial"/>
                        <a:ea typeface="MS PGothic"/>
                        <a:cs typeface="Times New Roman"/>
                      </a:endParaRPr>
                    </a:p>
                  </a:txBody>
                  <a:tcPr marL="68580" marR="68580" marT="0" marB="0"/>
                </a:tc>
                <a:tc>
                  <a:txBody>
                    <a:bodyPr/>
                    <a:lstStyle/>
                    <a:p>
                      <a:pPr marL="0" marR="0" algn="l">
                        <a:spcBef>
                          <a:spcPts val="0"/>
                        </a:spcBef>
                        <a:spcAft>
                          <a:spcPts val="0"/>
                        </a:spcAft>
                      </a:pPr>
                      <a:r>
                        <a:rPr lang="en-US" sz="1000" dirty="0">
                          <a:effectLst/>
                        </a:rPr>
                        <a:t>Developing</a:t>
                      </a:r>
                      <a:endParaRPr lang="en-US" sz="1000" dirty="0">
                        <a:effectLst/>
                        <a:latin typeface="Arial"/>
                        <a:ea typeface="MS PGothic"/>
                        <a:cs typeface="Times New Roman"/>
                      </a:endParaRPr>
                    </a:p>
                  </a:txBody>
                  <a:tcPr marL="68580" marR="68580" marT="0" marB="0"/>
                </a:tc>
              </a:tr>
            </a:tbl>
          </a:graphicData>
        </a:graphic>
      </p:graphicFrame>
    </p:spTree>
    <p:extLst>
      <p:ext uri="{BB962C8B-B14F-4D97-AF65-F5344CB8AC3E}">
        <p14:creationId xmlns:p14="http://schemas.microsoft.com/office/powerpoint/2010/main" val="98333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000" dirty="0" smtClean="0"/>
              <a:t>Using a Decision Matrix: </a:t>
            </a:r>
            <a:r>
              <a:rPr lang="en-US" dirty="0"/>
              <a:t>Step 5</a:t>
            </a:r>
            <a:endParaRPr lang="en-US" sz="2000" dirty="0"/>
          </a:p>
        </p:txBody>
      </p:sp>
      <p:sp>
        <p:nvSpPr>
          <p:cNvPr id="2" name="Content Placeholder 1"/>
          <p:cNvSpPr>
            <a:spLocks noGrp="1"/>
          </p:cNvSpPr>
          <p:nvPr>
            <p:ph idx="1"/>
          </p:nvPr>
        </p:nvSpPr>
        <p:spPr/>
        <p:txBody>
          <a:bodyPr/>
          <a:lstStyle/>
          <a:p>
            <a:pPr lvl="0"/>
            <a:r>
              <a:rPr lang="en-US" sz="1400" b="1" dirty="0" smtClean="0"/>
              <a:t>Determine </a:t>
            </a:r>
            <a:r>
              <a:rPr lang="en-US" sz="1400" b="1" dirty="0"/>
              <a:t>the educator's impact on student learning and growth</a:t>
            </a:r>
            <a:endParaRPr lang="en-US" sz="1400" dirty="0"/>
          </a:p>
          <a:p>
            <a:r>
              <a:rPr lang="en-US" sz="1000" dirty="0"/>
              <a:t> </a:t>
            </a:r>
          </a:p>
          <a:p>
            <a:r>
              <a:rPr lang="en-US" sz="1000" dirty="0"/>
              <a:t>  </a:t>
            </a:r>
            <a:r>
              <a:rPr lang="en-US" dirty="0"/>
              <a:t>  </a:t>
            </a:r>
            <a:endParaRPr lang="en-US" dirty="0" smtClean="0"/>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059232601"/>
              </p:ext>
            </p:extLst>
          </p:nvPr>
        </p:nvGraphicFramePr>
        <p:xfrm>
          <a:off x="304800" y="2971800"/>
          <a:ext cx="6096000" cy="1597074"/>
        </p:xfrm>
        <a:graphic>
          <a:graphicData uri="http://schemas.openxmlformats.org/drawingml/2006/table">
            <a:tbl>
              <a:tblPr firstRow="1" firstCol="1" bandRow="1">
                <a:tableStyleId>{5C22544A-7EE6-4342-B048-85BDC9FD1C3A}</a:tableStyleId>
              </a:tblPr>
              <a:tblGrid>
                <a:gridCol w="4412747"/>
                <a:gridCol w="1683253"/>
              </a:tblGrid>
              <a:tr h="234462">
                <a:tc>
                  <a:txBody>
                    <a:bodyPr/>
                    <a:lstStyle/>
                    <a:p>
                      <a:pPr marL="0" marR="0">
                        <a:spcBef>
                          <a:spcPts val="200"/>
                        </a:spcBef>
                        <a:spcAft>
                          <a:spcPts val="200"/>
                        </a:spcAft>
                      </a:pPr>
                      <a:r>
                        <a:rPr lang="en-US" sz="1100" dirty="0">
                          <a:effectLst/>
                        </a:rPr>
                        <a:t>Percentage Ranges of Students Who Met Their Growth Targets</a:t>
                      </a:r>
                      <a:endParaRPr lang="en-US" sz="1100" b="1" dirty="0">
                        <a:effectLst/>
                        <a:latin typeface="Arial"/>
                        <a:ea typeface="MS PGothic"/>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marL="0" marR="0">
                        <a:spcBef>
                          <a:spcPts val="0"/>
                        </a:spcBef>
                        <a:spcAft>
                          <a:spcPts val="0"/>
                        </a:spcAft>
                      </a:pPr>
                      <a:r>
                        <a:rPr lang="en-US" sz="1200" dirty="0">
                          <a:effectLst/>
                        </a:rPr>
                        <a:t> </a:t>
                      </a:r>
                      <a:endParaRPr lang="en-US" sz="1200" dirty="0">
                        <a:effectLst/>
                        <a:latin typeface="Arial"/>
                        <a:ea typeface="MS PGothic"/>
                        <a:cs typeface="Times New Roman"/>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r>
              <a:tr h="214923">
                <a:tc>
                  <a:txBody>
                    <a:bodyPr/>
                    <a:lstStyle/>
                    <a:p>
                      <a:pPr marL="0" marR="0">
                        <a:spcBef>
                          <a:spcPts val="200"/>
                        </a:spcBef>
                        <a:spcAft>
                          <a:spcPts val="200"/>
                        </a:spcAft>
                      </a:pPr>
                      <a:r>
                        <a:rPr lang="en-US" sz="1100" b="0" dirty="0">
                          <a:solidFill>
                            <a:schemeClr val="tx1"/>
                          </a:solidFill>
                          <a:effectLst/>
                        </a:rPr>
                        <a:t>85–100%</a:t>
                      </a:r>
                      <a:endParaRPr lang="en-US" sz="1100" b="0" dirty="0">
                        <a:solidFill>
                          <a:schemeClr val="tx1"/>
                        </a:solidFill>
                        <a:effectLst/>
                        <a:latin typeface="Arial"/>
                        <a:ea typeface="MS P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200"/>
                        </a:spcBef>
                        <a:spcAft>
                          <a:spcPts val="200"/>
                        </a:spcAft>
                      </a:pPr>
                      <a:r>
                        <a:rPr lang="en-US" sz="1100" b="0">
                          <a:solidFill>
                            <a:schemeClr val="tx1"/>
                          </a:solidFill>
                          <a:effectLst/>
                        </a:rPr>
                        <a:t>High </a:t>
                      </a:r>
                      <a:endParaRPr lang="en-US" sz="1100" b="0">
                        <a:solidFill>
                          <a:schemeClr val="tx1"/>
                        </a:solidFill>
                        <a:effectLst/>
                        <a:latin typeface="Arial"/>
                        <a:ea typeface="MS P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4923">
                <a:tc>
                  <a:txBody>
                    <a:bodyPr/>
                    <a:lstStyle/>
                    <a:p>
                      <a:pPr marL="0" marR="0">
                        <a:spcBef>
                          <a:spcPts val="200"/>
                        </a:spcBef>
                        <a:spcAft>
                          <a:spcPts val="200"/>
                        </a:spcAft>
                      </a:pPr>
                      <a:r>
                        <a:rPr lang="en-US" sz="1100" b="0" dirty="0">
                          <a:solidFill>
                            <a:schemeClr val="tx1"/>
                          </a:solidFill>
                          <a:effectLst/>
                        </a:rPr>
                        <a:t>71–84%</a:t>
                      </a:r>
                      <a:endParaRPr lang="en-US" sz="1100" b="0" dirty="0">
                        <a:solidFill>
                          <a:schemeClr val="tx1"/>
                        </a:solidFill>
                        <a:effectLst/>
                        <a:latin typeface="Arial"/>
                        <a:ea typeface="MS P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200"/>
                        </a:spcBef>
                        <a:spcAft>
                          <a:spcPts val="200"/>
                        </a:spcAft>
                      </a:pPr>
                      <a:r>
                        <a:rPr lang="en-US" sz="1100" b="0">
                          <a:solidFill>
                            <a:schemeClr val="tx1"/>
                          </a:solidFill>
                          <a:effectLst/>
                        </a:rPr>
                        <a:t>Moderate</a:t>
                      </a:r>
                      <a:endParaRPr lang="en-US" sz="1100" b="0">
                        <a:solidFill>
                          <a:schemeClr val="tx1"/>
                        </a:solidFill>
                        <a:effectLst/>
                        <a:latin typeface="Arial"/>
                        <a:ea typeface="MS P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4923">
                <a:tc>
                  <a:txBody>
                    <a:bodyPr/>
                    <a:lstStyle/>
                    <a:p>
                      <a:pPr marL="0" marR="0">
                        <a:spcBef>
                          <a:spcPts val="200"/>
                        </a:spcBef>
                        <a:spcAft>
                          <a:spcPts val="200"/>
                        </a:spcAft>
                      </a:pPr>
                      <a:r>
                        <a:rPr lang="en-US" sz="1100" b="0" dirty="0">
                          <a:solidFill>
                            <a:schemeClr val="tx1"/>
                          </a:solidFill>
                          <a:effectLst/>
                        </a:rPr>
                        <a:t>41–70%</a:t>
                      </a:r>
                      <a:endParaRPr lang="en-US" sz="1100" b="0" dirty="0">
                        <a:solidFill>
                          <a:schemeClr val="tx1"/>
                        </a:solidFill>
                        <a:effectLst/>
                        <a:latin typeface="Arial"/>
                        <a:ea typeface="MS P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200"/>
                        </a:spcBef>
                        <a:spcAft>
                          <a:spcPts val="200"/>
                        </a:spcAft>
                      </a:pPr>
                      <a:r>
                        <a:rPr lang="en-US" sz="1100" b="0">
                          <a:solidFill>
                            <a:schemeClr val="tx1"/>
                          </a:solidFill>
                          <a:effectLst/>
                        </a:rPr>
                        <a:t>Low</a:t>
                      </a:r>
                      <a:endParaRPr lang="en-US" sz="1100" b="0">
                        <a:solidFill>
                          <a:schemeClr val="tx1"/>
                        </a:solidFill>
                        <a:effectLst/>
                        <a:latin typeface="Arial"/>
                        <a:ea typeface="MS P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4923">
                <a:tc>
                  <a:txBody>
                    <a:bodyPr/>
                    <a:lstStyle/>
                    <a:p>
                      <a:pPr marL="0" marR="0">
                        <a:spcBef>
                          <a:spcPts val="200"/>
                        </a:spcBef>
                        <a:spcAft>
                          <a:spcPts val="200"/>
                        </a:spcAft>
                      </a:pPr>
                      <a:r>
                        <a:rPr lang="en-US" sz="1100" b="0" dirty="0">
                          <a:solidFill>
                            <a:schemeClr val="tx1"/>
                          </a:solidFill>
                          <a:effectLst/>
                        </a:rPr>
                        <a:t>0–40%</a:t>
                      </a:r>
                      <a:endParaRPr lang="en-US" sz="1100" b="0" dirty="0">
                        <a:solidFill>
                          <a:schemeClr val="tx1"/>
                        </a:solidFill>
                        <a:effectLst/>
                        <a:latin typeface="Arial"/>
                        <a:ea typeface="MS P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200"/>
                        </a:spcBef>
                        <a:spcAft>
                          <a:spcPts val="200"/>
                        </a:spcAft>
                      </a:pPr>
                      <a:r>
                        <a:rPr lang="en-US" sz="1100" b="0" dirty="0">
                          <a:solidFill>
                            <a:schemeClr val="tx1"/>
                          </a:solidFill>
                          <a:effectLst/>
                        </a:rPr>
                        <a:t>Negligible </a:t>
                      </a:r>
                      <a:endParaRPr lang="en-US" sz="1100" b="0" dirty="0">
                        <a:solidFill>
                          <a:schemeClr val="tx1"/>
                        </a:solidFill>
                        <a:effectLst/>
                        <a:latin typeface="Arial"/>
                        <a:ea typeface="MS P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9846">
                <a:tc>
                  <a:txBody>
                    <a:bodyPr/>
                    <a:lstStyle/>
                    <a:p>
                      <a:pPr marL="0" marR="0">
                        <a:spcBef>
                          <a:spcPts val="200"/>
                        </a:spcBef>
                        <a:spcAft>
                          <a:spcPts val="200"/>
                        </a:spcAft>
                      </a:pPr>
                      <a:r>
                        <a:rPr lang="en-US" sz="1100" b="0" dirty="0">
                          <a:solidFill>
                            <a:schemeClr val="tx1"/>
                          </a:solidFill>
                          <a:effectLst/>
                        </a:rPr>
                        <a:t>Sum of the percentage of students who met their growth targets for all </a:t>
                      </a:r>
                      <a:r>
                        <a:rPr lang="en-US" sz="1100" b="0" dirty="0" smtClean="0">
                          <a:solidFill>
                            <a:schemeClr val="tx1"/>
                          </a:solidFill>
                          <a:effectLst/>
                        </a:rPr>
                        <a:t>growth targets</a:t>
                      </a:r>
                      <a:r>
                        <a:rPr lang="en-US" sz="1100" b="0" baseline="0" dirty="0" smtClean="0">
                          <a:solidFill>
                            <a:schemeClr val="tx1"/>
                          </a:solidFill>
                          <a:effectLst/>
                        </a:rPr>
                        <a:t> </a:t>
                      </a:r>
                      <a:r>
                        <a:rPr lang="en-US" sz="1100" b="0" dirty="0" smtClean="0">
                          <a:solidFill>
                            <a:schemeClr val="tx1"/>
                          </a:solidFill>
                          <a:effectLst/>
                        </a:rPr>
                        <a:t> during </a:t>
                      </a:r>
                      <a:r>
                        <a:rPr lang="en-US" sz="1100" b="0" dirty="0">
                          <a:solidFill>
                            <a:schemeClr val="tx1"/>
                          </a:solidFill>
                          <a:effectLst/>
                        </a:rPr>
                        <a:t>the cycle ÷ number of </a:t>
                      </a:r>
                      <a:r>
                        <a:rPr lang="en-US" sz="1100" b="0" dirty="0" smtClean="0">
                          <a:solidFill>
                            <a:schemeClr val="tx1"/>
                          </a:solidFill>
                          <a:effectLst/>
                        </a:rPr>
                        <a:t>growth targets</a:t>
                      </a:r>
                      <a:endParaRPr lang="en-US" sz="1100" b="0" dirty="0">
                        <a:solidFill>
                          <a:schemeClr val="tx1"/>
                        </a:solidFill>
                        <a:effectLst/>
                        <a:latin typeface="Arial"/>
                        <a:ea typeface="MS P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200"/>
                        </a:spcBef>
                        <a:spcAft>
                          <a:spcPts val="200"/>
                        </a:spcAft>
                      </a:pPr>
                      <a:r>
                        <a:rPr lang="en-US" sz="1100" b="0" dirty="0">
                          <a:solidFill>
                            <a:schemeClr val="tx1"/>
                          </a:solidFill>
                          <a:effectLst/>
                        </a:rPr>
                        <a:t>Impact on Student Learning and Growth</a:t>
                      </a:r>
                      <a:endParaRPr lang="en-US" sz="1100" b="0" dirty="0">
                        <a:solidFill>
                          <a:schemeClr val="tx1"/>
                        </a:solidFill>
                        <a:effectLst/>
                        <a:latin typeface="Arial"/>
                        <a:ea typeface="MS P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Rectangle 1"/>
          <p:cNvSpPr>
            <a:spLocks noChangeArrowheads="1"/>
          </p:cNvSpPr>
          <p:nvPr/>
        </p:nvSpPr>
        <p:spPr bwMode="auto">
          <a:xfrm>
            <a:off x="304800" y="2590800"/>
            <a:ext cx="3733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itchFamily="34" charset="0"/>
                <a:ea typeface="MS PGothic" pitchFamily="34" charset="-128"/>
                <a:cs typeface="Times New Roman" pitchFamily="18" charset="0"/>
              </a:rPr>
              <a:t>Impact on Student Learning and Growth</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ounded Rectangle 9"/>
          <p:cNvSpPr/>
          <p:nvPr/>
        </p:nvSpPr>
        <p:spPr>
          <a:xfrm>
            <a:off x="6553200" y="2495551"/>
            <a:ext cx="2209800" cy="3056096"/>
          </a:xfrm>
          <a:prstGeom prst="roundRect">
            <a:avLst/>
          </a:prstGeom>
          <a:ln/>
        </p:spPr>
        <p:style>
          <a:lnRef idx="1">
            <a:schemeClr val="accent6"/>
          </a:lnRef>
          <a:fillRef idx="3">
            <a:schemeClr val="accent6"/>
          </a:fillRef>
          <a:effectRef idx="2">
            <a:schemeClr val="accent6"/>
          </a:effectRef>
          <a:fontRef idx="minor">
            <a:schemeClr val="lt1"/>
          </a:fontRef>
        </p:style>
        <p:txBody>
          <a:bodyPr wrap="square" rtlCol="0" anchor="ctr">
            <a:spAutoFit/>
          </a:bodyPr>
          <a:lstStyle/>
          <a:p>
            <a:r>
              <a:rPr lang="en-US" sz="1000" dirty="0" smtClean="0"/>
              <a:t>This sample shows a scale that would be determined by the local district. Rather than weighting the Student Learning and Growth factor in a summative effectiveness rating, a determination of the educator's impact is made. At </a:t>
            </a:r>
            <a:r>
              <a:rPr lang="en-US" sz="1000" dirty="0"/>
              <a:t>the end of the instructional period for each </a:t>
            </a:r>
            <a:r>
              <a:rPr lang="en-US" sz="1000" dirty="0" smtClean="0"/>
              <a:t>growth target, </a:t>
            </a:r>
            <a:r>
              <a:rPr lang="en-US" sz="1000" dirty="0"/>
              <a:t>determine the percentage of students who have met the </a:t>
            </a:r>
            <a:r>
              <a:rPr lang="en-US" sz="1000" dirty="0" smtClean="0"/>
              <a:t>target</a:t>
            </a:r>
            <a:r>
              <a:rPr lang="en-US" sz="1000" dirty="0"/>
              <a:t>. At the time of the summative effectiveness rating, add all the percentages together and </a:t>
            </a:r>
            <a:r>
              <a:rPr lang="en-US" sz="1000" dirty="0" smtClean="0"/>
              <a:t>average to arrive at the impact rating. </a:t>
            </a:r>
            <a:endParaRPr lang="en-US" sz="1000" dirty="0"/>
          </a:p>
        </p:txBody>
      </p:sp>
    </p:spTree>
    <p:extLst>
      <p:ext uri="{BB962C8B-B14F-4D97-AF65-F5344CB8AC3E}">
        <p14:creationId xmlns:p14="http://schemas.microsoft.com/office/powerpoint/2010/main" val="593443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sz="2000" dirty="0" smtClean="0"/>
              <a:t>Background</a:t>
            </a:r>
            <a:endParaRPr lang="en-US" sz="1600" dirty="0"/>
          </a:p>
        </p:txBody>
      </p:sp>
      <p:sp>
        <p:nvSpPr>
          <p:cNvPr id="3" name="Content Placeholder 2"/>
          <p:cNvSpPr>
            <a:spLocks noGrp="1"/>
          </p:cNvSpPr>
          <p:nvPr>
            <p:ph idx="1"/>
          </p:nvPr>
        </p:nvSpPr>
        <p:spPr/>
        <p:txBody>
          <a:bodyPr/>
          <a:lstStyle/>
          <a:p>
            <a:pPr marL="0" indent="0">
              <a:buNone/>
            </a:pPr>
            <a:r>
              <a:rPr lang="en-US" sz="1600" b="1" dirty="0" smtClean="0">
                <a:latin typeface="Century Gothic" panose="020B0502020202020204" pitchFamily="34" charset="0"/>
              </a:rPr>
              <a:t>LD 1858,</a:t>
            </a:r>
            <a:r>
              <a:rPr lang="en-US" sz="1600" dirty="0" smtClean="0">
                <a:latin typeface="Century Gothic" panose="020B0502020202020204" pitchFamily="34" charset="0"/>
              </a:rPr>
              <a:t> “An </a:t>
            </a:r>
            <a:r>
              <a:rPr lang="en-US" sz="1600" dirty="0">
                <a:latin typeface="Century Gothic" panose="020B0502020202020204" pitchFamily="34" charset="0"/>
              </a:rPr>
              <a:t>Act To Ensure Effective Teaching and School </a:t>
            </a:r>
            <a:r>
              <a:rPr lang="en-US" sz="1600" dirty="0" smtClean="0">
                <a:latin typeface="Century Gothic" panose="020B0502020202020204" pitchFamily="34" charset="0"/>
              </a:rPr>
              <a:t>Leadership”</a:t>
            </a:r>
            <a:r>
              <a:rPr lang="en-US" sz="1600" b="1" dirty="0" smtClean="0">
                <a:latin typeface="Century Gothic" panose="020B0502020202020204" pitchFamily="34" charset="0"/>
              </a:rPr>
              <a:t>—</a:t>
            </a:r>
            <a:r>
              <a:rPr lang="en-US" sz="1600" dirty="0" smtClean="0">
                <a:latin typeface="Century Gothic" panose="020B0502020202020204" pitchFamily="34" charset="0"/>
              </a:rPr>
              <a:t>April 2012 </a:t>
            </a:r>
            <a:endParaRPr lang="en-US" sz="1600" dirty="0">
              <a:latin typeface="Century Gothic" panose="020B0502020202020204" pitchFamily="34" charset="0"/>
            </a:endParaRPr>
          </a:p>
          <a:p>
            <a:pPr marL="0" indent="0">
              <a:lnSpc>
                <a:spcPct val="150000"/>
              </a:lnSpc>
              <a:buNone/>
            </a:pPr>
            <a:r>
              <a:rPr lang="en-US" sz="1600" dirty="0" smtClean="0">
                <a:latin typeface="Century Gothic" panose="020B0502020202020204" pitchFamily="34" charset="0"/>
              </a:rPr>
              <a:t>Becomes Maine </a:t>
            </a:r>
            <a:r>
              <a:rPr lang="en-US" sz="1600" dirty="0">
                <a:latin typeface="Century Gothic" panose="020B0502020202020204" pitchFamily="34" charset="0"/>
              </a:rPr>
              <a:t>Statute</a:t>
            </a:r>
            <a:r>
              <a:rPr lang="en-US" sz="1600" dirty="0" smtClean="0">
                <a:latin typeface="Century Gothic" panose="020B0502020202020204" pitchFamily="34" charset="0"/>
              </a:rPr>
              <a:t>:  </a:t>
            </a:r>
            <a:r>
              <a:rPr lang="en-US" sz="1600" dirty="0">
                <a:latin typeface="Century Gothic" panose="020B0502020202020204" pitchFamily="34" charset="0"/>
                <a:hlinkClick r:id="rId3"/>
              </a:rPr>
              <a:t>Title 20-A: EDUCATION, Chapter 508: EDUCATOR EFFECTIVENESS</a:t>
            </a:r>
            <a:endParaRPr lang="en-US" sz="1600" dirty="0">
              <a:latin typeface="Century Gothic" panose="020B0502020202020204" pitchFamily="34" charset="0"/>
            </a:endParaRPr>
          </a:p>
          <a:p>
            <a:pPr marL="400050" lvl="1" indent="0">
              <a:buNone/>
            </a:pPr>
            <a:endParaRPr lang="en-US" sz="1600" dirty="0" smtClean="0">
              <a:latin typeface="Century Gothic" panose="020B0502020202020204" pitchFamily="34" charset="0"/>
            </a:endParaRPr>
          </a:p>
          <a:p>
            <a:pPr marL="400050" lvl="1" indent="0">
              <a:buNone/>
            </a:pPr>
            <a:r>
              <a:rPr lang="en-US" sz="1600" dirty="0">
                <a:latin typeface="Century Gothic" panose="020B0502020202020204" pitchFamily="34" charset="0"/>
              </a:rPr>
              <a:t>F</a:t>
            </a:r>
            <a:r>
              <a:rPr lang="en-US" sz="1600" dirty="0" smtClean="0">
                <a:latin typeface="Century Gothic" panose="020B0502020202020204" pitchFamily="34" charset="0"/>
              </a:rPr>
              <a:t>irst </a:t>
            </a:r>
            <a:r>
              <a:rPr lang="en-US" sz="1600" dirty="0">
                <a:latin typeface="Century Gothic" panose="020B0502020202020204" pitchFamily="34" charset="0"/>
              </a:rPr>
              <a:t>law </a:t>
            </a:r>
            <a:r>
              <a:rPr lang="en-US" sz="1600" dirty="0" smtClean="0">
                <a:latin typeface="Century Gothic" panose="020B0502020202020204" pitchFamily="34" charset="0"/>
              </a:rPr>
              <a:t>of its type enacted </a:t>
            </a:r>
            <a:r>
              <a:rPr lang="en-US" sz="1600" dirty="0">
                <a:latin typeface="Century Gothic" panose="020B0502020202020204" pitchFamily="34" charset="0"/>
              </a:rPr>
              <a:t>in </a:t>
            </a:r>
            <a:r>
              <a:rPr lang="en-US" sz="1600" dirty="0" smtClean="0">
                <a:latin typeface="Century Gothic" panose="020B0502020202020204" pitchFamily="34" charset="0"/>
              </a:rPr>
              <a:t>Maine:</a:t>
            </a:r>
            <a:br>
              <a:rPr lang="en-US" sz="1600" dirty="0" smtClean="0">
                <a:latin typeface="Century Gothic" panose="020B0502020202020204" pitchFamily="34" charset="0"/>
              </a:rPr>
            </a:br>
            <a:endParaRPr lang="en-US" sz="1600" dirty="0">
              <a:latin typeface="Century Gothic" panose="020B0502020202020204" pitchFamily="34" charset="0"/>
            </a:endParaRPr>
          </a:p>
          <a:p>
            <a:pPr marL="800100" lvl="2" indent="0">
              <a:buNone/>
            </a:pPr>
            <a:r>
              <a:rPr lang="en-US" sz="1600" dirty="0" smtClean="0">
                <a:latin typeface="Century Gothic" panose="020B0502020202020204" pitchFamily="34" charset="0"/>
              </a:rPr>
              <a:t>Requires SAUs to implement </a:t>
            </a:r>
            <a:r>
              <a:rPr lang="en-US" sz="1600" dirty="0">
                <a:latin typeface="Century Gothic" panose="020B0502020202020204" pitchFamily="34" charset="0"/>
              </a:rPr>
              <a:t>Performance Evaluation and Professional Growth  (</a:t>
            </a:r>
            <a:r>
              <a:rPr lang="en-US" sz="1600" dirty="0" smtClean="0">
                <a:latin typeface="Century Gothic" panose="020B0502020202020204" pitchFamily="34" charset="0"/>
              </a:rPr>
              <a:t>PEPG</a:t>
            </a:r>
            <a:r>
              <a:rPr lang="en-US" sz="1600" dirty="0">
                <a:latin typeface="Century Gothic" panose="020B0502020202020204" pitchFamily="34" charset="0"/>
              </a:rPr>
              <a:t>) </a:t>
            </a:r>
            <a:r>
              <a:rPr lang="en-US" sz="1600" dirty="0" smtClean="0">
                <a:latin typeface="Century Gothic" panose="020B0502020202020204" pitchFamily="34" charset="0"/>
              </a:rPr>
              <a:t>systems that combine evaluation </a:t>
            </a:r>
            <a:r>
              <a:rPr lang="en-US" sz="1600" dirty="0">
                <a:latin typeface="Century Gothic" panose="020B0502020202020204" pitchFamily="34" charset="0"/>
              </a:rPr>
              <a:t>and </a:t>
            </a:r>
            <a:r>
              <a:rPr lang="en-US" sz="1600" dirty="0" smtClean="0">
                <a:latin typeface="Century Gothic" panose="020B0502020202020204" pitchFamily="34" charset="0"/>
              </a:rPr>
              <a:t>support</a:t>
            </a:r>
          </a:p>
          <a:p>
            <a:pPr marL="800100" lvl="2" indent="0">
              <a:buNone/>
            </a:pPr>
            <a:endParaRPr lang="en-US" sz="1000" dirty="0" smtClean="0">
              <a:latin typeface="Century Gothic" panose="020B0502020202020204" pitchFamily="34" charset="0"/>
            </a:endParaRPr>
          </a:p>
          <a:p>
            <a:pPr marL="800100" lvl="2" indent="0">
              <a:buNone/>
            </a:pPr>
            <a:r>
              <a:rPr lang="en-US" sz="1600" dirty="0" smtClean="0">
                <a:latin typeface="Century Gothic" panose="020B0502020202020204" pitchFamily="34" charset="0"/>
              </a:rPr>
              <a:t>Establishes basic </a:t>
            </a:r>
            <a:r>
              <a:rPr lang="en-US" sz="1600" dirty="0">
                <a:latin typeface="Century Gothic" panose="020B0502020202020204" pitchFamily="34" charset="0"/>
              </a:rPr>
              <a:t>requirements </a:t>
            </a:r>
            <a:r>
              <a:rPr lang="en-US" sz="1600" dirty="0" smtClean="0">
                <a:latin typeface="Century Gothic" panose="020B0502020202020204" pitchFamily="34" charset="0"/>
              </a:rPr>
              <a:t>for systems</a:t>
            </a:r>
          </a:p>
          <a:p>
            <a:pPr marL="800100" lvl="2" indent="0">
              <a:buNone/>
            </a:pPr>
            <a:endParaRPr lang="en-US" sz="1000" dirty="0" smtClean="0">
              <a:latin typeface="Century Gothic" panose="020B0502020202020204" pitchFamily="34" charset="0"/>
            </a:endParaRPr>
          </a:p>
          <a:p>
            <a:pPr marL="800100" lvl="2" indent="0">
              <a:buNone/>
            </a:pPr>
            <a:r>
              <a:rPr lang="en-US" sz="1600" dirty="0" smtClean="0">
                <a:latin typeface="Century Gothic" panose="020B0502020202020204" pitchFamily="34" charset="0"/>
              </a:rPr>
              <a:t>Establishes a process </a:t>
            </a:r>
            <a:r>
              <a:rPr lang="en-US" sz="1600" dirty="0">
                <a:latin typeface="Century Gothic" panose="020B0502020202020204" pitchFamily="34" charset="0"/>
              </a:rPr>
              <a:t>by which the basic requirements </a:t>
            </a:r>
            <a:r>
              <a:rPr lang="en-US" sz="1600" dirty="0" smtClean="0">
                <a:latin typeface="Century Gothic" panose="020B0502020202020204" pitchFamily="34" charset="0"/>
              </a:rPr>
              <a:t>will be detailed in the rule</a:t>
            </a:r>
            <a:endParaRPr lang="en-US" sz="800" dirty="0">
              <a:latin typeface="Century Gothic" panose="020B0502020202020204" pitchFamily="34" charset="0"/>
            </a:endParaRPr>
          </a:p>
          <a:p>
            <a:pPr lvl="1"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9822966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000" dirty="0"/>
              <a:t>Using a </a:t>
            </a:r>
            <a:r>
              <a:rPr lang="en-US" sz="2000" dirty="0" smtClean="0"/>
              <a:t>Decision </a:t>
            </a:r>
            <a:r>
              <a:rPr lang="en-US" sz="2000" dirty="0"/>
              <a:t>Matrix: Step </a:t>
            </a:r>
            <a:r>
              <a:rPr lang="en-US" sz="2000" dirty="0" smtClean="0"/>
              <a:t>6</a:t>
            </a:r>
            <a:endParaRPr lang="en-US" sz="1400" dirty="0">
              <a:solidFill>
                <a:schemeClr val="tx1"/>
              </a:solidFill>
              <a:latin typeface="+mn-lt"/>
              <a:ea typeface="+mn-ea"/>
              <a:cs typeface="+mn-cs"/>
            </a:endParaRPr>
          </a:p>
        </p:txBody>
      </p:sp>
      <p:pic>
        <p:nvPicPr>
          <p:cNvPr id="8" name="Table Placeholder 7"/>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914400" y="2189862"/>
            <a:ext cx="6668124" cy="3145805"/>
          </a:xfrm>
          <a:prstGeom prst="rect">
            <a:avLst/>
          </a:prstGeom>
        </p:spPr>
      </p:pic>
      <p:sp>
        <p:nvSpPr>
          <p:cNvPr id="2" name="Rounded Rectangle 1"/>
          <p:cNvSpPr/>
          <p:nvPr/>
        </p:nvSpPr>
        <p:spPr>
          <a:xfrm>
            <a:off x="762000" y="4603485"/>
            <a:ext cx="1905000" cy="783193"/>
          </a:xfrm>
          <a:prstGeom prst="roundRect">
            <a:avLst/>
          </a:prstGeom>
          <a:ln/>
        </p:spPr>
        <p:style>
          <a:lnRef idx="1">
            <a:schemeClr val="accent6"/>
          </a:lnRef>
          <a:fillRef idx="3">
            <a:schemeClr val="accent6"/>
          </a:fillRef>
          <a:effectRef idx="2">
            <a:schemeClr val="accent6"/>
          </a:effectRef>
          <a:fontRef idx="minor">
            <a:schemeClr val="lt1"/>
          </a:fontRef>
        </p:style>
        <p:txBody>
          <a:bodyPr rtlCol="0" anchor="ctr">
            <a:spAutoFit/>
          </a:bodyPr>
          <a:lstStyle/>
          <a:p>
            <a:pPr algn="ctr"/>
            <a:r>
              <a:rPr lang="en-US" sz="1000" dirty="0" smtClean="0"/>
              <a:t>In this sample, teachers are placed on growth plans based on summative ratings.</a:t>
            </a:r>
            <a:endParaRPr lang="en-US" sz="1000" dirty="0"/>
          </a:p>
        </p:txBody>
      </p:sp>
      <p:sp>
        <p:nvSpPr>
          <p:cNvPr id="4" name="Rectangle 3"/>
          <p:cNvSpPr/>
          <p:nvPr/>
        </p:nvSpPr>
        <p:spPr>
          <a:xfrm>
            <a:off x="2457651" y="1867300"/>
            <a:ext cx="4191000" cy="307777"/>
          </a:xfrm>
          <a:prstGeom prst="rect">
            <a:avLst/>
          </a:prstGeom>
        </p:spPr>
        <p:txBody>
          <a:bodyPr wrap="square">
            <a:spAutoFit/>
          </a:bodyPr>
          <a:lstStyle/>
          <a:p>
            <a:pPr algn="ctr"/>
            <a:r>
              <a:rPr lang="en-US" sz="1400" b="1" dirty="0"/>
              <a:t>Arriving at the summative rating</a:t>
            </a:r>
          </a:p>
        </p:txBody>
      </p:sp>
      <p:sp>
        <p:nvSpPr>
          <p:cNvPr id="9" name="Rounded Rectangle 8"/>
          <p:cNvSpPr/>
          <p:nvPr/>
        </p:nvSpPr>
        <p:spPr>
          <a:xfrm>
            <a:off x="7543800" y="2652715"/>
            <a:ext cx="1295400" cy="1591628"/>
          </a:xfrm>
          <a:prstGeom prst="roundRect">
            <a:avLst/>
          </a:prstGeom>
          <a:ln/>
        </p:spPr>
        <p:style>
          <a:lnRef idx="1">
            <a:schemeClr val="accent6"/>
          </a:lnRef>
          <a:fillRef idx="3">
            <a:schemeClr val="accent6"/>
          </a:fillRef>
          <a:effectRef idx="2">
            <a:schemeClr val="accent6"/>
          </a:effectRef>
          <a:fontRef idx="minor">
            <a:schemeClr val="lt1"/>
          </a:fontRef>
        </p:style>
        <p:txBody>
          <a:bodyPr rtlCol="0" anchor="ctr">
            <a:spAutoFit/>
          </a:bodyPr>
          <a:lstStyle/>
          <a:p>
            <a:r>
              <a:rPr lang="en-US" sz="1000" dirty="0" smtClean="0">
                <a:solidFill>
                  <a:schemeClr val="bg1"/>
                </a:solidFill>
              </a:rPr>
              <a:t>A </a:t>
            </a:r>
            <a:r>
              <a:rPr lang="en-US" sz="1000" dirty="0">
                <a:solidFill>
                  <a:schemeClr val="bg1"/>
                </a:solidFill>
              </a:rPr>
              <a:t>major </a:t>
            </a:r>
            <a:r>
              <a:rPr lang="en-US" sz="1000" dirty="0" smtClean="0">
                <a:solidFill>
                  <a:schemeClr val="bg1"/>
                </a:solidFill>
              </a:rPr>
              <a:t>disparity between ratings on different measures  </a:t>
            </a:r>
            <a:r>
              <a:rPr lang="en-US" sz="1000" dirty="0">
                <a:solidFill>
                  <a:schemeClr val="bg1"/>
                </a:solidFill>
              </a:rPr>
              <a:t>should prompt </a:t>
            </a:r>
            <a:r>
              <a:rPr lang="en-US" sz="1000" dirty="0">
                <a:solidFill>
                  <a:schemeClr val="bg1"/>
                </a:solidFill>
                <a:hlinkClick r:id="rId4" action="ppaction://hlinksldjump"/>
              </a:rPr>
              <a:t>a review </a:t>
            </a:r>
            <a:r>
              <a:rPr lang="en-US" sz="1000" dirty="0">
                <a:solidFill>
                  <a:schemeClr val="bg1"/>
                </a:solidFill>
              </a:rPr>
              <a:t>of the rating factors. </a:t>
            </a:r>
          </a:p>
        </p:txBody>
      </p:sp>
    </p:spTree>
    <p:extLst>
      <p:ext uri="{BB962C8B-B14F-4D97-AF65-F5344CB8AC3E}">
        <p14:creationId xmlns:p14="http://schemas.microsoft.com/office/powerpoint/2010/main" val="2617160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581400" y="4114800"/>
            <a:ext cx="4114800" cy="228600"/>
          </a:xfrm>
          <a:prstGeom prst="rect">
            <a:avLst/>
          </a:prstGeom>
          <a:solidFill>
            <a:schemeClr val="accent2"/>
          </a:solidFill>
          <a:ln>
            <a:solidFill>
              <a:srgbClr val="274F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t>Draft Design  by Auburn School Department</a:t>
            </a:r>
            <a:endParaRPr lang="en-US" sz="800" dirty="0"/>
          </a:p>
        </p:txBody>
      </p:sp>
      <p:sp>
        <p:nvSpPr>
          <p:cNvPr id="21" name="Rectangle 20"/>
          <p:cNvSpPr/>
          <p:nvPr/>
        </p:nvSpPr>
        <p:spPr>
          <a:xfrm>
            <a:off x="1676400" y="4572000"/>
            <a:ext cx="6680521" cy="745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11" name="Title 10"/>
          <p:cNvSpPr>
            <a:spLocks noGrp="1"/>
          </p:cNvSpPr>
          <p:nvPr>
            <p:ph type="title"/>
          </p:nvPr>
        </p:nvSpPr>
        <p:spPr/>
        <p:txBody>
          <a:bodyPr/>
          <a:lstStyle/>
          <a:p>
            <a:r>
              <a:rPr lang="en-US" sz="2000" dirty="0"/>
              <a:t>Approach </a:t>
            </a:r>
            <a:r>
              <a:rPr lang="en-US" sz="2000" dirty="0" smtClean="0"/>
              <a:t>2: </a:t>
            </a:r>
            <a:r>
              <a:rPr lang="en-US" sz="2000" dirty="0"/>
              <a:t>Using a </a:t>
            </a:r>
            <a:r>
              <a:rPr lang="en-US" sz="2000" dirty="0" smtClean="0"/>
              <a:t>Numeric Matrix </a:t>
            </a:r>
            <a:r>
              <a:rPr lang="en-US" sz="2000" dirty="0"/>
              <a:t>Like The One Pictured </a:t>
            </a:r>
            <a:r>
              <a:rPr lang="en-US" sz="2000" dirty="0" smtClean="0"/>
              <a:t>Below</a:t>
            </a:r>
            <a:endParaRPr lang="en-US" sz="2000" dirty="0"/>
          </a:p>
        </p:txBody>
      </p:sp>
      <p:pic>
        <p:nvPicPr>
          <p:cNvPr id="10" name="Content Placeholder 9" descr="creen Shot 2014-04-08 at 4.41.01 PM.png"/>
          <p:cNvPicPr>
            <a:picLocks noGrp="1"/>
          </p:cNvPicPr>
          <p:nvPr>
            <p:ph idx="1"/>
          </p:nvPr>
        </p:nvPicPr>
        <p:blipFill>
          <a:blip r:embed="rId3"/>
          <a:srcRect/>
          <a:stretch>
            <a:fillRect/>
          </a:stretch>
        </p:blipFill>
        <p:spPr bwMode="auto">
          <a:xfrm>
            <a:off x="1752600" y="2209800"/>
            <a:ext cx="6010305" cy="1723135"/>
          </a:xfrm>
          <a:prstGeom prst="rect">
            <a:avLst/>
          </a:prstGeom>
          <a:noFill/>
          <a:ln w="9525">
            <a:noFill/>
            <a:miter lim="800000"/>
            <a:headEnd/>
            <a:tailEnd/>
          </a:ln>
        </p:spPr>
      </p:pic>
      <p:sp>
        <p:nvSpPr>
          <p:cNvPr id="26" name="TextBox 25"/>
          <p:cNvSpPr txBox="1"/>
          <p:nvPr/>
        </p:nvSpPr>
        <p:spPr>
          <a:xfrm>
            <a:off x="3996157" y="3571775"/>
            <a:ext cx="165903" cy="369332"/>
          </a:xfrm>
          <a:prstGeom prst="rect">
            <a:avLst/>
          </a:prstGeom>
          <a:noFill/>
          <a:ln>
            <a:noFill/>
          </a:ln>
        </p:spPr>
        <p:txBody>
          <a:bodyPr wrap="square" rtlCol="0">
            <a:spAutoFit/>
          </a:bodyPr>
          <a:lstStyle/>
          <a:p>
            <a:r>
              <a:rPr lang="en-US" dirty="0" smtClean="0"/>
              <a:t>*</a:t>
            </a:r>
            <a:endParaRPr lang="en-US" dirty="0"/>
          </a:p>
        </p:txBody>
      </p:sp>
      <p:sp>
        <p:nvSpPr>
          <p:cNvPr id="12" name="Rounded Rectangle 11"/>
          <p:cNvSpPr/>
          <p:nvPr/>
        </p:nvSpPr>
        <p:spPr>
          <a:xfrm>
            <a:off x="228600" y="2256015"/>
            <a:ext cx="1219200" cy="1282660"/>
          </a:xfrm>
          <a:prstGeom prst="roundRect">
            <a:avLst/>
          </a:prstGeom>
          <a:ln/>
        </p:spPr>
        <p:style>
          <a:lnRef idx="1">
            <a:schemeClr val="accent6"/>
          </a:lnRef>
          <a:fillRef idx="3">
            <a:schemeClr val="accent6"/>
          </a:fillRef>
          <a:effectRef idx="2">
            <a:schemeClr val="accent6"/>
          </a:effectRef>
          <a:fontRef idx="minor">
            <a:schemeClr val="lt1"/>
          </a:fontRef>
        </p:style>
        <p:txBody>
          <a:bodyPr rtlCol="0" anchor="ctr">
            <a:spAutoFit/>
          </a:bodyPr>
          <a:lstStyle/>
          <a:p>
            <a:pPr lvl="0"/>
            <a:r>
              <a:rPr lang="en-US" sz="1000" dirty="0">
                <a:solidFill>
                  <a:schemeClr val="bg1"/>
                </a:solidFill>
              </a:rPr>
              <a:t>Rating </a:t>
            </a:r>
            <a:r>
              <a:rPr lang="en-US" sz="1000" dirty="0" smtClean="0">
                <a:solidFill>
                  <a:schemeClr val="bg1"/>
                </a:solidFill>
              </a:rPr>
              <a:t>is based </a:t>
            </a:r>
            <a:r>
              <a:rPr lang="en-US" sz="1000" dirty="0">
                <a:solidFill>
                  <a:schemeClr val="bg1"/>
                </a:solidFill>
              </a:rPr>
              <a:t>on </a:t>
            </a:r>
            <a:r>
              <a:rPr lang="en-US" sz="1000" dirty="0" smtClean="0">
                <a:solidFill>
                  <a:schemeClr val="bg1"/>
                </a:solidFill>
              </a:rPr>
              <a:t>two </a:t>
            </a:r>
            <a:r>
              <a:rPr lang="en-US" sz="1000" dirty="0">
                <a:solidFill>
                  <a:schemeClr val="bg1"/>
                </a:solidFill>
              </a:rPr>
              <a:t>factors:  1) professional practice</a:t>
            </a:r>
            <a:r>
              <a:rPr lang="en-US" sz="1000" dirty="0" smtClean="0">
                <a:solidFill>
                  <a:schemeClr val="bg1"/>
                </a:solidFill>
              </a:rPr>
              <a:t>, and </a:t>
            </a:r>
            <a:r>
              <a:rPr lang="en-US" sz="1000" dirty="0">
                <a:solidFill>
                  <a:schemeClr val="bg1"/>
                </a:solidFill>
              </a:rPr>
              <a:t>2) </a:t>
            </a:r>
            <a:r>
              <a:rPr lang="en-US" sz="1000" dirty="0" smtClean="0">
                <a:solidFill>
                  <a:schemeClr val="bg1"/>
                </a:solidFill>
              </a:rPr>
              <a:t>student growth.</a:t>
            </a:r>
            <a:endParaRPr lang="en-US" sz="1000" dirty="0">
              <a:solidFill>
                <a:schemeClr val="bg1"/>
              </a:solidFill>
              <a:latin typeface="Arial"/>
              <a:cs typeface="Times New Roman"/>
            </a:endParaRPr>
          </a:p>
        </p:txBody>
      </p:sp>
    </p:spTree>
    <p:extLst>
      <p:ext uri="{BB962C8B-B14F-4D97-AF65-F5344CB8AC3E}">
        <p14:creationId xmlns:p14="http://schemas.microsoft.com/office/powerpoint/2010/main" val="2413927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 Numeric Matrix: </a:t>
            </a:r>
            <a:r>
              <a:rPr lang="en-US" dirty="0" smtClean="0"/>
              <a:t>Determine a </a:t>
            </a:r>
            <a:r>
              <a:rPr lang="en-US" dirty="0"/>
              <a:t>n</a:t>
            </a:r>
            <a:r>
              <a:rPr lang="en-US" dirty="0" smtClean="0"/>
              <a:t>umeric score for each measure</a:t>
            </a:r>
            <a:endParaRPr lang="en-US"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3071185866"/>
              </p:ext>
            </p:extLst>
          </p:nvPr>
        </p:nvGraphicFramePr>
        <p:xfrm>
          <a:off x="228600" y="1905000"/>
          <a:ext cx="8610599" cy="3789680"/>
        </p:xfrm>
        <a:graphic>
          <a:graphicData uri="http://schemas.openxmlformats.org/drawingml/2006/table">
            <a:tbl>
              <a:tblPr firstRow="1" firstCol="1" bandRow="1">
                <a:tableStyleId>{21E4AEA4-8DFA-4A89-87EB-49C32662AFE0}</a:tableStyleId>
              </a:tblPr>
              <a:tblGrid>
                <a:gridCol w="1676400"/>
                <a:gridCol w="3335792"/>
                <a:gridCol w="1769608"/>
                <a:gridCol w="1828799"/>
              </a:tblGrid>
              <a:tr h="239386">
                <a:tc>
                  <a:txBody>
                    <a:bodyPr/>
                    <a:lstStyle/>
                    <a:p>
                      <a:pPr marL="0" marR="0">
                        <a:spcBef>
                          <a:spcPts val="200"/>
                        </a:spcBef>
                        <a:spcAft>
                          <a:spcPts val="200"/>
                        </a:spcAft>
                      </a:pPr>
                      <a:r>
                        <a:rPr lang="en-US" sz="1000" dirty="0">
                          <a:effectLst/>
                        </a:rPr>
                        <a:t> </a:t>
                      </a:r>
                      <a:endParaRPr lang="en-US" sz="1000" b="1" dirty="0">
                        <a:effectLst/>
                        <a:latin typeface="Arial"/>
                        <a:ea typeface="MS PGothic"/>
                        <a:cs typeface="Times New Roman"/>
                      </a:endParaRPr>
                    </a:p>
                  </a:txBody>
                  <a:tcPr marL="46949" marR="46949" anchor="ctr"/>
                </a:tc>
                <a:tc>
                  <a:txBody>
                    <a:bodyPr/>
                    <a:lstStyle/>
                    <a:p>
                      <a:pPr marL="0" marR="0">
                        <a:spcBef>
                          <a:spcPts val="200"/>
                        </a:spcBef>
                        <a:spcAft>
                          <a:spcPts val="200"/>
                        </a:spcAft>
                      </a:pPr>
                      <a:r>
                        <a:rPr lang="en-US" sz="1000" dirty="0">
                          <a:effectLst/>
                        </a:rPr>
                        <a:t>Professional </a:t>
                      </a:r>
                      <a:r>
                        <a:rPr lang="en-US" sz="1000" dirty="0" smtClean="0">
                          <a:effectLst/>
                        </a:rPr>
                        <a:t>Practice </a:t>
                      </a:r>
                      <a:endParaRPr lang="en-US" sz="1000" b="1" dirty="0">
                        <a:effectLst/>
                        <a:latin typeface="Arial"/>
                        <a:ea typeface="MS PGothic"/>
                        <a:cs typeface="Times New Roman"/>
                      </a:endParaRPr>
                    </a:p>
                  </a:txBody>
                  <a:tcPr marL="46949" marR="46949" anchor="ctr"/>
                </a:tc>
                <a:tc gridSpan="2">
                  <a:txBody>
                    <a:bodyPr/>
                    <a:lstStyle/>
                    <a:p>
                      <a:pPr marL="0" marR="0" algn="ctr">
                        <a:spcBef>
                          <a:spcPts val="200"/>
                        </a:spcBef>
                        <a:spcAft>
                          <a:spcPts val="200"/>
                        </a:spcAft>
                      </a:pPr>
                      <a:r>
                        <a:rPr lang="en-US" sz="1000" dirty="0" smtClean="0">
                          <a:effectLst/>
                        </a:rPr>
                        <a:t>Student Learning and Growth</a:t>
                      </a:r>
                      <a:endParaRPr lang="en-US" sz="1000" b="1" dirty="0">
                        <a:effectLst/>
                        <a:latin typeface="Arial"/>
                        <a:ea typeface="MS PGothic"/>
                        <a:cs typeface="Times New Roman"/>
                      </a:endParaRPr>
                    </a:p>
                  </a:txBody>
                  <a:tcPr marL="46949" marR="46949" anchor="ctr"/>
                </a:tc>
                <a:tc hMerge="1">
                  <a:txBody>
                    <a:bodyPr/>
                    <a:lstStyle/>
                    <a:p>
                      <a:pPr marL="0" marR="0">
                        <a:spcBef>
                          <a:spcPts val="200"/>
                        </a:spcBef>
                        <a:spcAft>
                          <a:spcPts val="200"/>
                        </a:spcAft>
                      </a:pPr>
                      <a:endParaRPr lang="en-US" sz="1100" b="1" dirty="0">
                        <a:effectLst/>
                        <a:latin typeface="Arial"/>
                        <a:ea typeface="MS PGothic"/>
                        <a:cs typeface="Times New Roman"/>
                      </a:endParaRPr>
                    </a:p>
                  </a:txBody>
                  <a:tcPr marL="45720" marR="45720" anchor="ctr"/>
                </a:tc>
              </a:tr>
              <a:tr h="441960">
                <a:tc>
                  <a:txBody>
                    <a:bodyPr/>
                    <a:lstStyle/>
                    <a:p>
                      <a:pPr marL="0" marR="0">
                        <a:spcBef>
                          <a:spcPts val="200"/>
                        </a:spcBef>
                        <a:spcAft>
                          <a:spcPts val="200"/>
                        </a:spcAft>
                      </a:pPr>
                      <a:r>
                        <a:rPr lang="en-US" sz="1000" dirty="0">
                          <a:effectLst/>
                        </a:rPr>
                        <a:t>Measures</a:t>
                      </a:r>
                      <a:endParaRPr lang="en-US" sz="1000" dirty="0">
                        <a:effectLst/>
                        <a:latin typeface="Arial"/>
                        <a:ea typeface="MS PGothic"/>
                        <a:cs typeface="Times New Roman"/>
                      </a:endParaRPr>
                    </a:p>
                  </a:txBody>
                  <a:tcPr marL="46949" marR="46949" anchor="ctr"/>
                </a:tc>
                <a:tc>
                  <a:txBody>
                    <a:bodyPr/>
                    <a:lstStyle/>
                    <a:p>
                      <a:pPr marL="0" marR="0">
                        <a:spcBef>
                          <a:spcPts val="200"/>
                        </a:spcBef>
                        <a:spcAft>
                          <a:spcPts val="200"/>
                        </a:spcAft>
                      </a:pPr>
                      <a:r>
                        <a:rPr lang="en-US" sz="1000" dirty="0">
                          <a:effectLst/>
                        </a:rPr>
                        <a:t>Performance on each of the </a:t>
                      </a:r>
                      <a:r>
                        <a:rPr lang="en-US" sz="1000" dirty="0" smtClean="0">
                          <a:effectLst/>
                        </a:rPr>
                        <a:t>60 Elements</a:t>
                      </a:r>
                      <a:r>
                        <a:rPr lang="en-US" sz="1000" baseline="0" dirty="0" smtClean="0">
                          <a:effectLst/>
                        </a:rPr>
                        <a:t> of the Marzano Teacher Evaluation Model </a:t>
                      </a:r>
                      <a:endParaRPr lang="en-US" sz="1000" dirty="0">
                        <a:effectLst/>
                        <a:latin typeface="Arial"/>
                        <a:ea typeface="MS PGothic"/>
                        <a:cs typeface="Times New Roman"/>
                      </a:endParaRPr>
                    </a:p>
                  </a:txBody>
                  <a:tcPr marL="46949" marR="46949"/>
                </a:tc>
                <a:tc>
                  <a:txBody>
                    <a:bodyPr/>
                    <a:lstStyle/>
                    <a:p>
                      <a:pPr marL="0" marR="0">
                        <a:spcBef>
                          <a:spcPts val="200"/>
                        </a:spcBef>
                        <a:spcAft>
                          <a:spcPts val="0"/>
                        </a:spcAft>
                      </a:pPr>
                      <a:r>
                        <a:rPr lang="en-US" sz="1000" dirty="0" smtClean="0">
                          <a:effectLst/>
                        </a:rPr>
                        <a:t>SLO Assessment</a:t>
                      </a:r>
                    </a:p>
                    <a:p>
                      <a:pPr marL="0" marR="0">
                        <a:spcBef>
                          <a:spcPts val="200"/>
                        </a:spcBef>
                        <a:spcAft>
                          <a:spcPts val="0"/>
                        </a:spcAft>
                      </a:pPr>
                      <a:r>
                        <a:rPr lang="en-US" sz="1000" dirty="0" smtClean="0">
                          <a:effectLst/>
                        </a:rPr>
                        <a:t>75% SLG </a:t>
                      </a:r>
                      <a:endParaRPr lang="en-US" sz="1000" dirty="0">
                        <a:effectLst/>
                        <a:latin typeface="+mn-lt"/>
                        <a:ea typeface="MS PGothic"/>
                        <a:cs typeface="Times New Roman"/>
                      </a:endParaRPr>
                    </a:p>
                  </a:txBody>
                  <a:tcPr marL="46949" marR="46949"/>
                </a:tc>
                <a:tc>
                  <a:txBody>
                    <a:bodyPr/>
                    <a:lstStyle/>
                    <a:p>
                      <a:pPr marL="0" marR="0">
                        <a:spcBef>
                          <a:spcPts val="200"/>
                        </a:spcBef>
                        <a:spcAft>
                          <a:spcPts val="0"/>
                        </a:spcAft>
                      </a:pPr>
                      <a:r>
                        <a:rPr lang="en-US" sz="1000" dirty="0" smtClean="0">
                          <a:effectLst/>
                        </a:rPr>
                        <a:t>School-wide assessment data</a:t>
                      </a:r>
                    </a:p>
                    <a:p>
                      <a:pPr marL="0" marR="0">
                        <a:spcBef>
                          <a:spcPts val="200"/>
                        </a:spcBef>
                        <a:spcAft>
                          <a:spcPts val="0"/>
                        </a:spcAft>
                      </a:pPr>
                      <a:r>
                        <a:rPr lang="en-US" sz="1000" dirty="0" smtClean="0">
                          <a:effectLst/>
                        </a:rPr>
                        <a:t>25% SLG</a:t>
                      </a:r>
                      <a:endParaRPr lang="en-US" sz="1000" dirty="0">
                        <a:effectLst/>
                        <a:latin typeface="+mn-lt"/>
                        <a:ea typeface="MS PGothic"/>
                        <a:cs typeface="Times New Roman"/>
                      </a:endParaRPr>
                    </a:p>
                  </a:txBody>
                  <a:tcPr marL="46949" marR="46949"/>
                </a:tc>
              </a:tr>
              <a:tr h="1391920">
                <a:tc>
                  <a:txBody>
                    <a:bodyPr/>
                    <a:lstStyle/>
                    <a:p>
                      <a:pPr marL="0" marR="0">
                        <a:spcBef>
                          <a:spcPts val="200"/>
                        </a:spcBef>
                        <a:spcAft>
                          <a:spcPts val="200"/>
                        </a:spcAft>
                      </a:pPr>
                      <a:r>
                        <a:rPr lang="en-US" sz="1000" dirty="0">
                          <a:effectLst/>
                        </a:rPr>
                        <a:t>Rating scale</a:t>
                      </a:r>
                      <a:endParaRPr lang="en-US" sz="1000" dirty="0">
                        <a:effectLst/>
                        <a:latin typeface="Arial"/>
                        <a:ea typeface="MS PGothic"/>
                        <a:cs typeface="Times New Roman"/>
                      </a:endParaRPr>
                    </a:p>
                  </a:txBody>
                  <a:tcPr marL="46949" marR="46949" anchor="ctr"/>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000" baseline="0" dirty="0" smtClean="0">
                          <a:effectLst/>
                        </a:rPr>
                        <a:t>Marzano Element Scale</a:t>
                      </a:r>
                      <a:br>
                        <a:rPr lang="en-US" sz="1000" baseline="0" dirty="0" smtClean="0">
                          <a:effectLst/>
                        </a:rPr>
                      </a:br>
                      <a:endParaRPr lang="en-US" sz="1000" dirty="0" smtClean="0">
                        <a:effectLst/>
                      </a:endParaRPr>
                    </a:p>
                    <a:p>
                      <a:pPr marL="0" marR="0">
                        <a:spcBef>
                          <a:spcPts val="200"/>
                        </a:spcBef>
                        <a:spcAft>
                          <a:spcPts val="200"/>
                        </a:spcAft>
                      </a:pPr>
                      <a:r>
                        <a:rPr lang="en-US" sz="1000" dirty="0" smtClean="0">
                          <a:effectLst/>
                        </a:rPr>
                        <a:t>Not Using</a:t>
                      </a:r>
                      <a:r>
                        <a:rPr lang="en-US" sz="1000" baseline="0" dirty="0" smtClean="0">
                          <a:effectLst/>
                        </a:rPr>
                        <a:t> When Called For</a:t>
                      </a:r>
                      <a:r>
                        <a:rPr lang="en-US" sz="1000" dirty="0" smtClean="0">
                          <a:effectLst/>
                        </a:rPr>
                        <a:t>= 0</a:t>
                      </a:r>
                      <a:br>
                        <a:rPr lang="en-US" sz="1000" dirty="0" smtClean="0">
                          <a:effectLst/>
                        </a:rPr>
                      </a:br>
                      <a:r>
                        <a:rPr lang="en-US" sz="1000" dirty="0" smtClean="0">
                          <a:effectLst/>
                        </a:rPr>
                        <a:t>Beginning= </a:t>
                      </a:r>
                      <a:r>
                        <a:rPr lang="en-US" sz="1000" dirty="0">
                          <a:effectLst/>
                        </a:rPr>
                        <a:t>1	</a:t>
                      </a:r>
                      <a:r>
                        <a:rPr lang="en-US" sz="1000" dirty="0" smtClean="0">
                          <a:effectLst/>
                        </a:rPr>
                        <a:t/>
                      </a:r>
                      <a:br>
                        <a:rPr lang="en-US" sz="1000" dirty="0" smtClean="0">
                          <a:effectLst/>
                        </a:rPr>
                      </a:br>
                      <a:r>
                        <a:rPr lang="en-US" sz="1000" dirty="0" smtClean="0">
                          <a:effectLst/>
                        </a:rPr>
                        <a:t>Developing </a:t>
                      </a:r>
                      <a:r>
                        <a:rPr lang="en-US" sz="1000" dirty="0">
                          <a:effectLst/>
                        </a:rPr>
                        <a:t>= </a:t>
                      </a:r>
                      <a:r>
                        <a:rPr lang="en-US" sz="1000" dirty="0" smtClean="0">
                          <a:effectLst/>
                        </a:rPr>
                        <a:t>2</a:t>
                      </a:r>
                      <a:r>
                        <a:rPr lang="en-US" sz="1000" dirty="0">
                          <a:effectLst/>
                        </a:rPr>
                        <a:t/>
                      </a:r>
                      <a:br>
                        <a:rPr lang="en-US" sz="1000" dirty="0">
                          <a:effectLst/>
                        </a:rPr>
                      </a:br>
                      <a:r>
                        <a:rPr lang="en-US" sz="1000" dirty="0" smtClean="0">
                          <a:effectLst/>
                        </a:rPr>
                        <a:t>Applying= 3</a:t>
                      </a:r>
                    </a:p>
                    <a:p>
                      <a:pPr marL="0" marR="0">
                        <a:spcBef>
                          <a:spcPts val="0"/>
                        </a:spcBef>
                        <a:spcAft>
                          <a:spcPts val="0"/>
                        </a:spcAft>
                      </a:pPr>
                      <a:r>
                        <a:rPr lang="en-US" sz="1000" dirty="0" smtClean="0">
                          <a:effectLst/>
                        </a:rPr>
                        <a:t>Innovating=4</a:t>
                      </a:r>
                    </a:p>
                    <a:p>
                      <a:pPr marL="0" marR="0">
                        <a:spcBef>
                          <a:spcPts val="0"/>
                        </a:spcBef>
                        <a:spcAft>
                          <a:spcPts val="0"/>
                        </a:spcAft>
                      </a:pPr>
                      <a:r>
                        <a:rPr lang="en-US" sz="1000" b="1" dirty="0" smtClean="0">
                          <a:effectLst/>
                        </a:rPr>
                        <a:t>Maximum Points</a:t>
                      </a:r>
                      <a:r>
                        <a:rPr lang="en-US" sz="1000" b="1" baseline="0" dirty="0" smtClean="0">
                          <a:effectLst/>
                        </a:rPr>
                        <a:t> = 240 (4X60 elements)</a:t>
                      </a:r>
                      <a:endParaRPr lang="en-US" sz="1000" b="1" dirty="0">
                        <a:effectLst/>
                        <a:latin typeface="+mn-lt"/>
                        <a:ea typeface="MS PGothic"/>
                        <a:cs typeface="Times New Roman"/>
                      </a:endParaRPr>
                    </a:p>
                  </a:txBody>
                  <a:tcPr marL="46949" marR="46949"/>
                </a:tc>
                <a:tc>
                  <a:txBody>
                    <a:bodyPr/>
                    <a:lstStyle/>
                    <a:p>
                      <a:pPr marL="0" marR="0">
                        <a:spcBef>
                          <a:spcPts val="200"/>
                        </a:spcBef>
                        <a:spcAft>
                          <a:spcPts val="200"/>
                        </a:spcAft>
                      </a:pPr>
                      <a:r>
                        <a:rPr lang="en-US" sz="1000" dirty="0" smtClean="0">
                          <a:effectLst/>
                        </a:rPr>
                        <a:t>Growth scale</a:t>
                      </a:r>
                      <a:r>
                        <a:rPr lang="en-US" sz="1000" baseline="0" dirty="0" smtClean="0">
                          <a:effectLst/>
                        </a:rPr>
                        <a:t> determined by  teacher and evaluator or at district level</a:t>
                      </a:r>
                      <a:r>
                        <a:rPr lang="en-US" sz="300" baseline="0" dirty="0" smtClean="0">
                          <a:effectLst/>
                        </a:rPr>
                        <a:t/>
                      </a:r>
                      <a:br>
                        <a:rPr lang="en-US" sz="300" baseline="0" dirty="0" smtClean="0">
                          <a:effectLst/>
                        </a:rPr>
                      </a:br>
                      <a:endParaRPr lang="en-US" sz="300" baseline="0" dirty="0" smtClean="0">
                        <a:effectLst/>
                      </a:endParaRPr>
                    </a:p>
                    <a:p>
                      <a:pPr marL="0" marR="0">
                        <a:spcBef>
                          <a:spcPts val="0"/>
                        </a:spcBef>
                        <a:spcAft>
                          <a:spcPts val="0"/>
                        </a:spcAft>
                      </a:pPr>
                      <a:r>
                        <a:rPr lang="en-US" sz="1000" dirty="0" smtClean="0">
                          <a:effectLst/>
                        </a:rPr>
                        <a:t>Did </a:t>
                      </a:r>
                      <a:r>
                        <a:rPr lang="en-US" sz="1000" dirty="0">
                          <a:effectLst/>
                        </a:rPr>
                        <a:t>not </a:t>
                      </a:r>
                      <a:r>
                        <a:rPr lang="en-US" sz="1000" dirty="0" smtClean="0">
                          <a:effectLst/>
                        </a:rPr>
                        <a:t>meet </a:t>
                      </a:r>
                      <a:r>
                        <a:rPr lang="en-US" sz="1000" dirty="0">
                          <a:effectLst/>
                        </a:rPr>
                        <a:t>= 1</a:t>
                      </a:r>
                    </a:p>
                    <a:p>
                      <a:pPr marL="212725" marR="0" indent="-212725">
                        <a:spcBef>
                          <a:spcPts val="0"/>
                        </a:spcBef>
                        <a:spcAft>
                          <a:spcPts val="0"/>
                        </a:spcAft>
                      </a:pPr>
                      <a:r>
                        <a:rPr lang="en-US" sz="1000" dirty="0">
                          <a:effectLst/>
                        </a:rPr>
                        <a:t>Partially </a:t>
                      </a:r>
                      <a:r>
                        <a:rPr lang="en-US" sz="1000" dirty="0" smtClean="0">
                          <a:effectLst/>
                        </a:rPr>
                        <a:t>met</a:t>
                      </a:r>
                      <a:r>
                        <a:rPr lang="en-US" sz="1000" baseline="0" dirty="0" smtClean="0">
                          <a:effectLst/>
                        </a:rPr>
                        <a:t> = 2</a:t>
                      </a:r>
                    </a:p>
                    <a:p>
                      <a:pPr marL="212725" marR="0" indent="-212725">
                        <a:spcBef>
                          <a:spcPts val="0"/>
                        </a:spcBef>
                        <a:spcAft>
                          <a:spcPts val="0"/>
                        </a:spcAft>
                      </a:pPr>
                      <a:r>
                        <a:rPr lang="en-US" sz="1000" baseline="0" dirty="0" smtClean="0">
                          <a:effectLst/>
                        </a:rPr>
                        <a:t>Met = 3</a:t>
                      </a:r>
                      <a:endParaRPr lang="en-US" sz="1000" dirty="0" smtClean="0">
                        <a:effectLst/>
                      </a:endParaRPr>
                    </a:p>
                    <a:p>
                      <a:pPr marL="212725" marR="0" indent="-212725">
                        <a:spcBef>
                          <a:spcPts val="0"/>
                        </a:spcBef>
                        <a:spcAft>
                          <a:spcPts val="0"/>
                        </a:spcAft>
                      </a:pPr>
                      <a:r>
                        <a:rPr lang="en-US" sz="1000" dirty="0" smtClean="0">
                          <a:effectLst/>
                        </a:rPr>
                        <a:t>Exceeded/high = 4</a:t>
                      </a:r>
                    </a:p>
                    <a:p>
                      <a:pPr marL="0" marR="0">
                        <a:spcBef>
                          <a:spcPts val="0"/>
                        </a:spcBef>
                        <a:spcAft>
                          <a:spcPts val="0"/>
                        </a:spcAft>
                      </a:pPr>
                      <a:endParaRPr lang="en-US" sz="300" dirty="0" smtClean="0">
                        <a:effectLst/>
                      </a:endParaRPr>
                    </a:p>
                    <a:p>
                      <a:pPr marL="0" marR="0">
                        <a:spcBef>
                          <a:spcPts val="0"/>
                        </a:spcBef>
                        <a:spcAft>
                          <a:spcPts val="0"/>
                        </a:spcAft>
                      </a:pPr>
                      <a:r>
                        <a:rPr lang="en-US" sz="1000" b="1" dirty="0" smtClean="0">
                          <a:effectLst/>
                        </a:rPr>
                        <a:t>Maximum Points =</a:t>
                      </a:r>
                      <a:r>
                        <a:rPr lang="en-US" sz="1000" b="1" baseline="0" dirty="0" smtClean="0">
                          <a:effectLst/>
                        </a:rPr>
                        <a:t> 12</a:t>
                      </a:r>
                      <a:endParaRPr lang="en-US" sz="1000" b="1" dirty="0">
                        <a:effectLst/>
                        <a:latin typeface="+mn-lt"/>
                        <a:ea typeface="MS PGothic"/>
                        <a:cs typeface="Times New Roman"/>
                      </a:endParaRPr>
                    </a:p>
                  </a:txBody>
                  <a:tcPr marL="0" marR="0"/>
                </a:tc>
                <a:tc>
                  <a:txBody>
                    <a:bodyPr/>
                    <a:lstStyle/>
                    <a:p>
                      <a:pPr marL="0" marR="0">
                        <a:spcBef>
                          <a:spcPts val="0"/>
                        </a:spcBef>
                        <a:spcAft>
                          <a:spcPts val="0"/>
                        </a:spcAft>
                      </a:pPr>
                      <a:r>
                        <a:rPr lang="en-US" sz="1000" dirty="0" smtClean="0">
                          <a:effectLst/>
                        </a:rPr>
                        <a:t>Did not meet = 1</a:t>
                      </a:r>
                    </a:p>
                    <a:p>
                      <a:pPr marL="212725" marR="0" indent="-212725">
                        <a:spcBef>
                          <a:spcPts val="0"/>
                        </a:spcBef>
                        <a:spcAft>
                          <a:spcPts val="0"/>
                        </a:spcAft>
                      </a:pPr>
                      <a:r>
                        <a:rPr lang="en-US" sz="1000" dirty="0" smtClean="0">
                          <a:effectLst/>
                        </a:rPr>
                        <a:t>Partially met</a:t>
                      </a:r>
                      <a:r>
                        <a:rPr lang="en-US" sz="1000" baseline="0" dirty="0" smtClean="0">
                          <a:effectLst/>
                        </a:rPr>
                        <a:t> = 2</a:t>
                      </a:r>
                    </a:p>
                    <a:p>
                      <a:pPr marL="212725" marR="0" indent="-212725">
                        <a:spcBef>
                          <a:spcPts val="0"/>
                        </a:spcBef>
                        <a:spcAft>
                          <a:spcPts val="0"/>
                        </a:spcAft>
                      </a:pPr>
                      <a:r>
                        <a:rPr lang="en-US" sz="1000" baseline="0" dirty="0" smtClean="0">
                          <a:effectLst/>
                        </a:rPr>
                        <a:t>Met = 3</a:t>
                      </a:r>
                      <a:endParaRPr lang="en-US" sz="1000" dirty="0" smtClean="0">
                        <a:effectLst/>
                      </a:endParaRPr>
                    </a:p>
                    <a:p>
                      <a:pPr marL="212725" marR="0" indent="-212725">
                        <a:spcBef>
                          <a:spcPts val="0"/>
                        </a:spcBef>
                        <a:spcAft>
                          <a:spcPts val="0"/>
                        </a:spcAft>
                      </a:pPr>
                      <a:r>
                        <a:rPr lang="en-US" sz="1000" dirty="0" smtClean="0">
                          <a:effectLst/>
                        </a:rPr>
                        <a:t>Exceeded/high = 4</a:t>
                      </a:r>
                    </a:p>
                    <a:p>
                      <a:pPr marL="0" marR="0" algn="l">
                        <a:spcBef>
                          <a:spcPts val="200"/>
                        </a:spcBef>
                        <a:spcAft>
                          <a:spcPts val="200"/>
                        </a:spcAft>
                      </a:pPr>
                      <a:endParaRPr lang="en-US" sz="1000" dirty="0" smtClean="0">
                        <a:effectLst/>
                      </a:endParaRPr>
                    </a:p>
                    <a:p>
                      <a:pPr marL="0" marR="0" algn="l">
                        <a:spcBef>
                          <a:spcPts val="200"/>
                        </a:spcBef>
                        <a:spcAft>
                          <a:spcPts val="200"/>
                        </a:spcAft>
                      </a:pPr>
                      <a:endParaRPr lang="en-US" sz="1000" dirty="0" smtClean="0">
                        <a:effectLst/>
                      </a:endParaRPr>
                    </a:p>
                    <a:p>
                      <a:pPr marL="0" marR="0" algn="l">
                        <a:spcBef>
                          <a:spcPts val="0"/>
                        </a:spcBef>
                        <a:spcAft>
                          <a:spcPts val="0"/>
                        </a:spcAft>
                      </a:pPr>
                      <a:endParaRPr lang="en-US" sz="1000" dirty="0" smtClean="0">
                        <a:effectLst/>
                      </a:endParaRPr>
                    </a:p>
                    <a:p>
                      <a:pPr marL="0" marR="0" algn="l">
                        <a:spcBef>
                          <a:spcPts val="0"/>
                        </a:spcBef>
                        <a:spcAft>
                          <a:spcPts val="0"/>
                        </a:spcAft>
                      </a:pPr>
                      <a:r>
                        <a:rPr lang="en-US" sz="1000" b="1" dirty="0" smtClean="0">
                          <a:effectLst/>
                        </a:rPr>
                        <a:t>Maximum</a:t>
                      </a:r>
                      <a:r>
                        <a:rPr lang="en-US" sz="1000" b="1" baseline="0" dirty="0" smtClean="0">
                          <a:effectLst/>
                        </a:rPr>
                        <a:t> Points =4</a:t>
                      </a:r>
                      <a:endParaRPr lang="en-US" sz="1000" b="1" dirty="0" smtClean="0">
                        <a:effectLst/>
                        <a:latin typeface="+mn-lt"/>
                        <a:ea typeface="MS PGothic"/>
                        <a:cs typeface="Times New Roman"/>
                      </a:endParaRPr>
                    </a:p>
                  </a:txBody>
                  <a:tcPr marL="46949" marR="46949"/>
                </a:tc>
              </a:tr>
              <a:tr h="497840">
                <a:tc>
                  <a:txBody>
                    <a:bodyPr/>
                    <a:lstStyle/>
                    <a:p>
                      <a:pPr marL="0" marR="0">
                        <a:spcBef>
                          <a:spcPts val="200"/>
                        </a:spcBef>
                        <a:spcAft>
                          <a:spcPts val="200"/>
                        </a:spcAft>
                      </a:pPr>
                      <a:r>
                        <a:rPr lang="en-US" sz="1000" dirty="0">
                          <a:effectLst/>
                        </a:rPr>
                        <a:t>Sources of evidence</a:t>
                      </a:r>
                      <a:endParaRPr lang="en-US" sz="1000" dirty="0">
                        <a:effectLst/>
                        <a:latin typeface="Arial"/>
                        <a:ea typeface="MS PGothic"/>
                        <a:cs typeface="Times New Roman"/>
                      </a:endParaRPr>
                    </a:p>
                  </a:txBody>
                  <a:tcPr marL="46949" marR="46949" anchor="ctr"/>
                </a:tc>
                <a:tc>
                  <a:txBody>
                    <a:bodyPr/>
                    <a:lstStyle/>
                    <a:p>
                      <a:pPr marL="0" marR="0">
                        <a:spcBef>
                          <a:spcPts val="200"/>
                        </a:spcBef>
                        <a:spcAft>
                          <a:spcPts val="200"/>
                        </a:spcAft>
                      </a:pPr>
                      <a:r>
                        <a:rPr lang="en-US" sz="1000" dirty="0">
                          <a:effectLst/>
                        </a:rPr>
                        <a:t>Observations, conferences, and teacher-led collection of evidence</a:t>
                      </a:r>
                      <a:endParaRPr lang="en-US" sz="1000" dirty="0">
                        <a:effectLst/>
                        <a:latin typeface="Arial"/>
                        <a:ea typeface="MS PGothic"/>
                        <a:cs typeface="Times New Roman"/>
                      </a:endParaRPr>
                    </a:p>
                  </a:txBody>
                  <a:tcPr marL="46949" marR="46949"/>
                </a:tc>
                <a:tc>
                  <a:txBody>
                    <a:bodyPr/>
                    <a:lstStyle/>
                    <a:p>
                      <a:pPr marL="0" marR="0">
                        <a:spcBef>
                          <a:spcPts val="200"/>
                        </a:spcBef>
                        <a:spcAft>
                          <a:spcPts val="200"/>
                        </a:spcAft>
                      </a:pPr>
                      <a:r>
                        <a:rPr lang="en-US" sz="1000" dirty="0" smtClean="0">
                          <a:effectLst/>
                        </a:rPr>
                        <a:t>Assessment data on two Teacher-Developed SLOs </a:t>
                      </a:r>
                      <a:endParaRPr lang="en-US" sz="1000" dirty="0">
                        <a:effectLst/>
                        <a:latin typeface="Arial"/>
                        <a:ea typeface="MS PGothic"/>
                        <a:cs typeface="Times New Roman"/>
                      </a:endParaRPr>
                    </a:p>
                  </a:txBody>
                  <a:tcPr marL="0" marR="0"/>
                </a:tc>
                <a:tc>
                  <a:txBody>
                    <a:bodyPr/>
                    <a:lstStyle/>
                    <a:p>
                      <a:pPr marL="0" marR="0">
                        <a:spcBef>
                          <a:spcPts val="200"/>
                        </a:spcBef>
                        <a:spcAft>
                          <a:spcPts val="200"/>
                        </a:spcAft>
                      </a:pPr>
                      <a:r>
                        <a:rPr lang="en-US" sz="1000" dirty="0" smtClean="0">
                          <a:effectLst/>
                        </a:rPr>
                        <a:t>Student growth data from state assessments in reading</a:t>
                      </a:r>
                      <a:endParaRPr lang="en-US" sz="1000" dirty="0">
                        <a:effectLst/>
                        <a:latin typeface="Arial"/>
                        <a:ea typeface="MS PGothic"/>
                        <a:cs typeface="Times New Roman"/>
                      </a:endParaRPr>
                    </a:p>
                  </a:txBody>
                  <a:tcPr marL="46949" marR="46949"/>
                </a:tc>
              </a:tr>
              <a:tr h="482600">
                <a:tc>
                  <a:txBody>
                    <a:bodyPr/>
                    <a:lstStyle/>
                    <a:p>
                      <a:pPr marL="0" marR="0">
                        <a:spcBef>
                          <a:spcPts val="200"/>
                        </a:spcBef>
                        <a:spcAft>
                          <a:spcPts val="200"/>
                        </a:spcAft>
                      </a:pPr>
                      <a:r>
                        <a:rPr lang="en-US" sz="1000" dirty="0">
                          <a:effectLst/>
                        </a:rPr>
                        <a:t>Calculation</a:t>
                      </a:r>
                      <a:endParaRPr lang="en-US" sz="1000" dirty="0">
                        <a:effectLst/>
                        <a:latin typeface="Arial"/>
                        <a:ea typeface="MS PGothic"/>
                        <a:cs typeface="Times New Roman"/>
                      </a:endParaRPr>
                    </a:p>
                  </a:txBody>
                  <a:tcPr marL="46949" marR="46949" anchor="ctr"/>
                </a:tc>
                <a:tc>
                  <a:txBody>
                    <a:bodyPr/>
                    <a:lstStyle/>
                    <a:p>
                      <a:pPr marL="0" marR="0">
                        <a:spcBef>
                          <a:spcPts val="200"/>
                        </a:spcBef>
                        <a:spcAft>
                          <a:spcPts val="200"/>
                        </a:spcAft>
                      </a:pPr>
                      <a:r>
                        <a:rPr lang="en-US" sz="1000" dirty="0" smtClean="0">
                          <a:effectLst/>
                        </a:rPr>
                        <a:t>Average all ratings to determine overall professional</a:t>
                      </a:r>
                      <a:r>
                        <a:rPr lang="en-US" sz="1000" baseline="0" dirty="0" smtClean="0">
                          <a:effectLst/>
                        </a:rPr>
                        <a:t> practice rating.</a:t>
                      </a:r>
                      <a:endParaRPr lang="en-US" sz="1000" dirty="0">
                        <a:effectLst/>
                        <a:latin typeface="Arial"/>
                        <a:ea typeface="MS PGothic"/>
                        <a:cs typeface="Times New Roman"/>
                      </a:endParaRPr>
                    </a:p>
                  </a:txBody>
                  <a:tcPr marL="46949" marR="46949"/>
                </a:tc>
                <a:tc>
                  <a:txBody>
                    <a:bodyPr/>
                    <a:lstStyle/>
                    <a:p>
                      <a:pPr marL="0" marR="0">
                        <a:spcBef>
                          <a:spcPts val="200"/>
                        </a:spcBef>
                        <a:spcAft>
                          <a:spcPts val="200"/>
                        </a:spcAft>
                      </a:pPr>
                      <a:r>
                        <a:rPr lang="en-US" sz="1000" dirty="0" smtClean="0">
                          <a:effectLst/>
                        </a:rPr>
                        <a:t>Multiply score by 3 to get rating for SLO</a:t>
                      </a:r>
                      <a:r>
                        <a:rPr lang="en-US" sz="1000" baseline="0" dirty="0" smtClean="0">
                          <a:effectLst/>
                        </a:rPr>
                        <a:t> assessment</a:t>
                      </a:r>
                      <a:endParaRPr lang="en-US" sz="1000" dirty="0">
                        <a:effectLst/>
                        <a:latin typeface="Arial"/>
                        <a:ea typeface="MS PGothic"/>
                        <a:cs typeface="Times New Roman"/>
                      </a:endParaRPr>
                    </a:p>
                  </a:txBody>
                  <a:tcPr marL="46949" marR="46949"/>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000" dirty="0" smtClean="0">
                          <a:effectLst/>
                        </a:rPr>
                        <a:t>Multiply score by 1 to get rating for collective measure</a:t>
                      </a:r>
                      <a:endParaRPr lang="en-US" sz="1000" dirty="0" smtClean="0">
                        <a:effectLst/>
                        <a:latin typeface="Arial"/>
                        <a:ea typeface="MS PGothic"/>
                        <a:cs typeface="Times New Roman"/>
                      </a:endParaRPr>
                    </a:p>
                  </a:txBody>
                  <a:tcPr marL="46949" marR="46949"/>
                </a:tc>
              </a:tr>
              <a:tr h="444223">
                <a:tc>
                  <a:txBody>
                    <a:bodyPr/>
                    <a:lstStyle/>
                    <a:p>
                      <a:pPr marL="0" marR="0">
                        <a:spcBef>
                          <a:spcPts val="200"/>
                        </a:spcBef>
                        <a:spcAft>
                          <a:spcPts val="200"/>
                        </a:spcAft>
                      </a:pPr>
                      <a:r>
                        <a:rPr lang="en-US" sz="1000" dirty="0" smtClean="0">
                          <a:effectLst/>
                        </a:rPr>
                        <a:t>Overall rating</a:t>
                      </a:r>
                      <a:endParaRPr lang="en-US" sz="1000" dirty="0">
                        <a:effectLst/>
                        <a:latin typeface="Arial"/>
                        <a:ea typeface="MS PGothic"/>
                        <a:cs typeface="Times New Roman"/>
                      </a:endParaRPr>
                    </a:p>
                  </a:txBody>
                  <a:tcPr marL="46949" marR="46949" anchor="ctr"/>
                </a:tc>
                <a:tc>
                  <a:txBody>
                    <a:bodyPr/>
                    <a:lstStyle/>
                    <a:p>
                      <a:pPr marL="0" marR="0">
                        <a:spcBef>
                          <a:spcPts val="200"/>
                        </a:spcBef>
                        <a:spcAft>
                          <a:spcPts val="200"/>
                        </a:spcAft>
                      </a:pPr>
                      <a:r>
                        <a:rPr lang="en-US" sz="1000" dirty="0" smtClean="0">
                          <a:effectLst/>
                        </a:rPr>
                        <a:t>200-240 = 4            100-149</a:t>
                      </a:r>
                      <a:r>
                        <a:rPr lang="en-US" sz="1000" baseline="0" dirty="0" smtClean="0">
                          <a:effectLst/>
                        </a:rPr>
                        <a:t> </a:t>
                      </a:r>
                      <a:r>
                        <a:rPr lang="en-US" sz="1000" dirty="0" smtClean="0">
                          <a:effectLst/>
                        </a:rPr>
                        <a:t>=2</a:t>
                      </a:r>
                    </a:p>
                    <a:p>
                      <a:pPr marL="0" marR="0" indent="0" algn="l" defTabSz="914400" rtl="0" eaLnBrk="1" fontAlgn="auto" latinLnBrk="0" hangingPunct="1">
                        <a:lnSpc>
                          <a:spcPct val="100000"/>
                        </a:lnSpc>
                        <a:spcBef>
                          <a:spcPts val="200"/>
                        </a:spcBef>
                        <a:spcAft>
                          <a:spcPts val="200"/>
                        </a:spcAft>
                        <a:buClrTx/>
                        <a:buSzTx/>
                        <a:buFontTx/>
                        <a:buNone/>
                        <a:tabLst/>
                        <a:defRPr/>
                      </a:pPr>
                      <a:r>
                        <a:rPr lang="en-US" sz="1000" dirty="0" smtClean="0">
                          <a:effectLst/>
                        </a:rPr>
                        <a:t>150-199 =3              0-99</a:t>
                      </a:r>
                      <a:r>
                        <a:rPr lang="en-US" sz="1000" baseline="0" dirty="0" smtClean="0">
                          <a:effectLst/>
                        </a:rPr>
                        <a:t> = 1</a:t>
                      </a:r>
                      <a:endParaRPr lang="en-US" sz="1000" baseline="0" dirty="0" smtClean="0">
                        <a:effectLst/>
                        <a:latin typeface="Arial"/>
                        <a:ea typeface="MS PGothic"/>
                        <a:cs typeface="Times New Roman"/>
                      </a:endParaRPr>
                    </a:p>
                  </a:txBody>
                  <a:tcPr marL="46949" marR="46949"/>
                </a:tc>
                <a:tc gridSpan="2">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000" dirty="0" smtClean="0">
                          <a:effectLst/>
                        </a:rPr>
                        <a:t>                           15-16</a:t>
                      </a:r>
                      <a:r>
                        <a:rPr lang="en-US" sz="1000" baseline="0" dirty="0" smtClean="0">
                          <a:effectLst/>
                        </a:rPr>
                        <a:t>= 4        9-11 = 2</a:t>
                      </a:r>
                    </a:p>
                    <a:p>
                      <a:pPr marL="0" marR="0" algn="l">
                        <a:spcBef>
                          <a:spcPts val="200"/>
                        </a:spcBef>
                        <a:spcAft>
                          <a:spcPts val="200"/>
                        </a:spcAft>
                      </a:pPr>
                      <a:r>
                        <a:rPr lang="en-US" sz="1000" baseline="0" dirty="0" smtClean="0">
                          <a:effectLst/>
                        </a:rPr>
                        <a:t>                            12-14 = 3       5-8 =1</a:t>
                      </a:r>
                      <a:endParaRPr lang="en-US" sz="1000" baseline="0" dirty="0" smtClean="0">
                        <a:effectLst/>
                        <a:latin typeface="Arial"/>
                        <a:ea typeface="MS PGothic"/>
                        <a:cs typeface="Times New Roman"/>
                      </a:endParaRPr>
                    </a:p>
                  </a:txBody>
                  <a:tcPr marL="46949" marR="46949"/>
                </a:tc>
                <a:tc hMerge="1">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endParaRPr lang="en-US" sz="1100" dirty="0" smtClean="0">
                        <a:effectLst/>
                        <a:latin typeface="Arial"/>
                        <a:ea typeface="MS PGothic"/>
                        <a:cs typeface="Times New Roman"/>
                      </a:endParaRPr>
                    </a:p>
                  </a:txBody>
                  <a:tcPr marL="45720" marR="45720"/>
                </a:tc>
              </a:tr>
            </a:tbl>
          </a:graphicData>
        </a:graphic>
      </p:graphicFrame>
      <p:sp>
        <p:nvSpPr>
          <p:cNvPr id="5" name="Rounded Rectangle 4"/>
          <p:cNvSpPr/>
          <p:nvPr/>
        </p:nvSpPr>
        <p:spPr>
          <a:xfrm>
            <a:off x="6126480" y="326207"/>
            <a:ext cx="2898648" cy="783193"/>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spAutoFit/>
          </a:bodyPr>
          <a:lstStyle/>
          <a:p>
            <a:r>
              <a:rPr lang="en-US" sz="1000" dirty="0"/>
              <a:t>In a numeric </a:t>
            </a:r>
            <a:r>
              <a:rPr lang="en-US" sz="1000" dirty="0">
                <a:hlinkClick r:id="rId3" action="ppaction://hlinksldjump"/>
              </a:rPr>
              <a:t>matrix</a:t>
            </a:r>
            <a:r>
              <a:rPr lang="en-US" sz="1000" dirty="0"/>
              <a:t> approach all scores on all measures must be converted to a 1-5 or lower point </a:t>
            </a:r>
            <a:r>
              <a:rPr lang="en-US" sz="1000" dirty="0" smtClean="0"/>
              <a:t>scale as shown here and </a:t>
            </a:r>
            <a:r>
              <a:rPr lang="en-US" sz="1000" dirty="0"/>
              <a:t>then plotted on the matrix.</a:t>
            </a:r>
          </a:p>
        </p:txBody>
      </p:sp>
    </p:spTree>
    <p:extLst>
      <p:ext uri="{BB962C8B-B14F-4D97-AF65-F5344CB8AC3E}">
        <p14:creationId xmlns:p14="http://schemas.microsoft.com/office/powerpoint/2010/main" val="61090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581400" y="4114800"/>
            <a:ext cx="4114800" cy="22860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800" dirty="0" smtClean="0"/>
              <a:t>Draft Design  by Auburn School Department</a:t>
            </a:r>
            <a:endParaRPr lang="en-US" sz="800" dirty="0"/>
          </a:p>
        </p:txBody>
      </p:sp>
      <p:sp>
        <p:nvSpPr>
          <p:cNvPr id="21" name="Rectangle 20"/>
          <p:cNvSpPr/>
          <p:nvPr/>
        </p:nvSpPr>
        <p:spPr>
          <a:xfrm>
            <a:off x="1676400" y="4572000"/>
            <a:ext cx="6680521" cy="745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11" name="Title 10"/>
          <p:cNvSpPr>
            <a:spLocks noGrp="1"/>
          </p:cNvSpPr>
          <p:nvPr>
            <p:ph type="title"/>
          </p:nvPr>
        </p:nvSpPr>
        <p:spPr/>
        <p:txBody>
          <a:bodyPr/>
          <a:lstStyle/>
          <a:p>
            <a:r>
              <a:rPr lang="en-US" sz="2000" dirty="0" smtClean="0"/>
              <a:t>Using </a:t>
            </a:r>
            <a:r>
              <a:rPr lang="en-US" sz="2000" dirty="0"/>
              <a:t>a </a:t>
            </a:r>
            <a:r>
              <a:rPr lang="en-US" sz="2000" dirty="0" smtClean="0"/>
              <a:t>Numeric Matrix: Arriving at the summative rating</a:t>
            </a:r>
            <a:endParaRPr lang="en-US" sz="2000" dirty="0"/>
          </a:p>
        </p:txBody>
      </p:sp>
      <p:pic>
        <p:nvPicPr>
          <p:cNvPr id="10" name="Content Placeholder 9" descr="creen Shot 2014-04-08 at 4.41.01 PM.png"/>
          <p:cNvPicPr>
            <a:picLocks noGrp="1"/>
          </p:cNvPicPr>
          <p:nvPr>
            <p:ph idx="1"/>
          </p:nvPr>
        </p:nvPicPr>
        <p:blipFill>
          <a:blip r:embed="rId3"/>
          <a:srcRect/>
          <a:stretch>
            <a:fillRect/>
          </a:stretch>
        </p:blipFill>
        <p:spPr bwMode="auto">
          <a:xfrm>
            <a:off x="1752600" y="2209800"/>
            <a:ext cx="6010305" cy="1723135"/>
          </a:xfrm>
          <a:prstGeom prst="rect">
            <a:avLst/>
          </a:prstGeom>
          <a:noFill/>
          <a:ln w="9525">
            <a:noFill/>
            <a:miter lim="800000"/>
            <a:headEnd/>
            <a:tailEnd/>
          </a:ln>
        </p:spPr>
      </p:pic>
      <p:sp>
        <p:nvSpPr>
          <p:cNvPr id="26" name="TextBox 25"/>
          <p:cNvSpPr txBox="1"/>
          <p:nvPr/>
        </p:nvSpPr>
        <p:spPr>
          <a:xfrm>
            <a:off x="3996157" y="3571775"/>
            <a:ext cx="165903" cy="369332"/>
          </a:xfrm>
          <a:prstGeom prst="rect">
            <a:avLst/>
          </a:prstGeom>
          <a:noFill/>
          <a:ln>
            <a:noFill/>
          </a:ln>
        </p:spPr>
        <p:txBody>
          <a:bodyPr wrap="square" rtlCol="0">
            <a:spAutoFit/>
          </a:bodyPr>
          <a:lstStyle/>
          <a:p>
            <a:r>
              <a:rPr lang="en-US" dirty="0" smtClean="0"/>
              <a:t>*</a:t>
            </a:r>
            <a:endParaRPr lang="en-US" dirty="0"/>
          </a:p>
        </p:txBody>
      </p:sp>
      <p:sp>
        <p:nvSpPr>
          <p:cNvPr id="12" name="Rounded Rectangle 11"/>
          <p:cNvSpPr/>
          <p:nvPr/>
        </p:nvSpPr>
        <p:spPr>
          <a:xfrm>
            <a:off x="228600" y="2186820"/>
            <a:ext cx="1219200" cy="1282660"/>
          </a:xfrm>
          <a:prstGeom prst="roundRect">
            <a:avLst/>
          </a:prstGeom>
          <a:ln/>
        </p:spPr>
        <p:style>
          <a:lnRef idx="1">
            <a:schemeClr val="accent6"/>
          </a:lnRef>
          <a:fillRef idx="3">
            <a:schemeClr val="accent6"/>
          </a:fillRef>
          <a:effectRef idx="2">
            <a:schemeClr val="accent6"/>
          </a:effectRef>
          <a:fontRef idx="minor">
            <a:schemeClr val="lt1"/>
          </a:fontRef>
        </p:style>
        <p:txBody>
          <a:bodyPr rtlCol="0" anchor="ctr">
            <a:spAutoFit/>
          </a:bodyPr>
          <a:lstStyle/>
          <a:p>
            <a:pPr lvl="0"/>
            <a:r>
              <a:rPr lang="en-US" sz="1000" dirty="0">
                <a:solidFill>
                  <a:schemeClr val="bg1"/>
                </a:solidFill>
              </a:rPr>
              <a:t>Rating </a:t>
            </a:r>
            <a:r>
              <a:rPr lang="en-US" sz="1000" dirty="0" smtClean="0">
                <a:solidFill>
                  <a:schemeClr val="bg1"/>
                </a:solidFill>
              </a:rPr>
              <a:t>is based </a:t>
            </a:r>
            <a:r>
              <a:rPr lang="en-US" sz="1000" dirty="0">
                <a:solidFill>
                  <a:schemeClr val="bg1"/>
                </a:solidFill>
              </a:rPr>
              <a:t>on </a:t>
            </a:r>
            <a:r>
              <a:rPr lang="en-US" sz="1000" dirty="0" smtClean="0">
                <a:solidFill>
                  <a:schemeClr val="bg1"/>
                </a:solidFill>
              </a:rPr>
              <a:t>two </a:t>
            </a:r>
            <a:r>
              <a:rPr lang="en-US" sz="1000" dirty="0">
                <a:solidFill>
                  <a:schemeClr val="bg1"/>
                </a:solidFill>
              </a:rPr>
              <a:t>factors:  1) professional practice</a:t>
            </a:r>
            <a:r>
              <a:rPr lang="en-US" sz="1000" dirty="0" smtClean="0">
                <a:solidFill>
                  <a:schemeClr val="bg1"/>
                </a:solidFill>
              </a:rPr>
              <a:t>, and </a:t>
            </a:r>
            <a:r>
              <a:rPr lang="en-US" sz="1000" dirty="0">
                <a:solidFill>
                  <a:schemeClr val="bg1"/>
                </a:solidFill>
              </a:rPr>
              <a:t>2) </a:t>
            </a:r>
            <a:r>
              <a:rPr lang="en-US" sz="1000" dirty="0" smtClean="0">
                <a:solidFill>
                  <a:schemeClr val="bg1"/>
                </a:solidFill>
              </a:rPr>
              <a:t>student growth.</a:t>
            </a:r>
            <a:endParaRPr lang="en-US" sz="1000" dirty="0">
              <a:solidFill>
                <a:schemeClr val="bg1"/>
              </a:solidFill>
              <a:latin typeface="Arial"/>
              <a:cs typeface="Times New Roman"/>
            </a:endParaRPr>
          </a:p>
        </p:txBody>
      </p:sp>
      <p:sp>
        <p:nvSpPr>
          <p:cNvPr id="9" name="Rounded Rectangle 8"/>
          <p:cNvSpPr/>
          <p:nvPr/>
        </p:nvSpPr>
        <p:spPr>
          <a:xfrm>
            <a:off x="7848600" y="1957327"/>
            <a:ext cx="1219200" cy="1741646"/>
          </a:xfrm>
          <a:prstGeom prst="roundRect">
            <a:avLst/>
          </a:prstGeom>
          <a:ln/>
        </p:spPr>
        <p:style>
          <a:lnRef idx="1">
            <a:schemeClr val="accent6"/>
          </a:lnRef>
          <a:fillRef idx="3">
            <a:schemeClr val="accent6"/>
          </a:fillRef>
          <a:effectRef idx="2">
            <a:schemeClr val="accent6"/>
          </a:effectRef>
          <a:fontRef idx="minor">
            <a:schemeClr val="lt1"/>
          </a:fontRef>
        </p:style>
        <p:txBody>
          <a:bodyPr rtlCol="0" anchor="ctr">
            <a:spAutoFit/>
          </a:bodyPr>
          <a:lstStyle/>
          <a:p>
            <a:pPr lvl="0"/>
            <a:r>
              <a:rPr lang="en-US" sz="1000" dirty="0" smtClean="0">
                <a:solidFill>
                  <a:schemeClr val="bg1"/>
                </a:solidFill>
              </a:rPr>
              <a:t>Final values are not necessarily averages; they are based on decisions made when developing the matrix.</a:t>
            </a:r>
            <a:endParaRPr lang="en-US" sz="1000" dirty="0">
              <a:solidFill>
                <a:schemeClr val="bg1"/>
              </a:solidFill>
              <a:latin typeface="Arial"/>
              <a:cs typeface="Times New Roman"/>
            </a:endParaRPr>
          </a:p>
        </p:txBody>
      </p:sp>
    </p:spTree>
    <p:extLst>
      <p:ext uri="{BB962C8B-B14F-4D97-AF65-F5344CB8AC3E}">
        <p14:creationId xmlns:p14="http://schemas.microsoft.com/office/powerpoint/2010/main" val="311444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creen Shot 2014-04-08 at 4.41.01 PM.png"/>
          <p:cNvPicPr/>
          <p:nvPr/>
        </p:nvPicPr>
        <p:blipFill>
          <a:blip r:embed="rId3"/>
          <a:srcRect/>
          <a:stretch>
            <a:fillRect/>
          </a:stretch>
        </p:blipFill>
        <p:spPr bwMode="auto">
          <a:xfrm>
            <a:off x="1828800" y="2001671"/>
            <a:ext cx="5550565" cy="1636295"/>
          </a:xfrm>
          <a:prstGeom prst="rect">
            <a:avLst/>
          </a:prstGeom>
          <a:noFill/>
          <a:ln w="9525">
            <a:noFill/>
            <a:miter lim="800000"/>
            <a:headEnd/>
            <a:tailEnd/>
          </a:ln>
        </p:spPr>
      </p:pic>
      <p:sp>
        <p:nvSpPr>
          <p:cNvPr id="2" name="Rectangle 1"/>
          <p:cNvSpPr/>
          <p:nvPr/>
        </p:nvSpPr>
        <p:spPr>
          <a:xfrm>
            <a:off x="821100" y="3733800"/>
            <a:ext cx="7696200" cy="2031325"/>
          </a:xfrm>
          <a:prstGeom prst="rect">
            <a:avLst/>
          </a:prstGeom>
        </p:spPr>
        <p:txBody>
          <a:bodyPr wrap="square">
            <a:spAutoFit/>
          </a:bodyPr>
          <a:lstStyle/>
          <a:p>
            <a:r>
              <a:rPr lang="en-US" sz="1400" dirty="0" smtClean="0"/>
              <a:t>A major incongruity between the professional practice rating and the student learning and growth results </a:t>
            </a:r>
            <a:r>
              <a:rPr lang="en-US" sz="1400" dirty="0"/>
              <a:t>(</a:t>
            </a:r>
            <a:r>
              <a:rPr lang="en-US" sz="1400" dirty="0" smtClean="0"/>
              <a:t>using any approach) should prompt a review by the original evaluator, a second, trained evaluator, and the teacher. The review should include:</a:t>
            </a:r>
          </a:p>
          <a:p>
            <a:endParaRPr lang="en-US" sz="1400" dirty="0"/>
          </a:p>
          <a:p>
            <a:pPr marL="628650" lvl="1" indent="-171450">
              <a:buFont typeface="Wingdings" panose="05000000000000000000" pitchFamily="2" charset="2"/>
              <a:buChar char="Ø"/>
            </a:pPr>
            <a:r>
              <a:rPr lang="en-US" sz="1400" dirty="0" smtClean="0"/>
              <a:t>The </a:t>
            </a:r>
            <a:r>
              <a:rPr lang="en-US" sz="1400" dirty="0"/>
              <a:t>accuracy of the scoring </a:t>
            </a:r>
            <a:r>
              <a:rPr lang="en-US" sz="1400" dirty="0" smtClean="0"/>
              <a:t>process</a:t>
            </a:r>
          </a:p>
          <a:p>
            <a:pPr marL="628650" lvl="1" indent="-171450">
              <a:buFont typeface="Wingdings" panose="05000000000000000000" pitchFamily="2" charset="2"/>
              <a:buChar char="Ø"/>
            </a:pPr>
            <a:r>
              <a:rPr lang="en-US" sz="1400" dirty="0" smtClean="0"/>
              <a:t>The accuracy of the evaluator's judgments</a:t>
            </a:r>
          </a:p>
          <a:p>
            <a:pPr marL="628650" lvl="1" indent="-171450">
              <a:buFont typeface="Wingdings" panose="05000000000000000000" pitchFamily="2" charset="2"/>
              <a:buChar char="Ø"/>
            </a:pPr>
            <a:r>
              <a:rPr lang="en-US" sz="1400" dirty="0" smtClean="0"/>
              <a:t>The </a:t>
            </a:r>
            <a:r>
              <a:rPr lang="en-US" sz="1400" dirty="0"/>
              <a:t>appropriateness of the assessments used to measure student growth </a:t>
            </a:r>
          </a:p>
          <a:p>
            <a:pPr marL="628650" lvl="1" indent="-171450">
              <a:buFont typeface="Wingdings" panose="05000000000000000000" pitchFamily="2" charset="2"/>
              <a:buChar char="Ø"/>
            </a:pPr>
            <a:r>
              <a:rPr lang="en-US" sz="1400" dirty="0" smtClean="0"/>
              <a:t>The </a:t>
            </a:r>
            <a:r>
              <a:rPr lang="en-US" sz="1400" dirty="0"/>
              <a:t>students included in the calculation of the student growth measure </a:t>
            </a:r>
          </a:p>
          <a:p>
            <a:pPr marL="628650" lvl="1" indent="-171450">
              <a:buFont typeface="Wingdings" panose="05000000000000000000" pitchFamily="2" charset="2"/>
              <a:buChar char="Ø"/>
            </a:pPr>
            <a:r>
              <a:rPr lang="en-US" sz="1400" dirty="0" smtClean="0"/>
              <a:t>The </a:t>
            </a:r>
            <a:r>
              <a:rPr lang="en-US" sz="1400" dirty="0"/>
              <a:t>appropriateness of the student growth goal </a:t>
            </a:r>
          </a:p>
        </p:txBody>
      </p:sp>
      <p:sp>
        <p:nvSpPr>
          <p:cNvPr id="14" name="Notched Right Arrow 13"/>
          <p:cNvSpPr/>
          <p:nvPr/>
        </p:nvSpPr>
        <p:spPr>
          <a:xfrm>
            <a:off x="3196139" y="2288294"/>
            <a:ext cx="685800" cy="141982"/>
          </a:xfrm>
          <a:prstGeom prst="notchedRightArrow">
            <a:avLst/>
          </a:prstGeom>
          <a:solidFill>
            <a:srgbClr val="C00000"/>
          </a:solidFill>
          <a:ln>
            <a:solidFill>
              <a:srgbClr val="C00000"/>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18" name="Notched Right Arrow 17"/>
          <p:cNvSpPr/>
          <p:nvPr/>
        </p:nvSpPr>
        <p:spPr>
          <a:xfrm>
            <a:off x="2362200" y="3452876"/>
            <a:ext cx="685800" cy="141982"/>
          </a:xfrm>
          <a:prstGeom prst="notchedRightArrow">
            <a:avLst/>
          </a:prstGeom>
          <a:solidFill>
            <a:srgbClr val="C00000"/>
          </a:solidFill>
          <a:ln>
            <a:solidFill>
              <a:srgbClr val="C00000"/>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6" name="Title 5"/>
          <p:cNvSpPr>
            <a:spLocks noGrp="1"/>
          </p:cNvSpPr>
          <p:nvPr>
            <p:ph type="title"/>
          </p:nvPr>
        </p:nvSpPr>
        <p:spPr/>
        <p:txBody>
          <a:bodyPr/>
          <a:lstStyle/>
          <a:p>
            <a:r>
              <a:rPr lang="en-US" sz="2000" dirty="0" smtClean="0"/>
              <a:t>Incongruent Professional </a:t>
            </a:r>
            <a:r>
              <a:rPr lang="en-US" sz="2000" dirty="0"/>
              <a:t>Practice and </a:t>
            </a:r>
            <a:br>
              <a:rPr lang="en-US" sz="2000" dirty="0"/>
            </a:br>
            <a:r>
              <a:rPr lang="en-US" sz="2000" dirty="0"/>
              <a:t>Student Learning and Growth Ratings</a:t>
            </a:r>
          </a:p>
        </p:txBody>
      </p:sp>
    </p:spTree>
    <p:extLst>
      <p:ext uri="{BB962C8B-B14F-4D97-AF65-F5344CB8AC3E}">
        <p14:creationId xmlns:p14="http://schemas.microsoft.com/office/powerpoint/2010/main" val="3444672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2000" dirty="0"/>
              <a:t/>
            </a:r>
            <a:br>
              <a:rPr lang="en-US" sz="2000" dirty="0"/>
            </a:br>
            <a:r>
              <a:rPr lang="en-US" sz="2000" dirty="0" smtClean="0"/>
              <a:t>Approach 3—Using weighted percentages (TEACHER-Sample 1)</a:t>
            </a:r>
            <a:r>
              <a:rPr lang="en-US" dirty="0" smtClean="0"/>
              <a:t/>
            </a:r>
            <a:br>
              <a:rPr lang="en-US" dirty="0" smtClean="0"/>
            </a:br>
            <a:endParaRPr lang="en-US" dirty="0"/>
          </a:p>
        </p:txBody>
      </p:sp>
      <p:graphicFrame>
        <p:nvGraphicFramePr>
          <p:cNvPr id="12" name="Content Placeholder 3"/>
          <p:cNvGraphicFramePr>
            <a:graphicFrameLocks noGrp="1"/>
          </p:cNvGraphicFramePr>
          <p:nvPr>
            <p:ph idx="1"/>
            <p:extLst>
              <p:ext uri="{D42A27DB-BD31-4B8C-83A1-F6EECF244321}">
                <p14:modId xmlns:p14="http://schemas.microsoft.com/office/powerpoint/2010/main" val="3068200175"/>
              </p:ext>
            </p:extLst>
          </p:nvPr>
        </p:nvGraphicFramePr>
        <p:xfrm>
          <a:off x="304800" y="2057400"/>
          <a:ext cx="8610600" cy="3347579"/>
        </p:xfrm>
        <a:graphic>
          <a:graphicData uri="http://schemas.openxmlformats.org/drawingml/2006/table">
            <a:tbl>
              <a:tblPr firstRow="1" firstCol="1" bandRow="1">
                <a:tableStyleId>{21E4AEA4-8DFA-4A89-87EB-49C32662AFE0}</a:tableStyleId>
              </a:tblPr>
              <a:tblGrid>
                <a:gridCol w="1781982"/>
                <a:gridCol w="3014306"/>
                <a:gridCol w="2006086"/>
                <a:gridCol w="1808226"/>
              </a:tblGrid>
              <a:tr h="254872">
                <a:tc>
                  <a:txBody>
                    <a:bodyPr/>
                    <a:lstStyle/>
                    <a:p>
                      <a:pPr marL="0" marR="0">
                        <a:spcBef>
                          <a:spcPts val="200"/>
                        </a:spcBef>
                        <a:spcAft>
                          <a:spcPts val="200"/>
                        </a:spcAft>
                      </a:pPr>
                      <a:r>
                        <a:rPr lang="en-US" sz="1000" dirty="0">
                          <a:effectLst/>
                        </a:rPr>
                        <a:t> </a:t>
                      </a:r>
                      <a:endParaRPr lang="en-US" sz="1000" b="1" dirty="0">
                        <a:effectLst/>
                        <a:latin typeface="Arial"/>
                        <a:ea typeface="MS PGothic"/>
                        <a:cs typeface="Times New Roman"/>
                      </a:endParaRPr>
                    </a:p>
                  </a:txBody>
                  <a:tcPr marL="48284" marR="48284" anchor="ctr"/>
                </a:tc>
                <a:tc>
                  <a:txBody>
                    <a:bodyPr/>
                    <a:lstStyle/>
                    <a:p>
                      <a:pPr marL="0" marR="0">
                        <a:spcBef>
                          <a:spcPts val="200"/>
                        </a:spcBef>
                        <a:spcAft>
                          <a:spcPts val="200"/>
                        </a:spcAft>
                      </a:pPr>
                      <a:r>
                        <a:rPr lang="en-US" sz="1000" dirty="0">
                          <a:effectLst/>
                        </a:rPr>
                        <a:t>Professional Practice</a:t>
                      </a:r>
                      <a:endParaRPr lang="en-US" sz="1000" b="1" dirty="0">
                        <a:effectLst/>
                        <a:latin typeface="Arial"/>
                        <a:ea typeface="MS PGothic"/>
                        <a:cs typeface="Times New Roman"/>
                      </a:endParaRPr>
                    </a:p>
                  </a:txBody>
                  <a:tcPr marL="48284" marR="48284" anchor="ctr"/>
                </a:tc>
                <a:tc gridSpan="2">
                  <a:txBody>
                    <a:bodyPr/>
                    <a:lstStyle/>
                    <a:p>
                      <a:pPr marL="0" marR="0" algn="ctr">
                        <a:spcBef>
                          <a:spcPts val="200"/>
                        </a:spcBef>
                        <a:spcAft>
                          <a:spcPts val="200"/>
                        </a:spcAft>
                      </a:pPr>
                      <a:r>
                        <a:rPr lang="en-US" sz="1000" dirty="0" smtClean="0">
                          <a:effectLst/>
                        </a:rPr>
                        <a:t>Student Learning and Growth</a:t>
                      </a:r>
                      <a:endParaRPr lang="en-US" sz="1000" b="1" dirty="0">
                        <a:effectLst/>
                        <a:latin typeface="Arial"/>
                        <a:ea typeface="MS PGothic"/>
                        <a:cs typeface="Times New Roman"/>
                      </a:endParaRPr>
                    </a:p>
                  </a:txBody>
                  <a:tcPr marL="48284" marR="48284" anchor="ctr"/>
                </a:tc>
                <a:tc hMerge="1">
                  <a:txBody>
                    <a:bodyPr/>
                    <a:lstStyle/>
                    <a:p>
                      <a:pPr marL="0" marR="0">
                        <a:spcBef>
                          <a:spcPts val="200"/>
                        </a:spcBef>
                        <a:spcAft>
                          <a:spcPts val="200"/>
                        </a:spcAft>
                      </a:pPr>
                      <a:endParaRPr lang="en-US" sz="1100" b="1" dirty="0">
                        <a:effectLst/>
                        <a:latin typeface="Arial"/>
                        <a:ea typeface="MS PGothic"/>
                        <a:cs typeface="Times New Roman"/>
                      </a:endParaRPr>
                    </a:p>
                  </a:txBody>
                  <a:tcPr marL="45720" marR="45720" anchor="ctr"/>
                </a:tc>
              </a:tr>
              <a:tr h="507128">
                <a:tc>
                  <a:txBody>
                    <a:bodyPr/>
                    <a:lstStyle/>
                    <a:p>
                      <a:pPr marL="0" marR="0">
                        <a:spcBef>
                          <a:spcPts val="200"/>
                        </a:spcBef>
                        <a:spcAft>
                          <a:spcPts val="200"/>
                        </a:spcAft>
                      </a:pPr>
                      <a:r>
                        <a:rPr lang="en-US" sz="1000" dirty="0">
                          <a:effectLst/>
                        </a:rPr>
                        <a:t>Measures</a:t>
                      </a:r>
                      <a:endParaRPr lang="en-US" sz="1000" dirty="0">
                        <a:effectLst/>
                        <a:latin typeface="Arial"/>
                        <a:ea typeface="MS PGothic"/>
                        <a:cs typeface="Times New Roman"/>
                      </a:endParaRPr>
                    </a:p>
                  </a:txBody>
                  <a:tcPr marL="48284" marR="48284" anchor="ctr"/>
                </a:tc>
                <a:tc>
                  <a:txBody>
                    <a:bodyPr/>
                    <a:lstStyle/>
                    <a:p>
                      <a:pPr marL="0" marR="0">
                        <a:spcBef>
                          <a:spcPts val="200"/>
                        </a:spcBef>
                        <a:spcAft>
                          <a:spcPts val="200"/>
                        </a:spcAft>
                      </a:pPr>
                      <a:r>
                        <a:rPr lang="en-US" sz="1000" dirty="0">
                          <a:effectLst/>
                        </a:rPr>
                        <a:t>Performance on each of the </a:t>
                      </a:r>
                      <a:r>
                        <a:rPr lang="en-US" sz="1000" dirty="0" smtClean="0">
                          <a:effectLst/>
                        </a:rPr>
                        <a:t>60 Elements</a:t>
                      </a:r>
                      <a:r>
                        <a:rPr lang="en-US" sz="1000" baseline="0" dirty="0" smtClean="0">
                          <a:effectLst/>
                        </a:rPr>
                        <a:t> of the Marzano Teacher Evaluation Model </a:t>
                      </a:r>
                      <a:endParaRPr lang="en-US" sz="1000" dirty="0">
                        <a:effectLst/>
                        <a:latin typeface="Arial"/>
                        <a:ea typeface="MS PGothic"/>
                        <a:cs typeface="Times New Roman"/>
                      </a:endParaRPr>
                    </a:p>
                  </a:txBody>
                  <a:tcPr marL="48284" marR="48284"/>
                </a:tc>
                <a:tc>
                  <a:txBody>
                    <a:bodyPr/>
                    <a:lstStyle/>
                    <a:p>
                      <a:pPr marL="0" marR="0">
                        <a:spcBef>
                          <a:spcPts val="200"/>
                        </a:spcBef>
                        <a:spcAft>
                          <a:spcPts val="0"/>
                        </a:spcAft>
                      </a:pPr>
                      <a:r>
                        <a:rPr lang="en-US" sz="1000" dirty="0" smtClean="0">
                          <a:effectLst/>
                        </a:rPr>
                        <a:t>SLO Assessment</a:t>
                      </a:r>
                      <a:endParaRPr lang="en-US" sz="1000" dirty="0">
                        <a:effectLst/>
                        <a:latin typeface="Arial"/>
                        <a:ea typeface="MS PGothic"/>
                        <a:cs typeface="Times New Roman"/>
                      </a:endParaRPr>
                    </a:p>
                  </a:txBody>
                  <a:tcPr marL="48284" marR="48284"/>
                </a:tc>
                <a:tc>
                  <a:txBody>
                    <a:bodyPr/>
                    <a:lstStyle/>
                    <a:p>
                      <a:pPr marL="0" marR="0">
                        <a:spcBef>
                          <a:spcPts val="200"/>
                        </a:spcBef>
                        <a:spcAft>
                          <a:spcPts val="0"/>
                        </a:spcAft>
                      </a:pPr>
                      <a:r>
                        <a:rPr lang="en-US" sz="1000" dirty="0" smtClean="0">
                          <a:effectLst/>
                        </a:rPr>
                        <a:t>School-wide assessment data</a:t>
                      </a:r>
                      <a:endParaRPr lang="en-US" sz="1000" dirty="0">
                        <a:effectLst/>
                        <a:latin typeface="Arial"/>
                        <a:ea typeface="MS PGothic"/>
                        <a:cs typeface="Times New Roman"/>
                      </a:endParaRPr>
                    </a:p>
                  </a:txBody>
                  <a:tcPr marL="48284" marR="48284"/>
                </a:tc>
              </a:tr>
              <a:tr h="991609">
                <a:tc>
                  <a:txBody>
                    <a:bodyPr/>
                    <a:lstStyle/>
                    <a:p>
                      <a:pPr marL="0" marR="0">
                        <a:spcBef>
                          <a:spcPts val="200"/>
                        </a:spcBef>
                        <a:spcAft>
                          <a:spcPts val="200"/>
                        </a:spcAft>
                      </a:pPr>
                      <a:r>
                        <a:rPr lang="en-US" sz="1000" dirty="0">
                          <a:effectLst/>
                        </a:rPr>
                        <a:t>Rating scale</a:t>
                      </a:r>
                      <a:endParaRPr lang="en-US" sz="1000" dirty="0">
                        <a:effectLst/>
                        <a:latin typeface="Arial"/>
                        <a:ea typeface="MS PGothic"/>
                        <a:cs typeface="Times New Roman"/>
                      </a:endParaRPr>
                    </a:p>
                  </a:txBody>
                  <a:tcPr marL="48284" marR="48284" anchor="ctr"/>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000" baseline="0" dirty="0" smtClean="0">
                          <a:effectLst/>
                        </a:rPr>
                        <a:t>Element Scales</a:t>
                      </a:r>
                      <a:endParaRPr lang="en-US" sz="1000" dirty="0" smtClean="0">
                        <a:effectLst/>
                      </a:endParaRPr>
                    </a:p>
                    <a:p>
                      <a:pPr marL="0" marR="0">
                        <a:spcBef>
                          <a:spcPts val="0"/>
                        </a:spcBef>
                        <a:spcAft>
                          <a:spcPts val="0"/>
                        </a:spcAft>
                      </a:pPr>
                      <a:r>
                        <a:rPr lang="en-US" sz="1000" dirty="0" smtClean="0"/>
                        <a:t>Not Using When Called For= </a:t>
                      </a:r>
                      <a:r>
                        <a:rPr lang="en-US" sz="1000" dirty="0"/>
                        <a:t>0</a:t>
                      </a:r>
                    </a:p>
                    <a:p>
                      <a:pPr marL="0" marR="0">
                        <a:spcBef>
                          <a:spcPts val="0"/>
                        </a:spcBef>
                        <a:spcAft>
                          <a:spcPts val="0"/>
                        </a:spcAft>
                        <a:tabLst>
                          <a:tab pos="1343660" algn="r"/>
                        </a:tabLst>
                      </a:pPr>
                      <a:r>
                        <a:rPr lang="en-US" sz="1000" dirty="0" smtClean="0"/>
                        <a:t>Beginning= </a:t>
                      </a:r>
                      <a:r>
                        <a:rPr lang="en-US" sz="1000" dirty="0"/>
                        <a:t>1	</a:t>
                      </a:r>
                    </a:p>
                    <a:p>
                      <a:pPr marL="0" marR="0">
                        <a:spcBef>
                          <a:spcPts val="0"/>
                        </a:spcBef>
                        <a:spcAft>
                          <a:spcPts val="0"/>
                        </a:spcAft>
                      </a:pPr>
                      <a:r>
                        <a:rPr lang="en-US" sz="1000" dirty="0" smtClean="0"/>
                        <a:t>Developing </a:t>
                      </a:r>
                      <a:r>
                        <a:rPr lang="en-US" sz="1000" dirty="0"/>
                        <a:t>= </a:t>
                      </a:r>
                      <a:r>
                        <a:rPr lang="en-US" sz="1000" dirty="0" smtClean="0"/>
                        <a:t>2</a:t>
                      </a:r>
                      <a:endParaRPr lang="en-US" sz="1000" dirty="0"/>
                    </a:p>
                    <a:p>
                      <a:pPr marL="0" marR="0">
                        <a:spcBef>
                          <a:spcPts val="0"/>
                        </a:spcBef>
                        <a:spcAft>
                          <a:spcPts val="0"/>
                        </a:spcAft>
                      </a:pPr>
                      <a:r>
                        <a:rPr lang="en-US" sz="1000" dirty="0" smtClean="0"/>
                        <a:t>Applying= 3</a:t>
                      </a:r>
                    </a:p>
                    <a:p>
                      <a:pPr marL="0" marR="0">
                        <a:spcBef>
                          <a:spcPts val="0"/>
                        </a:spcBef>
                        <a:spcAft>
                          <a:spcPts val="0"/>
                        </a:spcAft>
                      </a:pPr>
                      <a:r>
                        <a:rPr lang="en-US" sz="1000" dirty="0" smtClean="0"/>
                        <a:t>Innovating=4</a:t>
                      </a:r>
                      <a:endParaRPr lang="en-US" sz="1000" dirty="0"/>
                    </a:p>
                  </a:txBody>
                  <a:tcPr marL="48284" marR="48284"/>
                </a:tc>
                <a:tc>
                  <a:txBody>
                    <a:bodyPr/>
                    <a:lstStyle/>
                    <a:p>
                      <a:pPr marL="0" marR="0">
                        <a:spcBef>
                          <a:spcPts val="0"/>
                        </a:spcBef>
                        <a:spcAft>
                          <a:spcPts val="0"/>
                        </a:spcAft>
                      </a:pPr>
                      <a:r>
                        <a:rPr lang="en-US" sz="1000" dirty="0">
                          <a:effectLst/>
                        </a:rPr>
                        <a:t>Did not meet/low = 1</a:t>
                      </a:r>
                    </a:p>
                    <a:p>
                      <a:pPr marL="212725" marR="0" indent="-212725">
                        <a:spcBef>
                          <a:spcPts val="0"/>
                        </a:spcBef>
                        <a:spcAft>
                          <a:spcPts val="0"/>
                        </a:spcAft>
                      </a:pPr>
                      <a:r>
                        <a:rPr lang="en-US" sz="1000" dirty="0">
                          <a:effectLst/>
                        </a:rPr>
                        <a:t>Partially met/low average= 2</a:t>
                      </a:r>
                    </a:p>
                    <a:p>
                      <a:pPr marL="0" marR="0">
                        <a:spcBef>
                          <a:spcPts val="0"/>
                        </a:spcBef>
                        <a:spcAft>
                          <a:spcPts val="0"/>
                        </a:spcAft>
                      </a:pPr>
                      <a:r>
                        <a:rPr lang="en-US" sz="1000" dirty="0">
                          <a:effectLst/>
                        </a:rPr>
                        <a:t>Met/high average = 3</a:t>
                      </a:r>
                    </a:p>
                    <a:p>
                      <a:pPr marL="0" marR="0">
                        <a:spcBef>
                          <a:spcPts val="0"/>
                        </a:spcBef>
                        <a:spcAft>
                          <a:spcPts val="0"/>
                        </a:spcAft>
                      </a:pPr>
                      <a:r>
                        <a:rPr lang="en-US" sz="1000" dirty="0">
                          <a:effectLst/>
                        </a:rPr>
                        <a:t>Exceeded/high = 4</a:t>
                      </a:r>
                      <a:endParaRPr lang="en-US" sz="1000" dirty="0">
                        <a:effectLst/>
                        <a:latin typeface="Arial"/>
                        <a:ea typeface="MS PGothic"/>
                        <a:cs typeface="Times New Roman"/>
                      </a:endParaRPr>
                    </a:p>
                  </a:txBody>
                  <a:tcPr marL="48284" marR="48284"/>
                </a:tc>
                <a:tc>
                  <a:txBody>
                    <a:bodyPr/>
                    <a:lstStyle/>
                    <a:p>
                      <a:pPr marL="0" marR="0" algn="l">
                        <a:spcBef>
                          <a:spcPts val="0"/>
                        </a:spcBef>
                        <a:spcAft>
                          <a:spcPts val="0"/>
                        </a:spcAft>
                      </a:pPr>
                      <a:r>
                        <a:rPr lang="en-US" sz="1000" dirty="0" smtClean="0">
                          <a:effectLst/>
                        </a:rPr>
                        <a:t>Did not meet/low = 1</a:t>
                      </a:r>
                    </a:p>
                    <a:p>
                      <a:pPr marL="212725" marR="0" indent="-212725" algn="l">
                        <a:spcBef>
                          <a:spcPts val="0"/>
                        </a:spcBef>
                        <a:spcAft>
                          <a:spcPts val="0"/>
                        </a:spcAft>
                      </a:pPr>
                      <a:r>
                        <a:rPr lang="en-US" sz="1000" dirty="0" smtClean="0">
                          <a:effectLst/>
                        </a:rPr>
                        <a:t>Partially met/low average= 2</a:t>
                      </a:r>
                    </a:p>
                    <a:p>
                      <a:pPr marL="0" marR="0" algn="l">
                        <a:spcBef>
                          <a:spcPts val="0"/>
                        </a:spcBef>
                        <a:spcAft>
                          <a:spcPts val="0"/>
                        </a:spcAft>
                      </a:pPr>
                      <a:r>
                        <a:rPr lang="en-US" sz="1000" dirty="0" smtClean="0">
                          <a:effectLst/>
                        </a:rPr>
                        <a:t>Met/high average = 3</a:t>
                      </a:r>
                    </a:p>
                    <a:p>
                      <a:pPr marL="0" marR="0" algn="l">
                        <a:spcBef>
                          <a:spcPts val="0"/>
                        </a:spcBef>
                        <a:spcAft>
                          <a:spcPts val="0"/>
                        </a:spcAft>
                      </a:pPr>
                      <a:r>
                        <a:rPr lang="en-US" sz="1000" dirty="0" smtClean="0">
                          <a:effectLst/>
                        </a:rPr>
                        <a:t>Exceeded/high = 4</a:t>
                      </a:r>
                    </a:p>
                    <a:p>
                      <a:pPr marL="0" marR="0">
                        <a:spcBef>
                          <a:spcPts val="200"/>
                        </a:spcBef>
                        <a:spcAft>
                          <a:spcPts val="200"/>
                        </a:spcAft>
                      </a:pPr>
                      <a:endParaRPr lang="en-US" sz="1000" dirty="0">
                        <a:effectLst/>
                        <a:latin typeface="Arial"/>
                        <a:ea typeface="MS PGothic"/>
                        <a:cs typeface="Times New Roman"/>
                      </a:endParaRPr>
                    </a:p>
                  </a:txBody>
                  <a:tcPr marL="48284" marR="48284"/>
                </a:tc>
              </a:tr>
              <a:tr h="577473">
                <a:tc>
                  <a:txBody>
                    <a:bodyPr/>
                    <a:lstStyle/>
                    <a:p>
                      <a:pPr marL="0" marR="0">
                        <a:spcBef>
                          <a:spcPts val="200"/>
                        </a:spcBef>
                        <a:spcAft>
                          <a:spcPts val="200"/>
                        </a:spcAft>
                      </a:pPr>
                      <a:r>
                        <a:rPr lang="en-US" sz="1000" dirty="0">
                          <a:effectLst/>
                        </a:rPr>
                        <a:t>Sources of evidence</a:t>
                      </a:r>
                      <a:endParaRPr lang="en-US" sz="1000" dirty="0">
                        <a:effectLst/>
                        <a:latin typeface="Arial"/>
                        <a:ea typeface="MS PGothic"/>
                        <a:cs typeface="Times New Roman"/>
                      </a:endParaRPr>
                    </a:p>
                  </a:txBody>
                  <a:tcPr marL="48284" marR="48284" anchor="ctr"/>
                </a:tc>
                <a:tc>
                  <a:txBody>
                    <a:bodyPr/>
                    <a:lstStyle/>
                    <a:p>
                      <a:pPr marL="0" marR="0">
                        <a:spcBef>
                          <a:spcPts val="200"/>
                        </a:spcBef>
                        <a:spcAft>
                          <a:spcPts val="200"/>
                        </a:spcAft>
                      </a:pPr>
                      <a:r>
                        <a:rPr lang="en-US" sz="1000" dirty="0">
                          <a:effectLst/>
                        </a:rPr>
                        <a:t>Observations, conferences, and teacher-led collection of evidence</a:t>
                      </a:r>
                      <a:endParaRPr lang="en-US" sz="1000" dirty="0">
                        <a:effectLst/>
                        <a:latin typeface="Arial"/>
                        <a:ea typeface="MS PGothic"/>
                        <a:cs typeface="Times New Roman"/>
                      </a:endParaRPr>
                    </a:p>
                  </a:txBody>
                  <a:tcPr marL="48284" marR="48284"/>
                </a:tc>
                <a:tc>
                  <a:txBody>
                    <a:bodyPr/>
                    <a:lstStyle/>
                    <a:p>
                      <a:pPr marL="0" marR="0">
                        <a:spcBef>
                          <a:spcPts val="200"/>
                        </a:spcBef>
                        <a:spcAft>
                          <a:spcPts val="200"/>
                        </a:spcAft>
                      </a:pPr>
                      <a:r>
                        <a:rPr lang="en-US" sz="1000" dirty="0" smtClean="0">
                          <a:effectLst/>
                        </a:rPr>
                        <a:t>Assessment data on two Teacher-Developed SLOs </a:t>
                      </a:r>
                      <a:endParaRPr lang="en-US" sz="1000" dirty="0">
                        <a:effectLst/>
                        <a:latin typeface="Arial"/>
                        <a:ea typeface="MS PGothic"/>
                        <a:cs typeface="Times New Roman"/>
                      </a:endParaRPr>
                    </a:p>
                  </a:txBody>
                  <a:tcPr marL="48284" marR="48284"/>
                </a:tc>
                <a:tc>
                  <a:txBody>
                    <a:bodyPr/>
                    <a:lstStyle/>
                    <a:p>
                      <a:pPr marL="0" marR="0">
                        <a:spcBef>
                          <a:spcPts val="200"/>
                        </a:spcBef>
                        <a:spcAft>
                          <a:spcPts val="200"/>
                        </a:spcAft>
                      </a:pPr>
                      <a:r>
                        <a:rPr lang="en-US" sz="1000" dirty="0" smtClean="0">
                          <a:effectLst/>
                        </a:rPr>
                        <a:t>Student growth data from school wide NWEA Reading Assessments</a:t>
                      </a:r>
                      <a:endParaRPr lang="en-US" sz="1000" dirty="0">
                        <a:effectLst/>
                        <a:latin typeface="Arial"/>
                        <a:ea typeface="MS PGothic"/>
                        <a:cs typeface="Times New Roman"/>
                      </a:endParaRPr>
                    </a:p>
                  </a:txBody>
                  <a:tcPr marL="48284" marR="48284"/>
                </a:tc>
              </a:tr>
              <a:tr h="592910">
                <a:tc>
                  <a:txBody>
                    <a:bodyPr/>
                    <a:lstStyle/>
                    <a:p>
                      <a:pPr marL="0" marR="0">
                        <a:spcBef>
                          <a:spcPts val="200"/>
                        </a:spcBef>
                        <a:spcAft>
                          <a:spcPts val="200"/>
                        </a:spcAft>
                      </a:pPr>
                      <a:r>
                        <a:rPr lang="en-US" sz="1000" dirty="0">
                          <a:effectLst/>
                        </a:rPr>
                        <a:t>Calculation</a:t>
                      </a:r>
                      <a:endParaRPr lang="en-US" sz="1000" dirty="0">
                        <a:effectLst/>
                        <a:latin typeface="Arial"/>
                        <a:ea typeface="MS PGothic"/>
                        <a:cs typeface="Times New Roman"/>
                      </a:endParaRPr>
                    </a:p>
                  </a:txBody>
                  <a:tcPr marL="48284" marR="48284" anchor="ctr"/>
                </a:tc>
                <a:tc>
                  <a:txBody>
                    <a:bodyPr/>
                    <a:lstStyle/>
                    <a:p>
                      <a:pPr marL="0" marR="0">
                        <a:spcBef>
                          <a:spcPts val="200"/>
                        </a:spcBef>
                        <a:spcAft>
                          <a:spcPts val="200"/>
                        </a:spcAft>
                      </a:pPr>
                      <a:r>
                        <a:rPr lang="en-US" sz="1000" dirty="0">
                          <a:effectLst/>
                        </a:rPr>
                        <a:t>Average all ratings to determine overall </a:t>
                      </a:r>
                      <a:r>
                        <a:rPr lang="en-US" sz="1000" dirty="0" smtClean="0">
                          <a:effectLst/>
                        </a:rPr>
                        <a:t>professional</a:t>
                      </a:r>
                      <a:r>
                        <a:rPr lang="en-US" sz="1000" baseline="0" dirty="0" smtClean="0">
                          <a:effectLst/>
                        </a:rPr>
                        <a:t> practice rating.</a:t>
                      </a:r>
                      <a:endParaRPr lang="en-US" sz="1000" dirty="0">
                        <a:effectLst/>
                        <a:latin typeface="Arial"/>
                        <a:ea typeface="MS PGothic"/>
                        <a:cs typeface="Times New Roman"/>
                      </a:endParaRPr>
                    </a:p>
                  </a:txBody>
                  <a:tcPr marL="48284" marR="48284"/>
                </a:tc>
                <a:tc>
                  <a:txBody>
                    <a:bodyPr/>
                    <a:lstStyle/>
                    <a:p>
                      <a:pPr marL="0" marR="0">
                        <a:spcBef>
                          <a:spcPts val="200"/>
                        </a:spcBef>
                        <a:spcAft>
                          <a:spcPts val="200"/>
                        </a:spcAft>
                      </a:pPr>
                      <a:r>
                        <a:rPr lang="en-US" sz="1000" dirty="0" smtClean="0">
                          <a:effectLst/>
                        </a:rPr>
                        <a:t>Average two ratings to determine</a:t>
                      </a:r>
                      <a:r>
                        <a:rPr lang="en-US" sz="1000" baseline="0" dirty="0" smtClean="0">
                          <a:effectLst/>
                        </a:rPr>
                        <a:t> 15 % of overall growth measure</a:t>
                      </a:r>
                      <a:endParaRPr lang="en-US" sz="1000" dirty="0">
                        <a:effectLst/>
                        <a:latin typeface="Arial"/>
                        <a:ea typeface="MS PGothic"/>
                        <a:cs typeface="Times New Roman"/>
                      </a:endParaRPr>
                    </a:p>
                  </a:txBody>
                  <a:tcPr marL="48284" marR="48284"/>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000" dirty="0" smtClean="0">
                          <a:effectLst/>
                        </a:rPr>
                        <a:t>Determine</a:t>
                      </a:r>
                      <a:r>
                        <a:rPr lang="en-US" sz="1000" baseline="0" dirty="0" smtClean="0">
                          <a:effectLst/>
                        </a:rPr>
                        <a:t> aggregate score and calculate as 5% of overall growth measure</a:t>
                      </a:r>
                      <a:endParaRPr lang="en-US" sz="1000" dirty="0" smtClean="0">
                        <a:effectLst/>
                        <a:latin typeface="Arial"/>
                        <a:ea typeface="MS PGothic"/>
                        <a:cs typeface="Times New Roman"/>
                      </a:endParaRPr>
                    </a:p>
                  </a:txBody>
                  <a:tcPr marL="48284" marR="48284"/>
                </a:tc>
              </a:tr>
              <a:tr h="383956">
                <a:tc>
                  <a:txBody>
                    <a:bodyPr/>
                    <a:lstStyle/>
                    <a:p>
                      <a:pPr marL="0" marR="0">
                        <a:spcBef>
                          <a:spcPts val="200"/>
                        </a:spcBef>
                        <a:spcAft>
                          <a:spcPts val="200"/>
                        </a:spcAft>
                      </a:pPr>
                      <a:r>
                        <a:rPr lang="en-US" sz="1000" dirty="0">
                          <a:effectLst/>
                        </a:rPr>
                        <a:t>Weight</a:t>
                      </a:r>
                      <a:endParaRPr lang="en-US" sz="1000" dirty="0">
                        <a:effectLst/>
                        <a:latin typeface="Arial"/>
                        <a:ea typeface="MS PGothic"/>
                        <a:cs typeface="Times New Roman"/>
                      </a:endParaRPr>
                    </a:p>
                  </a:txBody>
                  <a:tcPr marL="48284" marR="48284" anchor="ctr"/>
                </a:tc>
                <a:tc>
                  <a:txBody>
                    <a:bodyPr/>
                    <a:lstStyle/>
                    <a:p>
                      <a:pPr marL="0" marR="0" algn="ctr">
                        <a:spcBef>
                          <a:spcPts val="200"/>
                        </a:spcBef>
                        <a:spcAft>
                          <a:spcPts val="200"/>
                        </a:spcAft>
                      </a:pPr>
                      <a:r>
                        <a:rPr lang="en-US" sz="1000" dirty="0">
                          <a:effectLst/>
                        </a:rPr>
                        <a:t>8</a:t>
                      </a:r>
                      <a:r>
                        <a:rPr lang="en-US" sz="1000" dirty="0" smtClean="0">
                          <a:effectLst/>
                        </a:rPr>
                        <a:t>0</a:t>
                      </a:r>
                      <a:r>
                        <a:rPr lang="en-US" sz="1000" dirty="0">
                          <a:effectLst/>
                        </a:rPr>
                        <a:t>%</a:t>
                      </a:r>
                      <a:endParaRPr lang="en-US" sz="1000" dirty="0">
                        <a:effectLst/>
                        <a:latin typeface="Arial"/>
                        <a:ea typeface="MS PGothic"/>
                        <a:cs typeface="Times New Roman"/>
                      </a:endParaRPr>
                    </a:p>
                  </a:txBody>
                  <a:tcPr marL="48284" marR="48284" anchor="ctr"/>
                </a:tc>
                <a:tc>
                  <a:txBody>
                    <a:bodyPr/>
                    <a:lstStyle/>
                    <a:p>
                      <a:pPr marL="0" marR="0" algn="ctr">
                        <a:spcBef>
                          <a:spcPts val="200"/>
                        </a:spcBef>
                        <a:spcAft>
                          <a:spcPts val="200"/>
                        </a:spcAft>
                      </a:pPr>
                      <a:r>
                        <a:rPr lang="en-US" sz="1000" dirty="0" smtClean="0">
                          <a:effectLst/>
                        </a:rPr>
                        <a:t>15%</a:t>
                      </a:r>
                      <a:endParaRPr lang="en-US" sz="1000" dirty="0">
                        <a:effectLst/>
                        <a:latin typeface="Arial"/>
                        <a:ea typeface="MS PGothic"/>
                        <a:cs typeface="Times New Roman"/>
                      </a:endParaRPr>
                    </a:p>
                  </a:txBody>
                  <a:tcPr marL="48284" marR="48284" anchor="ctr"/>
                </a:tc>
                <a:tc>
                  <a:txBody>
                    <a:bodyPr/>
                    <a:lstStyle/>
                    <a:p>
                      <a:pPr marL="0" marR="0" algn="ctr">
                        <a:spcBef>
                          <a:spcPts val="200"/>
                        </a:spcBef>
                        <a:spcAft>
                          <a:spcPts val="200"/>
                        </a:spcAft>
                      </a:pPr>
                      <a:r>
                        <a:rPr lang="en-US" sz="1000" dirty="0" smtClean="0">
                          <a:effectLst/>
                        </a:rPr>
                        <a:t>5%</a:t>
                      </a:r>
                      <a:endParaRPr lang="en-US" sz="1000" dirty="0">
                        <a:effectLst/>
                        <a:latin typeface="Arial"/>
                        <a:ea typeface="MS PGothic"/>
                        <a:cs typeface="Times New Roman"/>
                      </a:endParaRPr>
                    </a:p>
                  </a:txBody>
                  <a:tcPr marL="48284" marR="48284" anchor="ctr"/>
                </a:tc>
              </a:tr>
            </a:tbl>
          </a:graphicData>
        </a:graphic>
      </p:graphicFrame>
      <p:sp>
        <p:nvSpPr>
          <p:cNvPr id="9" name="Rounded Rectangle 8"/>
          <p:cNvSpPr/>
          <p:nvPr/>
        </p:nvSpPr>
        <p:spPr>
          <a:xfrm>
            <a:off x="6126480" y="155448"/>
            <a:ext cx="2895600" cy="1123712"/>
          </a:xfrm>
          <a:prstGeom prst="roundRect">
            <a:avLst/>
          </a:prstGeom>
          <a:ln/>
        </p:spPr>
        <p:style>
          <a:lnRef idx="1">
            <a:schemeClr val="accent6"/>
          </a:lnRef>
          <a:fillRef idx="3">
            <a:schemeClr val="accent6"/>
          </a:fillRef>
          <a:effectRef idx="2">
            <a:schemeClr val="accent6"/>
          </a:effectRef>
          <a:fontRef idx="minor">
            <a:schemeClr val="lt1"/>
          </a:fontRef>
        </p:style>
        <p:txBody>
          <a:bodyPr rtlCol="0" anchor="ctr">
            <a:noAutofit/>
          </a:bodyPr>
          <a:lstStyle/>
          <a:p>
            <a:r>
              <a:rPr lang="en-US" sz="1000" dirty="0"/>
              <a:t>This sample represents multiple measures including professional practice standards and multiple measures of Student Learning and Growth weighted at 20%. No other measures are included beyond the </a:t>
            </a:r>
            <a:r>
              <a:rPr lang="en-US" sz="1000" dirty="0">
                <a:hlinkClick r:id="rId2" action="ppaction://hlinksldjump"/>
              </a:rPr>
              <a:t>two required measures</a:t>
            </a:r>
            <a:r>
              <a:rPr lang="en-US" sz="1000" dirty="0"/>
              <a:t>.</a:t>
            </a:r>
          </a:p>
        </p:txBody>
      </p:sp>
    </p:spTree>
    <p:extLst>
      <p:ext uri="{BB962C8B-B14F-4D97-AF65-F5344CB8AC3E}">
        <p14:creationId xmlns:p14="http://schemas.microsoft.com/office/powerpoint/2010/main" val="4141527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Approach 3—Using weighted percentages</a:t>
            </a:r>
            <a:r>
              <a:rPr lang="en-US" sz="2000" dirty="0" smtClean="0"/>
              <a:t>(TEACHER-Sample </a:t>
            </a:r>
            <a:r>
              <a:rPr lang="en-US" sz="2000" dirty="0"/>
              <a:t>2</a:t>
            </a:r>
            <a:r>
              <a:rPr lang="en-US" sz="2000" dirty="0" smtClean="0"/>
              <a:t>)</a:t>
            </a:r>
            <a:endParaRPr lang="en-US" dirty="0"/>
          </a:p>
        </p:txBody>
      </p:sp>
      <p:sp>
        <p:nvSpPr>
          <p:cNvPr id="8" name="Rounded Rectangle 7"/>
          <p:cNvSpPr/>
          <p:nvPr/>
        </p:nvSpPr>
        <p:spPr>
          <a:xfrm>
            <a:off x="6126480" y="238031"/>
            <a:ext cx="2898648" cy="953453"/>
          </a:xfrm>
          <a:prstGeom prst="roundRect">
            <a:avLst/>
          </a:prstGeom>
          <a:ln/>
        </p:spPr>
        <p:style>
          <a:lnRef idx="1">
            <a:schemeClr val="accent6"/>
          </a:lnRef>
          <a:fillRef idx="3">
            <a:schemeClr val="accent6"/>
          </a:fillRef>
          <a:effectRef idx="2">
            <a:schemeClr val="accent6"/>
          </a:effectRef>
          <a:fontRef idx="minor">
            <a:schemeClr val="lt1"/>
          </a:fontRef>
        </p:style>
        <p:txBody>
          <a:bodyPr rtlCol="0" anchor="ctr">
            <a:spAutoFit/>
          </a:bodyPr>
          <a:lstStyle/>
          <a:p>
            <a:r>
              <a:rPr lang="en-US" sz="1000" dirty="0" smtClean="0"/>
              <a:t>This sample </a:t>
            </a:r>
            <a:r>
              <a:rPr lang="en-US" sz="1000" dirty="0"/>
              <a:t>represents a system that includes measures in addition to </a:t>
            </a:r>
            <a:r>
              <a:rPr lang="en-US" sz="1000" dirty="0" smtClean="0"/>
              <a:t>the two required measures—professional </a:t>
            </a:r>
            <a:r>
              <a:rPr lang="en-US" sz="1000" dirty="0"/>
              <a:t>practice standards and student </a:t>
            </a:r>
            <a:r>
              <a:rPr lang="en-US" sz="1000" dirty="0" smtClean="0"/>
              <a:t>growth—and </a:t>
            </a:r>
            <a:r>
              <a:rPr lang="en-US" sz="1000" dirty="0"/>
              <a:t>weighs student growth at 40%.</a:t>
            </a:r>
          </a:p>
        </p:txBody>
      </p:sp>
      <p:graphicFrame>
        <p:nvGraphicFramePr>
          <p:cNvPr id="7" name="Content Placeholder 3"/>
          <p:cNvGraphicFramePr>
            <a:graphicFrameLocks noChangeAspect="1"/>
          </p:cNvGraphicFramePr>
          <p:nvPr>
            <p:extLst>
              <p:ext uri="{D42A27DB-BD31-4B8C-83A1-F6EECF244321}">
                <p14:modId xmlns:p14="http://schemas.microsoft.com/office/powerpoint/2010/main" val="1097210915"/>
              </p:ext>
            </p:extLst>
          </p:nvPr>
        </p:nvGraphicFramePr>
        <p:xfrm>
          <a:off x="609600" y="1828800"/>
          <a:ext cx="8001000" cy="3979947"/>
        </p:xfrm>
        <a:graphic>
          <a:graphicData uri="http://schemas.openxmlformats.org/drawingml/2006/table">
            <a:tbl>
              <a:tblPr firstRow="1" firstCol="1" bandRow="1">
                <a:tableStyleId>{21E4AEA4-8DFA-4A89-87EB-49C32662AFE0}</a:tableStyleId>
              </a:tblPr>
              <a:tblGrid>
                <a:gridCol w="1151398"/>
                <a:gridCol w="1755846"/>
                <a:gridCol w="1637903"/>
                <a:gridCol w="1714317"/>
                <a:gridCol w="1741536"/>
              </a:tblGrid>
              <a:tr h="391281">
                <a:tc>
                  <a:txBody>
                    <a:bodyPr/>
                    <a:lstStyle/>
                    <a:p>
                      <a:pPr marL="0" marR="0" algn="l">
                        <a:spcBef>
                          <a:spcPts val="200"/>
                        </a:spcBef>
                        <a:spcAft>
                          <a:spcPts val="200"/>
                        </a:spcAft>
                      </a:pPr>
                      <a:r>
                        <a:rPr lang="en-US" sz="1000" dirty="0">
                          <a:effectLst/>
                        </a:rPr>
                        <a:t> </a:t>
                      </a:r>
                      <a:endParaRPr lang="en-US" sz="1000" b="1" dirty="0">
                        <a:effectLst/>
                        <a:latin typeface="Arial"/>
                        <a:ea typeface="MS PGothic"/>
                        <a:cs typeface="Times New Roman"/>
                      </a:endParaRPr>
                    </a:p>
                  </a:txBody>
                  <a:tcPr marL="47444" marR="47444" anchor="ctr"/>
                </a:tc>
                <a:tc>
                  <a:txBody>
                    <a:bodyPr/>
                    <a:lstStyle/>
                    <a:p>
                      <a:pPr marL="0" marR="0" algn="l">
                        <a:spcBef>
                          <a:spcPts val="200"/>
                        </a:spcBef>
                        <a:spcAft>
                          <a:spcPts val="200"/>
                        </a:spcAft>
                      </a:pPr>
                      <a:r>
                        <a:rPr lang="en-US" sz="1000" dirty="0">
                          <a:effectLst/>
                        </a:rPr>
                        <a:t>Professional Practice</a:t>
                      </a:r>
                      <a:endParaRPr lang="en-US" sz="1000" b="1" dirty="0">
                        <a:effectLst/>
                        <a:latin typeface="Arial"/>
                        <a:ea typeface="MS PGothic"/>
                        <a:cs typeface="Times New Roman"/>
                      </a:endParaRPr>
                    </a:p>
                  </a:txBody>
                  <a:tcPr marL="47444" marR="47444" anchor="ctr"/>
                </a:tc>
                <a:tc>
                  <a:txBody>
                    <a:bodyPr/>
                    <a:lstStyle/>
                    <a:p>
                      <a:pPr marL="0" marR="0" algn="l">
                        <a:spcBef>
                          <a:spcPts val="200"/>
                        </a:spcBef>
                        <a:spcAft>
                          <a:spcPts val="200"/>
                        </a:spcAft>
                      </a:pPr>
                      <a:r>
                        <a:rPr lang="en-US" sz="1000" dirty="0">
                          <a:effectLst/>
                        </a:rPr>
                        <a:t>Professional Growth</a:t>
                      </a:r>
                      <a:endParaRPr lang="en-US" sz="1000" b="1" dirty="0">
                        <a:effectLst/>
                        <a:latin typeface="Arial"/>
                        <a:ea typeface="MS PGothic"/>
                        <a:cs typeface="Times New Roman"/>
                      </a:endParaRPr>
                    </a:p>
                  </a:txBody>
                  <a:tcPr marL="47444" marR="47444" anchor="ctr"/>
                </a:tc>
                <a:tc>
                  <a:txBody>
                    <a:bodyPr/>
                    <a:lstStyle/>
                    <a:p>
                      <a:pPr marL="0" marR="0" algn="l">
                        <a:spcBef>
                          <a:spcPts val="200"/>
                        </a:spcBef>
                        <a:spcAft>
                          <a:spcPts val="200"/>
                        </a:spcAft>
                      </a:pPr>
                      <a:r>
                        <a:rPr lang="en-US" sz="1000" dirty="0">
                          <a:effectLst/>
                        </a:rPr>
                        <a:t>Learner Perception</a:t>
                      </a:r>
                      <a:endParaRPr lang="en-US" sz="1000" b="1" dirty="0">
                        <a:effectLst/>
                        <a:latin typeface="Arial"/>
                        <a:ea typeface="MS PGothic"/>
                        <a:cs typeface="Times New Roman"/>
                      </a:endParaRPr>
                    </a:p>
                  </a:txBody>
                  <a:tcPr marL="47444" marR="47444" anchor="ctr"/>
                </a:tc>
                <a:tc>
                  <a:txBody>
                    <a:bodyPr/>
                    <a:lstStyle/>
                    <a:p>
                      <a:pPr marL="0" marR="0" algn="l">
                        <a:spcBef>
                          <a:spcPts val="200"/>
                        </a:spcBef>
                        <a:spcAft>
                          <a:spcPts val="200"/>
                        </a:spcAft>
                      </a:pPr>
                      <a:r>
                        <a:rPr lang="en-US" sz="1000" dirty="0" smtClean="0">
                          <a:effectLst/>
                        </a:rPr>
                        <a:t>Student Learning and Growth</a:t>
                      </a:r>
                      <a:endParaRPr lang="en-US" sz="1000" b="1" dirty="0">
                        <a:effectLst/>
                        <a:latin typeface="Arial"/>
                        <a:ea typeface="MS PGothic"/>
                        <a:cs typeface="Times New Roman"/>
                      </a:endParaRPr>
                    </a:p>
                  </a:txBody>
                  <a:tcPr marL="47444" marR="47444" anchor="ctr"/>
                </a:tc>
              </a:tr>
              <a:tr h="554601">
                <a:tc>
                  <a:txBody>
                    <a:bodyPr/>
                    <a:lstStyle/>
                    <a:p>
                      <a:pPr marL="0" marR="0" algn="l">
                        <a:spcBef>
                          <a:spcPts val="200"/>
                        </a:spcBef>
                        <a:spcAft>
                          <a:spcPts val="200"/>
                        </a:spcAft>
                      </a:pPr>
                      <a:r>
                        <a:rPr lang="en-US" sz="1000" dirty="0">
                          <a:effectLst/>
                        </a:rPr>
                        <a:t>Measures</a:t>
                      </a:r>
                      <a:endParaRPr lang="en-US" sz="1000" dirty="0">
                        <a:effectLst/>
                        <a:latin typeface="Arial"/>
                        <a:ea typeface="MS PGothic"/>
                        <a:cs typeface="Times New Roman"/>
                      </a:endParaRPr>
                    </a:p>
                  </a:txBody>
                  <a:tcPr marL="47444" marR="47444" anchor="ctr"/>
                </a:tc>
                <a:tc>
                  <a:txBody>
                    <a:bodyPr/>
                    <a:lstStyle/>
                    <a:p>
                      <a:pPr marL="0" marR="0" algn="l">
                        <a:spcBef>
                          <a:spcPts val="200"/>
                        </a:spcBef>
                        <a:spcAft>
                          <a:spcPts val="200"/>
                        </a:spcAft>
                      </a:pPr>
                      <a:r>
                        <a:rPr lang="en-US" sz="1000" dirty="0">
                          <a:effectLst/>
                        </a:rPr>
                        <a:t>Performance on each of the 16 Standard Indicators of the MSFE TEPG Rubric </a:t>
                      </a:r>
                      <a:endParaRPr lang="en-US" sz="1000" dirty="0">
                        <a:effectLst/>
                        <a:latin typeface="Arial"/>
                        <a:ea typeface="MS PGothic"/>
                        <a:cs typeface="Times New Roman"/>
                      </a:endParaRPr>
                    </a:p>
                  </a:txBody>
                  <a:tcPr marL="47444" marR="47444"/>
                </a:tc>
                <a:tc>
                  <a:txBody>
                    <a:bodyPr/>
                    <a:lstStyle/>
                    <a:p>
                      <a:pPr marL="0" marR="0" algn="l">
                        <a:spcBef>
                          <a:spcPts val="200"/>
                        </a:spcBef>
                        <a:spcAft>
                          <a:spcPts val="200"/>
                        </a:spcAft>
                      </a:pPr>
                      <a:r>
                        <a:rPr lang="en-US" sz="1000" dirty="0">
                          <a:effectLst/>
                        </a:rPr>
                        <a:t>Professional growth goal progress and attainment</a:t>
                      </a:r>
                      <a:endParaRPr lang="en-US" sz="1000" dirty="0">
                        <a:effectLst/>
                        <a:latin typeface="Arial"/>
                        <a:ea typeface="MS PGothic"/>
                        <a:cs typeface="Times New Roman"/>
                      </a:endParaRPr>
                    </a:p>
                  </a:txBody>
                  <a:tcPr marL="47444" marR="47444"/>
                </a:tc>
                <a:tc>
                  <a:txBody>
                    <a:bodyPr/>
                    <a:lstStyle/>
                    <a:p>
                      <a:pPr marL="0" marR="0" algn="l">
                        <a:spcBef>
                          <a:spcPts val="200"/>
                        </a:spcBef>
                        <a:spcAft>
                          <a:spcPts val="0"/>
                        </a:spcAft>
                      </a:pPr>
                      <a:r>
                        <a:rPr lang="en-US" sz="1000" dirty="0" smtClean="0">
                          <a:effectLst/>
                        </a:rPr>
                        <a:t>7Cs</a:t>
                      </a:r>
                      <a:r>
                        <a:rPr lang="en-US" sz="1000" baseline="0" dirty="0" smtClean="0">
                          <a:effectLst/>
                        </a:rPr>
                        <a:t> Tripod </a:t>
                      </a:r>
                      <a:r>
                        <a:rPr lang="en-US" sz="1000" dirty="0" smtClean="0">
                          <a:effectLst/>
                        </a:rPr>
                        <a:t>Student</a:t>
                      </a:r>
                      <a:r>
                        <a:rPr lang="en-US" sz="1000" baseline="0" dirty="0" smtClean="0">
                          <a:effectLst/>
                        </a:rPr>
                        <a:t> Perception Survey</a:t>
                      </a:r>
                      <a:endParaRPr lang="en-US" sz="1000" dirty="0">
                        <a:effectLst/>
                        <a:latin typeface="Arial"/>
                        <a:ea typeface="MS PGothic"/>
                        <a:cs typeface="Times New Roman"/>
                      </a:endParaRPr>
                    </a:p>
                  </a:txBody>
                  <a:tcPr marL="47444" marR="47444"/>
                </a:tc>
                <a:tc>
                  <a:txBody>
                    <a:bodyPr/>
                    <a:lstStyle/>
                    <a:p>
                      <a:pPr marL="0" marR="0" algn="l">
                        <a:spcBef>
                          <a:spcPts val="200"/>
                        </a:spcBef>
                        <a:spcAft>
                          <a:spcPts val="0"/>
                        </a:spcAft>
                      </a:pPr>
                      <a:r>
                        <a:rPr lang="en-US" sz="1000" dirty="0" smtClean="0">
                          <a:effectLst/>
                        </a:rPr>
                        <a:t>State assessment;</a:t>
                      </a:r>
                      <a:endParaRPr lang="en-US" sz="1000" baseline="0" dirty="0" smtClean="0">
                        <a:effectLst/>
                      </a:endParaRPr>
                    </a:p>
                    <a:p>
                      <a:pPr marL="0" marR="0" indent="0" algn="l" defTabSz="914400" rtl="0" eaLnBrk="1" fontAlgn="auto" latinLnBrk="0" hangingPunct="1">
                        <a:lnSpc>
                          <a:spcPct val="100000"/>
                        </a:lnSpc>
                        <a:spcBef>
                          <a:spcPts val="200"/>
                        </a:spcBef>
                        <a:spcAft>
                          <a:spcPts val="0"/>
                        </a:spcAft>
                        <a:buClrTx/>
                        <a:buSzTx/>
                        <a:buFontTx/>
                        <a:buNone/>
                        <a:tabLst/>
                        <a:defRPr/>
                      </a:pPr>
                      <a:r>
                        <a:rPr lang="en-US" sz="1000" dirty="0" smtClean="0">
                          <a:effectLst/>
                        </a:rPr>
                        <a:t>SLO Assessment</a:t>
                      </a:r>
                      <a:endParaRPr lang="en-US" sz="1000" dirty="0">
                        <a:effectLst/>
                        <a:latin typeface="Arial"/>
                        <a:ea typeface="MS PGothic"/>
                        <a:cs typeface="Times New Roman"/>
                      </a:endParaRPr>
                    </a:p>
                  </a:txBody>
                  <a:tcPr marL="47444" marR="47444"/>
                </a:tc>
              </a:tr>
              <a:tr h="993251">
                <a:tc>
                  <a:txBody>
                    <a:bodyPr/>
                    <a:lstStyle/>
                    <a:p>
                      <a:pPr marL="0" marR="0" algn="l">
                        <a:spcBef>
                          <a:spcPts val="200"/>
                        </a:spcBef>
                        <a:spcAft>
                          <a:spcPts val="200"/>
                        </a:spcAft>
                      </a:pPr>
                      <a:r>
                        <a:rPr lang="en-US" sz="1000" dirty="0">
                          <a:effectLst/>
                        </a:rPr>
                        <a:t>Rating scale</a:t>
                      </a:r>
                      <a:endParaRPr lang="en-US" sz="1000" dirty="0">
                        <a:effectLst/>
                        <a:latin typeface="Arial"/>
                        <a:ea typeface="MS PGothic"/>
                        <a:cs typeface="Times New Roman"/>
                      </a:endParaRPr>
                    </a:p>
                  </a:txBody>
                  <a:tcPr marL="47444" marR="47444" anchor="ctr"/>
                </a:tc>
                <a:tc>
                  <a:txBody>
                    <a:bodyPr/>
                    <a:lstStyle/>
                    <a:p>
                      <a:pPr marL="0" marR="0" algn="l">
                        <a:spcBef>
                          <a:spcPts val="200"/>
                        </a:spcBef>
                        <a:spcAft>
                          <a:spcPts val="200"/>
                        </a:spcAft>
                      </a:pPr>
                      <a:r>
                        <a:rPr lang="en-US" sz="1000" dirty="0">
                          <a:effectLst/>
                        </a:rPr>
                        <a:t>Ineffective = 1</a:t>
                      </a:r>
                    </a:p>
                    <a:p>
                      <a:pPr marL="0" marR="0" algn="l">
                        <a:spcBef>
                          <a:spcPts val="200"/>
                        </a:spcBef>
                        <a:spcAft>
                          <a:spcPts val="200"/>
                        </a:spcAft>
                        <a:tabLst>
                          <a:tab pos="1343660" algn="r"/>
                        </a:tabLst>
                      </a:pPr>
                      <a:r>
                        <a:rPr lang="en-US" sz="1000" dirty="0">
                          <a:effectLst/>
                        </a:rPr>
                        <a:t>Developing = 2	</a:t>
                      </a:r>
                    </a:p>
                    <a:p>
                      <a:pPr marL="0" marR="0" algn="l">
                        <a:spcBef>
                          <a:spcPts val="200"/>
                        </a:spcBef>
                        <a:spcAft>
                          <a:spcPts val="200"/>
                        </a:spcAft>
                      </a:pPr>
                      <a:r>
                        <a:rPr lang="en-US" sz="1000" dirty="0">
                          <a:effectLst/>
                        </a:rPr>
                        <a:t>Effective = 3</a:t>
                      </a:r>
                    </a:p>
                    <a:p>
                      <a:pPr marL="0" marR="0" algn="l">
                        <a:spcBef>
                          <a:spcPts val="200"/>
                        </a:spcBef>
                        <a:spcAft>
                          <a:spcPts val="200"/>
                        </a:spcAft>
                      </a:pPr>
                      <a:r>
                        <a:rPr lang="en-US" sz="1000" dirty="0">
                          <a:effectLst/>
                        </a:rPr>
                        <a:t>Distinguished = 4</a:t>
                      </a:r>
                      <a:endParaRPr lang="en-US" sz="1000" dirty="0">
                        <a:effectLst/>
                        <a:latin typeface="Arial"/>
                        <a:ea typeface="MS PGothic"/>
                        <a:cs typeface="Times New Roman"/>
                      </a:endParaRPr>
                    </a:p>
                  </a:txBody>
                  <a:tcPr marL="47444" marR="47444"/>
                </a:tc>
                <a:tc>
                  <a:txBody>
                    <a:bodyPr/>
                    <a:lstStyle/>
                    <a:p>
                      <a:pPr marL="0" marR="0" algn="l">
                        <a:spcBef>
                          <a:spcPts val="200"/>
                        </a:spcBef>
                        <a:spcAft>
                          <a:spcPts val="200"/>
                        </a:spcAft>
                      </a:pPr>
                      <a:r>
                        <a:rPr lang="en-US" sz="1000" dirty="0">
                          <a:effectLst/>
                        </a:rPr>
                        <a:t>Did not meet = 1</a:t>
                      </a:r>
                    </a:p>
                    <a:p>
                      <a:pPr marL="0" marR="0" algn="l">
                        <a:spcBef>
                          <a:spcPts val="200"/>
                        </a:spcBef>
                        <a:spcAft>
                          <a:spcPts val="200"/>
                        </a:spcAft>
                      </a:pPr>
                      <a:r>
                        <a:rPr lang="en-US" sz="1000" dirty="0">
                          <a:effectLst/>
                        </a:rPr>
                        <a:t>Partially met = 2</a:t>
                      </a:r>
                    </a:p>
                    <a:p>
                      <a:pPr marL="0" marR="0" algn="l">
                        <a:spcBef>
                          <a:spcPts val="200"/>
                        </a:spcBef>
                        <a:spcAft>
                          <a:spcPts val="200"/>
                        </a:spcAft>
                      </a:pPr>
                      <a:r>
                        <a:rPr lang="en-US" sz="1000" dirty="0">
                          <a:effectLst/>
                        </a:rPr>
                        <a:t>Met = 3</a:t>
                      </a:r>
                    </a:p>
                    <a:p>
                      <a:pPr marL="0" marR="0" algn="l">
                        <a:spcBef>
                          <a:spcPts val="200"/>
                        </a:spcBef>
                        <a:spcAft>
                          <a:spcPts val="200"/>
                        </a:spcAft>
                      </a:pPr>
                      <a:r>
                        <a:rPr lang="en-US" sz="1000" dirty="0">
                          <a:effectLst/>
                        </a:rPr>
                        <a:t>Exceeded = 4</a:t>
                      </a:r>
                      <a:endParaRPr lang="en-US" sz="1000" dirty="0">
                        <a:effectLst/>
                        <a:latin typeface="Arial"/>
                        <a:ea typeface="MS PGothic"/>
                        <a:cs typeface="Times New Roman"/>
                      </a:endParaRPr>
                    </a:p>
                  </a:txBody>
                  <a:tcPr marL="47444" marR="47444"/>
                </a:tc>
                <a:tc>
                  <a:txBody>
                    <a:bodyPr/>
                    <a:lstStyle/>
                    <a:p>
                      <a:pPr marL="0" marR="0" algn="l">
                        <a:spcBef>
                          <a:spcPts val="200"/>
                        </a:spcBef>
                        <a:spcAft>
                          <a:spcPts val="200"/>
                        </a:spcAft>
                      </a:pPr>
                      <a:r>
                        <a:rPr lang="en-US" sz="1000" dirty="0">
                          <a:effectLst/>
                        </a:rPr>
                        <a:t>Low = 1</a:t>
                      </a:r>
                    </a:p>
                    <a:p>
                      <a:pPr marL="0" marR="0" algn="l">
                        <a:spcBef>
                          <a:spcPts val="200"/>
                        </a:spcBef>
                        <a:spcAft>
                          <a:spcPts val="200"/>
                        </a:spcAft>
                      </a:pPr>
                      <a:r>
                        <a:rPr lang="en-US" sz="1000" dirty="0">
                          <a:effectLst/>
                        </a:rPr>
                        <a:t>Low average = 2</a:t>
                      </a:r>
                    </a:p>
                    <a:p>
                      <a:pPr marL="0" marR="0" algn="l">
                        <a:spcBef>
                          <a:spcPts val="200"/>
                        </a:spcBef>
                        <a:spcAft>
                          <a:spcPts val="200"/>
                        </a:spcAft>
                      </a:pPr>
                      <a:r>
                        <a:rPr lang="en-US" sz="1000" dirty="0">
                          <a:effectLst/>
                        </a:rPr>
                        <a:t>High average = 3</a:t>
                      </a:r>
                    </a:p>
                    <a:p>
                      <a:pPr marL="0" marR="0" algn="l">
                        <a:spcBef>
                          <a:spcPts val="200"/>
                        </a:spcBef>
                        <a:spcAft>
                          <a:spcPts val="200"/>
                        </a:spcAft>
                      </a:pPr>
                      <a:r>
                        <a:rPr lang="en-US" sz="1000" dirty="0">
                          <a:effectLst/>
                        </a:rPr>
                        <a:t>High = 4</a:t>
                      </a:r>
                      <a:endParaRPr lang="en-US" sz="1000" dirty="0">
                        <a:effectLst/>
                        <a:latin typeface="Arial"/>
                        <a:ea typeface="MS PGothic"/>
                        <a:cs typeface="Times New Roman"/>
                      </a:endParaRPr>
                    </a:p>
                  </a:txBody>
                  <a:tcPr marL="47444" marR="47444"/>
                </a:tc>
                <a:tc>
                  <a:txBody>
                    <a:bodyPr/>
                    <a:lstStyle/>
                    <a:p>
                      <a:pPr marL="0" marR="0" algn="l">
                        <a:spcBef>
                          <a:spcPts val="200"/>
                        </a:spcBef>
                        <a:spcAft>
                          <a:spcPts val="200"/>
                        </a:spcAft>
                      </a:pPr>
                      <a:r>
                        <a:rPr lang="en-US" sz="1000" dirty="0">
                          <a:effectLst/>
                        </a:rPr>
                        <a:t>Did not meet/low = 1</a:t>
                      </a:r>
                    </a:p>
                    <a:p>
                      <a:pPr marL="212725" marR="0" indent="-212725" algn="l">
                        <a:spcBef>
                          <a:spcPts val="200"/>
                        </a:spcBef>
                        <a:spcAft>
                          <a:spcPts val="200"/>
                        </a:spcAft>
                      </a:pPr>
                      <a:r>
                        <a:rPr lang="en-US" sz="1000" dirty="0">
                          <a:effectLst/>
                        </a:rPr>
                        <a:t>Partially met/low average= 2</a:t>
                      </a:r>
                    </a:p>
                    <a:p>
                      <a:pPr marL="0" marR="0" algn="l">
                        <a:spcBef>
                          <a:spcPts val="200"/>
                        </a:spcBef>
                        <a:spcAft>
                          <a:spcPts val="200"/>
                        </a:spcAft>
                      </a:pPr>
                      <a:r>
                        <a:rPr lang="en-US" sz="1000" dirty="0">
                          <a:effectLst/>
                        </a:rPr>
                        <a:t>Met/high average = 3</a:t>
                      </a:r>
                    </a:p>
                    <a:p>
                      <a:pPr marL="0" marR="0" algn="l">
                        <a:spcBef>
                          <a:spcPts val="200"/>
                        </a:spcBef>
                        <a:spcAft>
                          <a:spcPts val="200"/>
                        </a:spcAft>
                      </a:pPr>
                      <a:r>
                        <a:rPr lang="en-US" sz="1000" dirty="0">
                          <a:effectLst/>
                        </a:rPr>
                        <a:t>Exceeded/high = 4</a:t>
                      </a:r>
                      <a:endParaRPr lang="en-US" sz="1000" dirty="0">
                        <a:effectLst/>
                        <a:latin typeface="Arial"/>
                        <a:ea typeface="MS PGothic"/>
                        <a:cs typeface="Times New Roman"/>
                      </a:endParaRPr>
                    </a:p>
                  </a:txBody>
                  <a:tcPr marL="47444" marR="47444"/>
                </a:tc>
              </a:tr>
              <a:tr h="1222176">
                <a:tc>
                  <a:txBody>
                    <a:bodyPr/>
                    <a:lstStyle/>
                    <a:p>
                      <a:pPr marL="0" marR="0" algn="l">
                        <a:spcBef>
                          <a:spcPts val="200"/>
                        </a:spcBef>
                        <a:spcAft>
                          <a:spcPts val="200"/>
                        </a:spcAft>
                      </a:pPr>
                      <a:r>
                        <a:rPr lang="en-US" sz="1000" dirty="0">
                          <a:effectLst/>
                        </a:rPr>
                        <a:t>Sources of evidence</a:t>
                      </a:r>
                      <a:endParaRPr lang="en-US" sz="1000" dirty="0">
                        <a:effectLst/>
                        <a:latin typeface="Arial"/>
                        <a:ea typeface="MS PGothic"/>
                        <a:cs typeface="Times New Roman"/>
                      </a:endParaRPr>
                    </a:p>
                  </a:txBody>
                  <a:tcPr marL="47444" marR="47444" anchor="ctr"/>
                </a:tc>
                <a:tc>
                  <a:txBody>
                    <a:bodyPr/>
                    <a:lstStyle/>
                    <a:p>
                      <a:pPr marL="0" marR="0" algn="l">
                        <a:spcBef>
                          <a:spcPts val="200"/>
                        </a:spcBef>
                        <a:spcAft>
                          <a:spcPts val="200"/>
                        </a:spcAft>
                      </a:pPr>
                      <a:r>
                        <a:rPr lang="en-US" sz="1000" dirty="0">
                          <a:effectLst/>
                        </a:rPr>
                        <a:t>Observations, conferences, and teacher-led collection of evidence</a:t>
                      </a:r>
                      <a:endParaRPr lang="en-US" sz="1000" dirty="0">
                        <a:effectLst/>
                        <a:latin typeface="Arial"/>
                        <a:ea typeface="MS PGothic"/>
                        <a:cs typeface="Times New Roman"/>
                      </a:endParaRPr>
                    </a:p>
                  </a:txBody>
                  <a:tcPr marL="47444" marR="47444"/>
                </a:tc>
                <a:tc>
                  <a:txBody>
                    <a:bodyPr/>
                    <a:lstStyle/>
                    <a:p>
                      <a:pPr marL="0" marR="0" algn="l">
                        <a:spcBef>
                          <a:spcPts val="200"/>
                        </a:spcBef>
                        <a:spcAft>
                          <a:spcPts val="200"/>
                        </a:spcAft>
                      </a:pPr>
                      <a:r>
                        <a:rPr lang="en-US" sz="1000" dirty="0">
                          <a:effectLst/>
                        </a:rPr>
                        <a:t>Conversations and documents related to professional goal progress</a:t>
                      </a:r>
                      <a:endParaRPr lang="en-US" sz="1000" dirty="0">
                        <a:effectLst/>
                        <a:latin typeface="Arial"/>
                        <a:ea typeface="MS PGothic"/>
                        <a:cs typeface="Times New Roman"/>
                      </a:endParaRPr>
                    </a:p>
                  </a:txBody>
                  <a:tcPr marL="47444" marR="47444"/>
                </a:tc>
                <a:tc>
                  <a:txBody>
                    <a:bodyPr/>
                    <a:lstStyle/>
                    <a:p>
                      <a:pPr marL="0" marR="0" algn="l">
                        <a:spcBef>
                          <a:spcPts val="200"/>
                        </a:spcBef>
                        <a:spcAft>
                          <a:spcPts val="200"/>
                        </a:spcAft>
                      </a:pPr>
                      <a:r>
                        <a:rPr lang="en-US" sz="1000" dirty="0" smtClean="0">
                          <a:effectLst/>
                        </a:rPr>
                        <a:t>Student </a:t>
                      </a:r>
                      <a:r>
                        <a:rPr lang="en-US" sz="1000" dirty="0">
                          <a:effectLst/>
                        </a:rPr>
                        <a:t>survey results</a:t>
                      </a:r>
                      <a:endParaRPr lang="en-US" sz="1000" dirty="0">
                        <a:effectLst/>
                        <a:latin typeface="Arial"/>
                        <a:ea typeface="MS PGothic"/>
                        <a:cs typeface="Times New Roman"/>
                      </a:endParaRPr>
                    </a:p>
                  </a:txBody>
                  <a:tcPr marL="47444" marR="47444"/>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000" dirty="0" smtClean="0">
                          <a:effectLst/>
                        </a:rPr>
                        <a:t>SLO assessment</a:t>
                      </a:r>
                      <a:r>
                        <a:rPr lang="en-US" sz="1000" baseline="0" dirty="0" smtClean="0">
                          <a:effectLst/>
                        </a:rPr>
                        <a:t>: </a:t>
                      </a:r>
                      <a:r>
                        <a:rPr lang="en-US" sz="1000" dirty="0" smtClean="0">
                          <a:effectLst/>
                        </a:rPr>
                        <a:t>Student growth data from NWEA Informational Text</a:t>
                      </a:r>
                    </a:p>
                    <a:p>
                      <a:pPr marL="0" marR="0" indent="0" algn="l" defTabSz="914400" rtl="0" eaLnBrk="1" fontAlgn="auto" latinLnBrk="0" hangingPunct="1">
                        <a:lnSpc>
                          <a:spcPct val="100000"/>
                        </a:lnSpc>
                        <a:spcBef>
                          <a:spcPts val="200"/>
                        </a:spcBef>
                        <a:spcAft>
                          <a:spcPts val="200"/>
                        </a:spcAft>
                        <a:buClrTx/>
                        <a:buSzTx/>
                        <a:buFontTx/>
                        <a:buNone/>
                        <a:tabLst/>
                        <a:defRPr/>
                      </a:pPr>
                      <a:r>
                        <a:rPr lang="en-US" sz="1000" dirty="0" smtClean="0">
                          <a:effectLst/>
                        </a:rPr>
                        <a:t>SLO assessment</a:t>
                      </a:r>
                      <a:r>
                        <a:rPr lang="en-US" sz="1000" baseline="0" dirty="0" smtClean="0">
                          <a:effectLst/>
                        </a:rPr>
                        <a:t>: </a:t>
                      </a:r>
                      <a:r>
                        <a:rPr lang="en-US" sz="1000" dirty="0" smtClean="0">
                          <a:effectLst/>
                        </a:rPr>
                        <a:t>Student growth data from district/team</a:t>
                      </a:r>
                      <a:r>
                        <a:rPr lang="en-US" sz="1000" baseline="0" dirty="0" smtClean="0">
                          <a:effectLst/>
                        </a:rPr>
                        <a:t> designed assessment </a:t>
                      </a:r>
                    </a:p>
                  </a:txBody>
                  <a:tcPr marL="47444" marR="47444"/>
                </a:tc>
              </a:tr>
              <a:tr h="554601">
                <a:tc>
                  <a:txBody>
                    <a:bodyPr/>
                    <a:lstStyle/>
                    <a:p>
                      <a:pPr marL="0" marR="0" algn="l">
                        <a:spcBef>
                          <a:spcPts val="200"/>
                        </a:spcBef>
                        <a:spcAft>
                          <a:spcPts val="200"/>
                        </a:spcAft>
                      </a:pPr>
                      <a:r>
                        <a:rPr lang="en-US" sz="1000" dirty="0">
                          <a:effectLst/>
                        </a:rPr>
                        <a:t>Calculation</a:t>
                      </a:r>
                      <a:endParaRPr lang="en-US" sz="1000" dirty="0">
                        <a:effectLst/>
                        <a:latin typeface="Arial"/>
                        <a:ea typeface="MS PGothic"/>
                        <a:cs typeface="Times New Roman"/>
                      </a:endParaRPr>
                    </a:p>
                  </a:txBody>
                  <a:tcPr marL="47444" marR="47444" anchor="ctr"/>
                </a:tc>
                <a:tc>
                  <a:txBody>
                    <a:bodyPr/>
                    <a:lstStyle/>
                    <a:p>
                      <a:pPr marL="0" marR="0" algn="l">
                        <a:spcBef>
                          <a:spcPts val="200"/>
                        </a:spcBef>
                        <a:spcAft>
                          <a:spcPts val="200"/>
                        </a:spcAft>
                      </a:pPr>
                      <a:r>
                        <a:rPr lang="en-US" sz="1000" dirty="0">
                          <a:effectLst/>
                        </a:rPr>
                        <a:t>Average all ratings to determine overall rubric </a:t>
                      </a:r>
                      <a:r>
                        <a:rPr lang="en-US" sz="1000" dirty="0" smtClean="0">
                          <a:effectLst/>
                        </a:rPr>
                        <a:t>rating.</a:t>
                      </a:r>
                      <a:r>
                        <a:rPr lang="en-US" sz="1000" baseline="0" dirty="0" smtClean="0">
                          <a:effectLst/>
                        </a:rPr>
                        <a:t> Factor X 4</a:t>
                      </a:r>
                      <a:endParaRPr lang="en-US" sz="1000" dirty="0">
                        <a:effectLst/>
                        <a:latin typeface="Arial"/>
                        <a:ea typeface="MS PGothic"/>
                        <a:cs typeface="Times New Roman"/>
                      </a:endParaRPr>
                    </a:p>
                  </a:txBody>
                  <a:tcPr marL="47444" marR="47444"/>
                </a:tc>
                <a:tc>
                  <a:txBody>
                    <a:bodyPr/>
                    <a:lstStyle/>
                    <a:p>
                      <a:pPr marL="0" marR="0" algn="l">
                        <a:spcBef>
                          <a:spcPts val="200"/>
                        </a:spcBef>
                        <a:spcAft>
                          <a:spcPts val="200"/>
                        </a:spcAft>
                      </a:pPr>
                      <a:r>
                        <a:rPr lang="en-US" sz="1000" dirty="0">
                          <a:effectLst/>
                        </a:rPr>
                        <a:t>Determine overall goal rating.</a:t>
                      </a:r>
                      <a:endParaRPr lang="en-US" sz="1000" dirty="0">
                        <a:effectLst/>
                        <a:latin typeface="Arial"/>
                        <a:ea typeface="MS PGothic"/>
                        <a:cs typeface="Times New Roman"/>
                      </a:endParaRPr>
                    </a:p>
                  </a:txBody>
                  <a:tcPr marL="47444" marR="47444"/>
                </a:tc>
                <a:tc>
                  <a:txBody>
                    <a:bodyPr/>
                    <a:lstStyle/>
                    <a:p>
                      <a:pPr marL="0" marR="0" algn="l">
                        <a:spcBef>
                          <a:spcPts val="200"/>
                        </a:spcBef>
                        <a:spcAft>
                          <a:spcPts val="200"/>
                        </a:spcAft>
                      </a:pPr>
                      <a:r>
                        <a:rPr lang="en-US" sz="1000" dirty="0">
                          <a:effectLst/>
                        </a:rPr>
                        <a:t>Translate survey results into a 1–4 scale.</a:t>
                      </a:r>
                      <a:endParaRPr lang="en-US" sz="1000" dirty="0">
                        <a:effectLst/>
                        <a:latin typeface="Arial"/>
                        <a:ea typeface="MS PGothic"/>
                        <a:cs typeface="Times New Roman"/>
                      </a:endParaRPr>
                    </a:p>
                  </a:txBody>
                  <a:tcPr marL="47444" marR="47444"/>
                </a:tc>
                <a:tc>
                  <a:txBody>
                    <a:bodyPr/>
                    <a:lstStyle/>
                    <a:p>
                      <a:pPr marL="0" marR="0" algn="l">
                        <a:spcBef>
                          <a:spcPts val="200"/>
                        </a:spcBef>
                        <a:spcAft>
                          <a:spcPts val="200"/>
                        </a:spcAft>
                      </a:pPr>
                      <a:r>
                        <a:rPr lang="en-US" sz="1000" dirty="0">
                          <a:effectLst/>
                        </a:rPr>
                        <a:t>Rate performance for each measure and average.</a:t>
                      </a:r>
                      <a:endParaRPr lang="en-US" sz="1000" dirty="0">
                        <a:effectLst/>
                        <a:latin typeface="Arial"/>
                        <a:ea typeface="MS PGothic"/>
                        <a:cs typeface="Times New Roman"/>
                      </a:endParaRPr>
                    </a:p>
                  </a:txBody>
                  <a:tcPr marL="47444" marR="47444"/>
                </a:tc>
              </a:tr>
              <a:tr h="246489">
                <a:tc>
                  <a:txBody>
                    <a:bodyPr/>
                    <a:lstStyle/>
                    <a:p>
                      <a:pPr marL="0" marR="0" algn="l">
                        <a:spcBef>
                          <a:spcPts val="200"/>
                        </a:spcBef>
                        <a:spcAft>
                          <a:spcPts val="200"/>
                        </a:spcAft>
                      </a:pPr>
                      <a:r>
                        <a:rPr lang="en-US" sz="1000" dirty="0">
                          <a:effectLst/>
                        </a:rPr>
                        <a:t>Weight</a:t>
                      </a:r>
                      <a:endParaRPr lang="en-US" sz="1000" dirty="0">
                        <a:effectLst/>
                        <a:latin typeface="Arial"/>
                        <a:ea typeface="MS PGothic"/>
                        <a:cs typeface="Times New Roman"/>
                      </a:endParaRPr>
                    </a:p>
                  </a:txBody>
                  <a:tcPr marL="47444" marR="47444" anchor="ctr"/>
                </a:tc>
                <a:tc>
                  <a:txBody>
                    <a:bodyPr/>
                    <a:lstStyle/>
                    <a:p>
                      <a:pPr marL="0" marR="0" algn="l">
                        <a:spcBef>
                          <a:spcPts val="200"/>
                        </a:spcBef>
                        <a:spcAft>
                          <a:spcPts val="200"/>
                        </a:spcAft>
                      </a:pPr>
                      <a:r>
                        <a:rPr lang="en-US" sz="1000" dirty="0">
                          <a:effectLst/>
                        </a:rPr>
                        <a:t>40%</a:t>
                      </a:r>
                      <a:endParaRPr lang="en-US" sz="1000" dirty="0">
                        <a:effectLst/>
                        <a:latin typeface="Arial"/>
                        <a:ea typeface="MS PGothic"/>
                        <a:cs typeface="Times New Roman"/>
                      </a:endParaRPr>
                    </a:p>
                  </a:txBody>
                  <a:tcPr marL="47444" marR="47444" anchor="ctr"/>
                </a:tc>
                <a:tc>
                  <a:txBody>
                    <a:bodyPr/>
                    <a:lstStyle/>
                    <a:p>
                      <a:pPr marL="0" marR="0" algn="l">
                        <a:spcBef>
                          <a:spcPts val="200"/>
                        </a:spcBef>
                        <a:spcAft>
                          <a:spcPts val="200"/>
                        </a:spcAft>
                      </a:pPr>
                      <a:r>
                        <a:rPr lang="en-US" sz="1000" dirty="0">
                          <a:effectLst/>
                        </a:rPr>
                        <a:t>10%</a:t>
                      </a:r>
                      <a:endParaRPr lang="en-US" sz="1000" dirty="0">
                        <a:effectLst/>
                        <a:latin typeface="Arial"/>
                        <a:ea typeface="MS PGothic"/>
                        <a:cs typeface="Times New Roman"/>
                      </a:endParaRPr>
                    </a:p>
                  </a:txBody>
                  <a:tcPr marL="47444" marR="47444" anchor="ctr"/>
                </a:tc>
                <a:tc>
                  <a:txBody>
                    <a:bodyPr/>
                    <a:lstStyle/>
                    <a:p>
                      <a:pPr marL="0" marR="0" algn="l">
                        <a:spcBef>
                          <a:spcPts val="200"/>
                        </a:spcBef>
                        <a:spcAft>
                          <a:spcPts val="200"/>
                        </a:spcAft>
                      </a:pPr>
                      <a:r>
                        <a:rPr lang="en-US" sz="1000" dirty="0">
                          <a:effectLst/>
                        </a:rPr>
                        <a:t>10%</a:t>
                      </a:r>
                      <a:endParaRPr lang="en-US" sz="1000" dirty="0">
                        <a:effectLst/>
                        <a:latin typeface="Arial"/>
                        <a:ea typeface="MS PGothic"/>
                        <a:cs typeface="Times New Roman"/>
                      </a:endParaRPr>
                    </a:p>
                  </a:txBody>
                  <a:tcPr marL="47444" marR="47444" anchor="ctr"/>
                </a:tc>
                <a:tc>
                  <a:txBody>
                    <a:bodyPr/>
                    <a:lstStyle/>
                    <a:p>
                      <a:pPr marL="0" marR="0" algn="l">
                        <a:spcBef>
                          <a:spcPts val="200"/>
                        </a:spcBef>
                        <a:spcAft>
                          <a:spcPts val="200"/>
                        </a:spcAft>
                      </a:pPr>
                      <a:r>
                        <a:rPr lang="en-US" sz="1000" dirty="0">
                          <a:effectLst/>
                        </a:rPr>
                        <a:t>40%</a:t>
                      </a:r>
                      <a:endParaRPr lang="en-US" sz="1000" dirty="0">
                        <a:effectLst/>
                        <a:latin typeface="Arial"/>
                        <a:ea typeface="MS PGothic"/>
                        <a:cs typeface="Times New Roman"/>
                      </a:endParaRPr>
                    </a:p>
                  </a:txBody>
                  <a:tcPr marL="47444" marR="47444" anchor="ctr"/>
                </a:tc>
              </a:tr>
            </a:tbl>
          </a:graphicData>
        </a:graphic>
      </p:graphicFrame>
    </p:spTree>
    <p:extLst>
      <p:ext uri="{BB962C8B-B14F-4D97-AF65-F5344CB8AC3E}">
        <p14:creationId xmlns:p14="http://schemas.microsoft.com/office/powerpoint/2010/main" val="3731611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Approach 3—Using weighted percentages</a:t>
            </a:r>
            <a:r>
              <a:rPr lang="en-US" sz="2000" dirty="0" smtClean="0"/>
              <a:t>(PRINCIPAL-Sample 1)</a:t>
            </a:r>
            <a:endParaRPr lang="en-US" dirty="0"/>
          </a:p>
        </p:txBody>
      </p:sp>
      <p:graphicFrame>
        <p:nvGraphicFramePr>
          <p:cNvPr id="9" name="Content Placeholder 3"/>
          <p:cNvGraphicFramePr>
            <a:graphicFrameLocks noGrp="1"/>
          </p:cNvGraphicFramePr>
          <p:nvPr>
            <p:ph idx="1"/>
            <p:extLst>
              <p:ext uri="{D42A27DB-BD31-4B8C-83A1-F6EECF244321}">
                <p14:modId xmlns:p14="http://schemas.microsoft.com/office/powerpoint/2010/main" val="1330764852"/>
              </p:ext>
            </p:extLst>
          </p:nvPr>
        </p:nvGraphicFramePr>
        <p:xfrm>
          <a:off x="244002" y="2133600"/>
          <a:ext cx="8610600" cy="3649729"/>
        </p:xfrm>
        <a:graphic>
          <a:graphicData uri="http://schemas.openxmlformats.org/drawingml/2006/table">
            <a:tbl>
              <a:tblPr firstRow="1" firstCol="1" bandRow="1">
                <a:tableStyleId>{21E4AEA4-8DFA-4A89-87EB-49C32662AFE0}</a:tableStyleId>
              </a:tblPr>
              <a:tblGrid>
                <a:gridCol w="1526687"/>
                <a:gridCol w="2183639"/>
                <a:gridCol w="2450137"/>
                <a:gridCol w="2450137"/>
              </a:tblGrid>
              <a:tr h="260330">
                <a:tc>
                  <a:txBody>
                    <a:bodyPr/>
                    <a:lstStyle/>
                    <a:p>
                      <a:pPr marL="0" marR="0">
                        <a:spcBef>
                          <a:spcPts val="200"/>
                        </a:spcBef>
                        <a:spcAft>
                          <a:spcPts val="200"/>
                        </a:spcAft>
                      </a:pPr>
                      <a:r>
                        <a:rPr lang="en-US" sz="1000" dirty="0">
                          <a:effectLst/>
                        </a:rPr>
                        <a:t> </a:t>
                      </a:r>
                      <a:endParaRPr lang="en-US" sz="1000" b="1" dirty="0">
                        <a:effectLst/>
                        <a:latin typeface="Arial"/>
                        <a:ea typeface="MS PGothic"/>
                        <a:cs typeface="Times New Roman"/>
                      </a:endParaRPr>
                    </a:p>
                  </a:txBody>
                  <a:tcPr marL="46949" marR="46949" anchor="ctr"/>
                </a:tc>
                <a:tc>
                  <a:txBody>
                    <a:bodyPr/>
                    <a:lstStyle/>
                    <a:p>
                      <a:pPr marL="0" marR="0">
                        <a:spcBef>
                          <a:spcPts val="200"/>
                        </a:spcBef>
                        <a:spcAft>
                          <a:spcPts val="200"/>
                        </a:spcAft>
                      </a:pPr>
                      <a:r>
                        <a:rPr lang="en-US" sz="1000" dirty="0">
                          <a:effectLst/>
                        </a:rPr>
                        <a:t>Professional Practice</a:t>
                      </a:r>
                      <a:endParaRPr lang="en-US" sz="1000" b="1" dirty="0">
                        <a:effectLst/>
                        <a:latin typeface="Arial"/>
                        <a:ea typeface="MS PGothic"/>
                        <a:cs typeface="Times New Roman"/>
                      </a:endParaRPr>
                    </a:p>
                  </a:txBody>
                  <a:tcPr marL="46949" marR="46949" anchor="ctr"/>
                </a:tc>
                <a:tc gridSpan="2">
                  <a:txBody>
                    <a:bodyPr/>
                    <a:lstStyle/>
                    <a:p>
                      <a:pPr marL="0" marR="0">
                        <a:spcBef>
                          <a:spcPts val="200"/>
                        </a:spcBef>
                        <a:spcAft>
                          <a:spcPts val="200"/>
                        </a:spcAft>
                      </a:pPr>
                      <a:r>
                        <a:rPr lang="en-US" sz="1000" dirty="0" smtClean="0">
                          <a:effectLst/>
                        </a:rPr>
                        <a:t>Student Learning and Growth</a:t>
                      </a:r>
                      <a:endParaRPr lang="en-US" sz="1000" b="1" dirty="0">
                        <a:effectLst/>
                        <a:latin typeface="Arial"/>
                        <a:ea typeface="MS PGothic"/>
                        <a:cs typeface="Times New Roman"/>
                      </a:endParaRPr>
                    </a:p>
                  </a:txBody>
                  <a:tcPr marL="46949" marR="46949" anchor="ctr"/>
                </a:tc>
                <a:tc hMerge="1">
                  <a:txBody>
                    <a:bodyPr/>
                    <a:lstStyle/>
                    <a:p>
                      <a:pPr marL="0" marR="0">
                        <a:spcBef>
                          <a:spcPts val="200"/>
                        </a:spcBef>
                        <a:spcAft>
                          <a:spcPts val="200"/>
                        </a:spcAft>
                      </a:pPr>
                      <a:endParaRPr lang="en-US" sz="1100" b="1" dirty="0">
                        <a:effectLst/>
                        <a:latin typeface="Arial"/>
                        <a:ea typeface="MS PGothic"/>
                        <a:cs typeface="Times New Roman"/>
                      </a:endParaRPr>
                    </a:p>
                  </a:txBody>
                  <a:tcPr marL="45720" marR="45720" anchor="ctr"/>
                </a:tc>
              </a:tr>
              <a:tr h="770358">
                <a:tc>
                  <a:txBody>
                    <a:bodyPr/>
                    <a:lstStyle/>
                    <a:p>
                      <a:pPr marL="0" marR="0">
                        <a:spcBef>
                          <a:spcPts val="200"/>
                        </a:spcBef>
                        <a:spcAft>
                          <a:spcPts val="200"/>
                        </a:spcAft>
                      </a:pPr>
                      <a:r>
                        <a:rPr lang="en-US" sz="1000" dirty="0">
                          <a:effectLst/>
                        </a:rPr>
                        <a:t>Measures</a:t>
                      </a:r>
                      <a:endParaRPr lang="en-US" sz="1000" dirty="0">
                        <a:effectLst/>
                        <a:latin typeface="Arial"/>
                        <a:ea typeface="MS PGothic"/>
                        <a:cs typeface="Times New Roman"/>
                      </a:endParaRPr>
                    </a:p>
                  </a:txBody>
                  <a:tcPr marL="46949" marR="46949" anchor="ctr"/>
                </a:tc>
                <a:tc>
                  <a:txBody>
                    <a:bodyPr/>
                    <a:lstStyle/>
                    <a:p>
                      <a:pPr marL="0" marR="0">
                        <a:spcBef>
                          <a:spcPts val="200"/>
                        </a:spcBef>
                        <a:spcAft>
                          <a:spcPts val="200"/>
                        </a:spcAft>
                      </a:pPr>
                      <a:r>
                        <a:rPr lang="en-US" sz="1000" dirty="0">
                          <a:effectLst/>
                        </a:rPr>
                        <a:t>Performance on each of the </a:t>
                      </a:r>
                      <a:r>
                        <a:rPr lang="en-US" sz="1000" dirty="0" smtClean="0">
                          <a:effectLst/>
                        </a:rPr>
                        <a:t>6 Domains</a:t>
                      </a:r>
                      <a:r>
                        <a:rPr lang="en-US" sz="1000" baseline="0" dirty="0" smtClean="0">
                          <a:effectLst/>
                        </a:rPr>
                        <a:t> </a:t>
                      </a:r>
                      <a:r>
                        <a:rPr lang="en-US" sz="1000" dirty="0" smtClean="0">
                          <a:effectLst/>
                        </a:rPr>
                        <a:t> </a:t>
                      </a:r>
                      <a:r>
                        <a:rPr lang="en-US" sz="1000" baseline="0" dirty="0" smtClean="0">
                          <a:effectLst/>
                        </a:rPr>
                        <a:t>of the MPA Principal Evaluation Model  on the  model rubric</a:t>
                      </a:r>
                      <a:endParaRPr lang="en-US" sz="1000" dirty="0">
                        <a:effectLst/>
                        <a:latin typeface="Arial"/>
                        <a:ea typeface="MS PGothic"/>
                        <a:cs typeface="Times New Roman"/>
                      </a:endParaRPr>
                    </a:p>
                  </a:txBody>
                  <a:tcPr marL="46949" marR="46949"/>
                </a:tc>
                <a:tc>
                  <a:txBody>
                    <a:bodyPr/>
                    <a:lstStyle/>
                    <a:p>
                      <a:pPr marL="0" marR="0">
                        <a:spcBef>
                          <a:spcPts val="200"/>
                        </a:spcBef>
                        <a:spcAft>
                          <a:spcPts val="0"/>
                        </a:spcAft>
                      </a:pPr>
                      <a:r>
                        <a:rPr lang="en-US" sz="1000" dirty="0">
                          <a:effectLst/>
                        </a:rPr>
                        <a:t>Student growth and improvement</a:t>
                      </a:r>
                      <a:endParaRPr lang="en-US" sz="1000" dirty="0">
                        <a:effectLst/>
                        <a:latin typeface="Arial"/>
                        <a:ea typeface="MS PGothic"/>
                        <a:cs typeface="Times New Roman"/>
                      </a:endParaRPr>
                    </a:p>
                  </a:txBody>
                  <a:tcPr marL="46949" marR="46949"/>
                </a:tc>
                <a:tc>
                  <a:txBody>
                    <a:bodyPr/>
                    <a:lstStyle/>
                    <a:p>
                      <a:pPr marL="0" marR="0" indent="0" algn="l" defTabSz="914400" rtl="0" eaLnBrk="1" fontAlgn="auto" latinLnBrk="0" hangingPunct="1">
                        <a:lnSpc>
                          <a:spcPct val="100000"/>
                        </a:lnSpc>
                        <a:spcBef>
                          <a:spcPts val="200"/>
                        </a:spcBef>
                        <a:spcAft>
                          <a:spcPts val="0"/>
                        </a:spcAft>
                        <a:buClrTx/>
                        <a:buSzTx/>
                        <a:buFontTx/>
                        <a:buNone/>
                        <a:tabLst/>
                        <a:defRPr/>
                      </a:pPr>
                      <a:r>
                        <a:rPr lang="en-US" sz="1000" dirty="0" smtClean="0">
                          <a:effectLst/>
                        </a:rPr>
                        <a:t>Student growth and improvement</a:t>
                      </a:r>
                    </a:p>
                    <a:p>
                      <a:pPr marL="0" marR="0">
                        <a:spcBef>
                          <a:spcPts val="200"/>
                        </a:spcBef>
                        <a:spcAft>
                          <a:spcPts val="0"/>
                        </a:spcAft>
                      </a:pPr>
                      <a:endParaRPr lang="en-US" sz="1000" dirty="0">
                        <a:effectLst/>
                        <a:latin typeface="Arial"/>
                        <a:ea typeface="MS PGothic"/>
                        <a:cs typeface="Times New Roman"/>
                      </a:endParaRPr>
                    </a:p>
                  </a:txBody>
                  <a:tcPr marL="46949" marR="46949"/>
                </a:tc>
              </a:tr>
              <a:tr h="798112">
                <a:tc>
                  <a:txBody>
                    <a:bodyPr/>
                    <a:lstStyle/>
                    <a:p>
                      <a:pPr marL="0" marR="0">
                        <a:spcBef>
                          <a:spcPts val="200"/>
                        </a:spcBef>
                        <a:spcAft>
                          <a:spcPts val="200"/>
                        </a:spcAft>
                      </a:pPr>
                      <a:r>
                        <a:rPr lang="en-US" sz="1000" dirty="0">
                          <a:effectLst/>
                        </a:rPr>
                        <a:t>Rating scale</a:t>
                      </a:r>
                      <a:endParaRPr lang="en-US" sz="1000" dirty="0">
                        <a:effectLst/>
                        <a:latin typeface="Arial"/>
                        <a:ea typeface="MS PGothic"/>
                        <a:cs typeface="Times New Roman"/>
                      </a:endParaRPr>
                    </a:p>
                  </a:txBody>
                  <a:tcPr marL="46949" marR="46949" anchor="ctr"/>
                </a:tc>
                <a:tc>
                  <a:txBody>
                    <a:bodyPr/>
                    <a:lstStyle/>
                    <a:p>
                      <a:pPr marL="0" marR="0">
                        <a:spcBef>
                          <a:spcPts val="200"/>
                        </a:spcBef>
                        <a:spcAft>
                          <a:spcPts val="200"/>
                        </a:spcAft>
                      </a:pPr>
                      <a:r>
                        <a:rPr lang="en-US" sz="1000" dirty="0" smtClean="0">
                          <a:effectLst/>
                        </a:rPr>
                        <a:t>Does not Meet =1</a:t>
                      </a:r>
                    </a:p>
                    <a:p>
                      <a:pPr marL="0" marR="0">
                        <a:spcBef>
                          <a:spcPts val="200"/>
                        </a:spcBef>
                        <a:spcAft>
                          <a:spcPts val="200"/>
                        </a:spcAft>
                      </a:pPr>
                      <a:r>
                        <a:rPr lang="en-US" sz="1000" dirty="0" smtClean="0">
                          <a:effectLst/>
                        </a:rPr>
                        <a:t>Basic= 2</a:t>
                      </a:r>
                    </a:p>
                    <a:p>
                      <a:pPr marL="0" marR="0">
                        <a:spcBef>
                          <a:spcPts val="200"/>
                        </a:spcBef>
                        <a:spcAft>
                          <a:spcPts val="200"/>
                        </a:spcAft>
                      </a:pPr>
                      <a:r>
                        <a:rPr lang="en-US" sz="1000" dirty="0" smtClean="0">
                          <a:effectLst/>
                        </a:rPr>
                        <a:t>Proficient=</a:t>
                      </a:r>
                      <a:r>
                        <a:rPr lang="en-US" sz="1000" baseline="0" dirty="0" smtClean="0">
                          <a:effectLst/>
                        </a:rPr>
                        <a:t> 3</a:t>
                      </a:r>
                    </a:p>
                    <a:p>
                      <a:pPr marL="0" marR="0">
                        <a:spcBef>
                          <a:spcPts val="200"/>
                        </a:spcBef>
                        <a:spcAft>
                          <a:spcPts val="200"/>
                        </a:spcAft>
                      </a:pPr>
                      <a:r>
                        <a:rPr lang="en-US" sz="1000" baseline="0" dirty="0" smtClean="0">
                          <a:effectLst/>
                        </a:rPr>
                        <a:t>Exemplary= 4</a:t>
                      </a:r>
                      <a:endParaRPr lang="en-US" sz="1000" dirty="0">
                        <a:effectLst/>
                        <a:latin typeface="+mj-lt"/>
                        <a:ea typeface="MS PGothic"/>
                        <a:cs typeface="Times New Roman"/>
                      </a:endParaRPr>
                    </a:p>
                  </a:txBody>
                  <a:tcPr marL="46949" marR="46949"/>
                </a:tc>
                <a:tc>
                  <a:txBody>
                    <a:bodyPr/>
                    <a:lstStyle/>
                    <a:p>
                      <a:pPr marL="0" marR="0">
                        <a:spcBef>
                          <a:spcPts val="200"/>
                        </a:spcBef>
                        <a:spcAft>
                          <a:spcPts val="200"/>
                        </a:spcAft>
                      </a:pPr>
                      <a:r>
                        <a:rPr lang="en-US" sz="1000" dirty="0">
                          <a:effectLst/>
                        </a:rPr>
                        <a:t>Did not meet/low = 1</a:t>
                      </a:r>
                    </a:p>
                    <a:p>
                      <a:pPr marL="212725" marR="0" indent="-212725">
                        <a:spcBef>
                          <a:spcPts val="200"/>
                        </a:spcBef>
                        <a:spcAft>
                          <a:spcPts val="200"/>
                        </a:spcAft>
                      </a:pPr>
                      <a:r>
                        <a:rPr lang="en-US" sz="1000" dirty="0">
                          <a:effectLst/>
                        </a:rPr>
                        <a:t>Partially met/low average= 2</a:t>
                      </a:r>
                    </a:p>
                    <a:p>
                      <a:pPr marL="0" marR="0">
                        <a:spcBef>
                          <a:spcPts val="200"/>
                        </a:spcBef>
                        <a:spcAft>
                          <a:spcPts val="200"/>
                        </a:spcAft>
                      </a:pPr>
                      <a:r>
                        <a:rPr lang="en-US" sz="1000" dirty="0">
                          <a:effectLst/>
                        </a:rPr>
                        <a:t>Met/high average = 3</a:t>
                      </a:r>
                    </a:p>
                    <a:p>
                      <a:pPr marL="0" marR="0">
                        <a:spcBef>
                          <a:spcPts val="200"/>
                        </a:spcBef>
                        <a:spcAft>
                          <a:spcPts val="200"/>
                        </a:spcAft>
                      </a:pPr>
                      <a:r>
                        <a:rPr lang="en-US" sz="1000" dirty="0">
                          <a:effectLst/>
                        </a:rPr>
                        <a:t>Exceeded/high = 4</a:t>
                      </a:r>
                      <a:endParaRPr lang="en-US" sz="1000" dirty="0">
                        <a:effectLst/>
                        <a:latin typeface="Arial"/>
                        <a:ea typeface="MS PGothic"/>
                        <a:cs typeface="Times New Roman"/>
                      </a:endParaRPr>
                    </a:p>
                  </a:txBody>
                  <a:tcPr marL="46949" marR="46949"/>
                </a:tc>
                <a:tc>
                  <a:txBody>
                    <a:bodyPr/>
                    <a:lstStyle/>
                    <a:p>
                      <a:pPr marL="0" marR="0">
                        <a:spcBef>
                          <a:spcPts val="200"/>
                        </a:spcBef>
                        <a:spcAft>
                          <a:spcPts val="200"/>
                        </a:spcAft>
                      </a:pPr>
                      <a:r>
                        <a:rPr lang="en-US" sz="1000" dirty="0" smtClean="0">
                          <a:effectLst/>
                        </a:rPr>
                        <a:t>Did not meet/low = 1</a:t>
                      </a:r>
                    </a:p>
                    <a:p>
                      <a:pPr marL="212725" marR="0" indent="-212725">
                        <a:spcBef>
                          <a:spcPts val="200"/>
                        </a:spcBef>
                        <a:spcAft>
                          <a:spcPts val="200"/>
                        </a:spcAft>
                      </a:pPr>
                      <a:r>
                        <a:rPr lang="en-US" sz="1000" dirty="0" smtClean="0">
                          <a:effectLst/>
                        </a:rPr>
                        <a:t>Partially met/low average= 2</a:t>
                      </a:r>
                    </a:p>
                    <a:p>
                      <a:pPr marL="0" marR="0">
                        <a:spcBef>
                          <a:spcPts val="200"/>
                        </a:spcBef>
                        <a:spcAft>
                          <a:spcPts val="200"/>
                        </a:spcAft>
                      </a:pPr>
                      <a:r>
                        <a:rPr lang="en-US" sz="1000" dirty="0" smtClean="0">
                          <a:effectLst/>
                        </a:rPr>
                        <a:t>Met/high average = 3</a:t>
                      </a:r>
                    </a:p>
                    <a:p>
                      <a:pPr marL="0" marR="0">
                        <a:spcBef>
                          <a:spcPts val="200"/>
                        </a:spcBef>
                        <a:spcAft>
                          <a:spcPts val="200"/>
                        </a:spcAft>
                      </a:pPr>
                      <a:r>
                        <a:rPr lang="en-US" sz="1000" dirty="0" smtClean="0">
                          <a:effectLst/>
                        </a:rPr>
                        <a:t>Exceeded/high = 4</a:t>
                      </a:r>
                    </a:p>
                    <a:p>
                      <a:pPr marL="0" marR="0">
                        <a:spcBef>
                          <a:spcPts val="200"/>
                        </a:spcBef>
                        <a:spcAft>
                          <a:spcPts val="200"/>
                        </a:spcAft>
                      </a:pPr>
                      <a:endParaRPr lang="en-US" sz="1000" dirty="0">
                        <a:effectLst/>
                        <a:latin typeface="Arial"/>
                        <a:ea typeface="MS PGothic"/>
                        <a:cs typeface="Times New Roman"/>
                      </a:endParaRPr>
                    </a:p>
                  </a:txBody>
                  <a:tcPr marL="46949" marR="46949"/>
                </a:tc>
              </a:tr>
              <a:tr h="503472">
                <a:tc>
                  <a:txBody>
                    <a:bodyPr/>
                    <a:lstStyle/>
                    <a:p>
                      <a:pPr marL="0" marR="0">
                        <a:spcBef>
                          <a:spcPts val="200"/>
                        </a:spcBef>
                        <a:spcAft>
                          <a:spcPts val="200"/>
                        </a:spcAft>
                      </a:pPr>
                      <a:r>
                        <a:rPr lang="en-US" sz="1000" dirty="0">
                          <a:effectLst/>
                        </a:rPr>
                        <a:t>Sources of evidence</a:t>
                      </a:r>
                      <a:endParaRPr lang="en-US" sz="1000" dirty="0">
                        <a:effectLst/>
                        <a:latin typeface="Arial"/>
                        <a:ea typeface="MS PGothic"/>
                        <a:cs typeface="Times New Roman"/>
                      </a:endParaRPr>
                    </a:p>
                  </a:txBody>
                  <a:tcPr marL="46949" marR="46949" anchor="ctr"/>
                </a:tc>
                <a:tc>
                  <a:txBody>
                    <a:bodyPr/>
                    <a:lstStyle/>
                    <a:p>
                      <a:pPr marL="0" marR="0">
                        <a:spcBef>
                          <a:spcPts val="200"/>
                        </a:spcBef>
                        <a:spcAft>
                          <a:spcPts val="200"/>
                        </a:spcAft>
                      </a:pPr>
                      <a:r>
                        <a:rPr lang="en-US" sz="1000" dirty="0">
                          <a:effectLst/>
                        </a:rPr>
                        <a:t>Observations, conferences, and </a:t>
                      </a:r>
                      <a:r>
                        <a:rPr lang="en-US" sz="1000" dirty="0" smtClean="0">
                          <a:effectLst/>
                        </a:rPr>
                        <a:t>principal-led </a:t>
                      </a:r>
                      <a:r>
                        <a:rPr lang="en-US" sz="1000" dirty="0">
                          <a:effectLst/>
                        </a:rPr>
                        <a:t>collection of evidence</a:t>
                      </a:r>
                      <a:endParaRPr lang="en-US" sz="1000" dirty="0">
                        <a:effectLst/>
                        <a:latin typeface="Arial"/>
                        <a:ea typeface="MS PGothic"/>
                        <a:cs typeface="Times New Roman"/>
                      </a:endParaRPr>
                    </a:p>
                  </a:txBody>
                  <a:tcPr marL="46949" marR="46949"/>
                </a:tc>
                <a:tc>
                  <a:txBody>
                    <a:bodyPr/>
                    <a:lstStyle/>
                    <a:p>
                      <a:pPr marL="0" marR="0">
                        <a:spcBef>
                          <a:spcPts val="200"/>
                        </a:spcBef>
                        <a:spcAft>
                          <a:spcPts val="200"/>
                        </a:spcAft>
                      </a:pPr>
                      <a:r>
                        <a:rPr lang="en-US" sz="1000" baseline="0" dirty="0" smtClean="0">
                          <a:effectLst/>
                        </a:rPr>
                        <a:t>Average of student growth </a:t>
                      </a:r>
                      <a:r>
                        <a:rPr lang="en-US" sz="1000" dirty="0" smtClean="0">
                          <a:effectLst/>
                        </a:rPr>
                        <a:t>on one SLO</a:t>
                      </a:r>
                      <a:r>
                        <a:rPr lang="en-US" sz="1000" baseline="0" dirty="0" smtClean="0">
                          <a:effectLst/>
                        </a:rPr>
                        <a:t> per content</a:t>
                      </a:r>
                      <a:endParaRPr lang="en-US" sz="1000" dirty="0">
                        <a:solidFill>
                          <a:schemeClr val="tx1"/>
                        </a:solidFill>
                        <a:effectLst/>
                        <a:latin typeface="Arial"/>
                        <a:ea typeface="MS PGothic"/>
                        <a:cs typeface="Times New Roman"/>
                      </a:endParaRPr>
                    </a:p>
                  </a:txBody>
                  <a:tcPr marL="46949" marR="46949"/>
                </a:tc>
                <a:tc>
                  <a:txBody>
                    <a:bodyPr/>
                    <a:lstStyle/>
                    <a:p>
                      <a:pPr marL="0" marR="0">
                        <a:spcBef>
                          <a:spcPts val="200"/>
                        </a:spcBef>
                        <a:spcAft>
                          <a:spcPts val="200"/>
                        </a:spcAft>
                      </a:pPr>
                      <a:r>
                        <a:rPr lang="en-US" sz="1000" dirty="0" smtClean="0">
                          <a:effectLst/>
                        </a:rPr>
                        <a:t>Student growth data from School wide NWEA Reading </a:t>
                      </a:r>
                      <a:endParaRPr lang="en-US" sz="1000" dirty="0">
                        <a:solidFill>
                          <a:schemeClr val="tx1"/>
                        </a:solidFill>
                        <a:effectLst/>
                        <a:latin typeface="Arial"/>
                        <a:ea typeface="MS PGothic"/>
                        <a:cs typeface="Times New Roman"/>
                      </a:endParaRPr>
                    </a:p>
                  </a:txBody>
                  <a:tcPr marL="46949" marR="46949"/>
                </a:tc>
              </a:tr>
              <a:tr h="640632">
                <a:tc>
                  <a:txBody>
                    <a:bodyPr/>
                    <a:lstStyle/>
                    <a:p>
                      <a:pPr marL="0" marR="0">
                        <a:spcBef>
                          <a:spcPts val="200"/>
                        </a:spcBef>
                        <a:spcAft>
                          <a:spcPts val="200"/>
                        </a:spcAft>
                      </a:pPr>
                      <a:r>
                        <a:rPr lang="en-US" sz="1000" dirty="0">
                          <a:effectLst/>
                        </a:rPr>
                        <a:t>Calculation</a:t>
                      </a:r>
                      <a:endParaRPr lang="en-US" sz="1000" dirty="0">
                        <a:effectLst/>
                        <a:latin typeface="Arial"/>
                        <a:ea typeface="MS PGothic"/>
                        <a:cs typeface="Times New Roman"/>
                      </a:endParaRPr>
                    </a:p>
                  </a:txBody>
                  <a:tcPr marL="46949" marR="46949" anchor="ctr"/>
                </a:tc>
                <a:tc>
                  <a:txBody>
                    <a:bodyPr/>
                    <a:lstStyle/>
                    <a:p>
                      <a:pPr marL="0" marR="0">
                        <a:spcBef>
                          <a:spcPts val="200"/>
                        </a:spcBef>
                        <a:spcAft>
                          <a:spcPts val="200"/>
                        </a:spcAft>
                      </a:pPr>
                      <a:r>
                        <a:rPr lang="en-US" sz="1000" dirty="0" smtClean="0">
                          <a:effectLst/>
                        </a:rPr>
                        <a:t>Average all ratings to determine overall professional</a:t>
                      </a:r>
                      <a:r>
                        <a:rPr lang="en-US" sz="1000" baseline="0" dirty="0" smtClean="0">
                          <a:effectLst/>
                        </a:rPr>
                        <a:t> practice rating.</a:t>
                      </a:r>
                      <a:endParaRPr lang="en-US" sz="1000" dirty="0">
                        <a:effectLst/>
                        <a:latin typeface="Arial"/>
                        <a:ea typeface="MS PGothic"/>
                        <a:cs typeface="Times New Roman"/>
                      </a:endParaRPr>
                    </a:p>
                  </a:txBody>
                  <a:tcPr marL="46949" marR="46949"/>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000" dirty="0" smtClean="0">
                          <a:effectLst/>
                        </a:rPr>
                        <a:t>Determine</a:t>
                      </a:r>
                      <a:r>
                        <a:rPr lang="en-US" sz="1000" baseline="0" dirty="0" smtClean="0">
                          <a:effectLst/>
                        </a:rPr>
                        <a:t> aggregate score and calculate as 10% of overall growth measure</a:t>
                      </a:r>
                      <a:endParaRPr lang="en-US" sz="1000" dirty="0" smtClean="0">
                        <a:effectLst/>
                        <a:latin typeface="+mn-lt"/>
                        <a:ea typeface="MS PGothic"/>
                        <a:cs typeface="Times New Roman"/>
                      </a:endParaRPr>
                    </a:p>
                  </a:txBody>
                  <a:tcPr marL="46949" marR="46949"/>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000" dirty="0" smtClean="0">
                          <a:effectLst/>
                        </a:rPr>
                        <a:t>Determine</a:t>
                      </a:r>
                      <a:r>
                        <a:rPr lang="en-US" sz="1000" baseline="0" dirty="0" smtClean="0">
                          <a:effectLst/>
                        </a:rPr>
                        <a:t> aggregate score and calculate as 10% of overall growth measure</a:t>
                      </a:r>
                      <a:endParaRPr lang="en-US" sz="1000" dirty="0" smtClean="0">
                        <a:effectLst/>
                      </a:endParaRPr>
                    </a:p>
                    <a:p>
                      <a:pPr marL="0" marR="0">
                        <a:spcBef>
                          <a:spcPts val="200"/>
                        </a:spcBef>
                        <a:spcAft>
                          <a:spcPts val="200"/>
                        </a:spcAft>
                      </a:pPr>
                      <a:endParaRPr lang="en-US" sz="1000" dirty="0">
                        <a:effectLst/>
                        <a:latin typeface="Arial"/>
                        <a:ea typeface="MS PGothic"/>
                        <a:cs typeface="Times New Roman"/>
                      </a:endParaRPr>
                    </a:p>
                  </a:txBody>
                  <a:tcPr marL="46949" marR="46949"/>
                </a:tc>
              </a:tr>
              <a:tr h="261921">
                <a:tc>
                  <a:txBody>
                    <a:bodyPr/>
                    <a:lstStyle/>
                    <a:p>
                      <a:pPr marL="0" marR="0">
                        <a:spcBef>
                          <a:spcPts val="200"/>
                        </a:spcBef>
                        <a:spcAft>
                          <a:spcPts val="200"/>
                        </a:spcAft>
                      </a:pPr>
                      <a:r>
                        <a:rPr lang="en-US" sz="1000" dirty="0">
                          <a:effectLst/>
                        </a:rPr>
                        <a:t>Weight</a:t>
                      </a:r>
                      <a:endParaRPr lang="en-US" sz="1000" dirty="0">
                        <a:effectLst/>
                        <a:latin typeface="Arial"/>
                        <a:ea typeface="MS PGothic"/>
                        <a:cs typeface="Times New Roman"/>
                      </a:endParaRPr>
                    </a:p>
                  </a:txBody>
                  <a:tcPr marL="46949" marR="46949" anchor="ctr"/>
                </a:tc>
                <a:tc>
                  <a:txBody>
                    <a:bodyPr/>
                    <a:lstStyle/>
                    <a:p>
                      <a:pPr marL="0" marR="0" algn="ctr">
                        <a:spcBef>
                          <a:spcPts val="200"/>
                        </a:spcBef>
                        <a:spcAft>
                          <a:spcPts val="200"/>
                        </a:spcAft>
                      </a:pPr>
                      <a:r>
                        <a:rPr lang="en-US" sz="1000" dirty="0">
                          <a:effectLst/>
                        </a:rPr>
                        <a:t>8</a:t>
                      </a:r>
                      <a:r>
                        <a:rPr lang="en-US" sz="1000" dirty="0" smtClean="0">
                          <a:effectLst/>
                        </a:rPr>
                        <a:t>0</a:t>
                      </a:r>
                      <a:r>
                        <a:rPr lang="en-US" sz="1000" dirty="0">
                          <a:effectLst/>
                        </a:rPr>
                        <a:t>%</a:t>
                      </a:r>
                      <a:endParaRPr lang="en-US" sz="1000" dirty="0">
                        <a:effectLst/>
                        <a:latin typeface="Arial"/>
                        <a:ea typeface="MS PGothic"/>
                        <a:cs typeface="Times New Roman"/>
                      </a:endParaRPr>
                    </a:p>
                  </a:txBody>
                  <a:tcPr marL="46949" marR="46949" anchor="ctr"/>
                </a:tc>
                <a:tc>
                  <a:txBody>
                    <a:bodyPr/>
                    <a:lstStyle/>
                    <a:p>
                      <a:pPr marL="0" marR="0" algn="ctr">
                        <a:spcBef>
                          <a:spcPts val="200"/>
                        </a:spcBef>
                        <a:spcAft>
                          <a:spcPts val="200"/>
                        </a:spcAft>
                      </a:pPr>
                      <a:r>
                        <a:rPr lang="en-US" sz="1000" dirty="0" smtClean="0">
                          <a:effectLst/>
                        </a:rPr>
                        <a:t>10</a:t>
                      </a:r>
                      <a:r>
                        <a:rPr lang="en-US" sz="1000" dirty="0">
                          <a:effectLst/>
                        </a:rPr>
                        <a:t>%</a:t>
                      </a:r>
                      <a:endParaRPr lang="en-US" sz="1000" dirty="0">
                        <a:effectLst/>
                        <a:latin typeface="Arial"/>
                        <a:ea typeface="MS PGothic"/>
                        <a:cs typeface="Times New Roman"/>
                      </a:endParaRPr>
                    </a:p>
                  </a:txBody>
                  <a:tcPr marL="46949" marR="46949" anchor="ctr"/>
                </a:tc>
                <a:tc>
                  <a:txBody>
                    <a:bodyPr/>
                    <a:lstStyle/>
                    <a:p>
                      <a:pPr marL="0" marR="0" algn="ctr">
                        <a:spcBef>
                          <a:spcPts val="200"/>
                        </a:spcBef>
                        <a:spcAft>
                          <a:spcPts val="200"/>
                        </a:spcAft>
                      </a:pPr>
                      <a:r>
                        <a:rPr lang="en-US" sz="1000" dirty="0" smtClean="0">
                          <a:effectLst/>
                        </a:rPr>
                        <a:t>10%</a:t>
                      </a:r>
                      <a:endParaRPr lang="en-US" sz="1000" dirty="0">
                        <a:effectLst/>
                        <a:latin typeface="Arial"/>
                        <a:ea typeface="MS PGothic"/>
                        <a:cs typeface="Times New Roman"/>
                      </a:endParaRPr>
                    </a:p>
                  </a:txBody>
                  <a:tcPr marL="46949" marR="46949" anchor="ctr"/>
                </a:tc>
              </a:tr>
            </a:tbl>
          </a:graphicData>
        </a:graphic>
      </p:graphicFrame>
      <p:sp>
        <p:nvSpPr>
          <p:cNvPr id="7" name="Rounded Rectangle 6"/>
          <p:cNvSpPr/>
          <p:nvPr/>
        </p:nvSpPr>
        <p:spPr>
          <a:xfrm>
            <a:off x="6126480" y="155448"/>
            <a:ext cx="2898648" cy="1124712"/>
          </a:xfrm>
          <a:prstGeom prst="roundRect">
            <a:avLst/>
          </a:prstGeom>
          <a:ln/>
        </p:spPr>
        <p:style>
          <a:lnRef idx="1">
            <a:schemeClr val="accent6"/>
          </a:lnRef>
          <a:fillRef idx="3">
            <a:schemeClr val="accent6"/>
          </a:fillRef>
          <a:effectRef idx="2">
            <a:schemeClr val="accent6"/>
          </a:effectRef>
          <a:fontRef idx="minor">
            <a:schemeClr val="lt1"/>
          </a:fontRef>
        </p:style>
        <p:txBody>
          <a:bodyPr rtlCol="0" anchor="ctr">
            <a:spAutoFit/>
          </a:bodyPr>
          <a:lstStyle/>
          <a:p>
            <a:r>
              <a:rPr lang="en-US" sz="1000" dirty="0"/>
              <a:t>This principal-sample represents multiple measures, including professional practice standards and multiple measures of Student Learning and Growth weighted at 20%.</a:t>
            </a:r>
          </a:p>
        </p:txBody>
      </p:sp>
    </p:spTree>
    <p:extLst>
      <p:ext uri="{BB962C8B-B14F-4D97-AF65-F5344CB8AC3E}">
        <p14:creationId xmlns:p14="http://schemas.microsoft.com/office/powerpoint/2010/main" val="1935079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Approach 3—Using weighted percentages</a:t>
            </a:r>
            <a:r>
              <a:rPr lang="en-US" sz="2000" dirty="0" smtClean="0"/>
              <a:t>(PRINCIPAL-Sample 1)</a:t>
            </a:r>
            <a:endParaRPr lang="en-US" dirty="0"/>
          </a:p>
        </p:txBody>
      </p:sp>
      <p:sp>
        <p:nvSpPr>
          <p:cNvPr id="7" name="Rounded Rectangle 6"/>
          <p:cNvSpPr/>
          <p:nvPr/>
        </p:nvSpPr>
        <p:spPr>
          <a:xfrm>
            <a:off x="6126480" y="241078"/>
            <a:ext cx="2898648" cy="953453"/>
          </a:xfrm>
          <a:prstGeom prst="roundRect">
            <a:avLst/>
          </a:prstGeom>
          <a:ln/>
        </p:spPr>
        <p:style>
          <a:lnRef idx="1">
            <a:schemeClr val="accent6"/>
          </a:lnRef>
          <a:fillRef idx="3">
            <a:schemeClr val="accent6"/>
          </a:fillRef>
          <a:effectRef idx="2">
            <a:schemeClr val="accent6"/>
          </a:effectRef>
          <a:fontRef idx="minor">
            <a:schemeClr val="lt1"/>
          </a:fontRef>
        </p:style>
        <p:txBody>
          <a:bodyPr rtlCol="0" anchor="ctr">
            <a:spAutoFit/>
          </a:bodyPr>
          <a:lstStyle/>
          <a:p>
            <a:r>
              <a:rPr lang="en-US" sz="1000" dirty="0"/>
              <a:t>This principal-sample represents a system that includes measures in addition to professional practice standards and student growth, and weighs student growth at 35</a:t>
            </a:r>
            <a:r>
              <a:rPr lang="en-US" sz="1000" dirty="0" smtClean="0"/>
              <a:t>%.</a:t>
            </a:r>
            <a:endParaRPr lang="en-US" sz="1000" dirty="0"/>
          </a:p>
        </p:txBody>
      </p:sp>
      <p:graphicFrame>
        <p:nvGraphicFramePr>
          <p:cNvPr id="10" name="Content Placeholder 3"/>
          <p:cNvGraphicFramePr>
            <a:graphicFrameLocks noGrp="1"/>
          </p:cNvGraphicFramePr>
          <p:nvPr>
            <p:ph idx="1"/>
            <p:extLst>
              <p:ext uri="{D42A27DB-BD31-4B8C-83A1-F6EECF244321}">
                <p14:modId xmlns:p14="http://schemas.microsoft.com/office/powerpoint/2010/main" val="415430410"/>
              </p:ext>
            </p:extLst>
          </p:nvPr>
        </p:nvGraphicFramePr>
        <p:xfrm>
          <a:off x="244002" y="2133600"/>
          <a:ext cx="8610600" cy="3649729"/>
        </p:xfrm>
        <a:graphic>
          <a:graphicData uri="http://schemas.openxmlformats.org/drawingml/2006/table">
            <a:tbl>
              <a:tblPr firstRow="1" firstCol="1" bandRow="1">
                <a:tableStyleId>{21E4AEA4-8DFA-4A89-87EB-49C32662AFE0}</a:tableStyleId>
              </a:tblPr>
              <a:tblGrid>
                <a:gridCol w="1526687"/>
                <a:gridCol w="2183639"/>
                <a:gridCol w="2450137"/>
                <a:gridCol w="2450137"/>
              </a:tblGrid>
              <a:tr h="260330">
                <a:tc>
                  <a:txBody>
                    <a:bodyPr/>
                    <a:lstStyle/>
                    <a:p>
                      <a:pPr marL="0" marR="0">
                        <a:spcBef>
                          <a:spcPts val="200"/>
                        </a:spcBef>
                        <a:spcAft>
                          <a:spcPts val="200"/>
                        </a:spcAft>
                      </a:pPr>
                      <a:r>
                        <a:rPr lang="en-US" sz="1000" dirty="0">
                          <a:effectLst/>
                        </a:rPr>
                        <a:t> </a:t>
                      </a:r>
                      <a:endParaRPr lang="en-US" sz="1000" b="1" dirty="0">
                        <a:effectLst/>
                        <a:latin typeface="Arial"/>
                        <a:ea typeface="MS PGothic"/>
                        <a:cs typeface="Times New Roman"/>
                      </a:endParaRPr>
                    </a:p>
                  </a:txBody>
                  <a:tcPr marL="46949" marR="46949" anchor="ctr"/>
                </a:tc>
                <a:tc>
                  <a:txBody>
                    <a:bodyPr/>
                    <a:lstStyle/>
                    <a:p>
                      <a:pPr marL="0" marR="0">
                        <a:spcBef>
                          <a:spcPts val="200"/>
                        </a:spcBef>
                        <a:spcAft>
                          <a:spcPts val="200"/>
                        </a:spcAft>
                      </a:pPr>
                      <a:r>
                        <a:rPr lang="en-US" sz="1000" dirty="0">
                          <a:effectLst/>
                        </a:rPr>
                        <a:t>Professional Practice</a:t>
                      </a:r>
                      <a:endParaRPr lang="en-US" sz="1000" b="1" dirty="0">
                        <a:effectLst/>
                        <a:latin typeface="Arial"/>
                        <a:ea typeface="MS PGothic"/>
                        <a:cs typeface="Times New Roman"/>
                      </a:endParaRPr>
                    </a:p>
                  </a:txBody>
                  <a:tcPr marL="46949" marR="46949" anchor="ctr"/>
                </a:tc>
                <a:tc gridSpan="2">
                  <a:txBody>
                    <a:bodyPr/>
                    <a:lstStyle/>
                    <a:p>
                      <a:pPr marL="0" marR="0">
                        <a:spcBef>
                          <a:spcPts val="200"/>
                        </a:spcBef>
                        <a:spcAft>
                          <a:spcPts val="200"/>
                        </a:spcAft>
                      </a:pPr>
                      <a:r>
                        <a:rPr lang="en-US" sz="1000" dirty="0" smtClean="0">
                          <a:effectLst/>
                        </a:rPr>
                        <a:t>Student Learning and Growth</a:t>
                      </a:r>
                      <a:endParaRPr lang="en-US" sz="1000" b="1" dirty="0">
                        <a:effectLst/>
                        <a:latin typeface="Arial"/>
                        <a:ea typeface="MS PGothic"/>
                        <a:cs typeface="Times New Roman"/>
                      </a:endParaRPr>
                    </a:p>
                  </a:txBody>
                  <a:tcPr marL="46949" marR="46949" anchor="ctr"/>
                </a:tc>
                <a:tc hMerge="1">
                  <a:txBody>
                    <a:bodyPr/>
                    <a:lstStyle/>
                    <a:p>
                      <a:pPr marL="0" marR="0">
                        <a:spcBef>
                          <a:spcPts val="200"/>
                        </a:spcBef>
                        <a:spcAft>
                          <a:spcPts val="200"/>
                        </a:spcAft>
                      </a:pPr>
                      <a:endParaRPr lang="en-US" sz="1100" b="1" dirty="0">
                        <a:effectLst/>
                        <a:latin typeface="Arial"/>
                        <a:ea typeface="MS PGothic"/>
                        <a:cs typeface="Times New Roman"/>
                      </a:endParaRPr>
                    </a:p>
                  </a:txBody>
                  <a:tcPr marL="45720" marR="45720" anchor="ctr"/>
                </a:tc>
              </a:tr>
              <a:tr h="770358">
                <a:tc>
                  <a:txBody>
                    <a:bodyPr/>
                    <a:lstStyle/>
                    <a:p>
                      <a:pPr marL="0" marR="0">
                        <a:spcBef>
                          <a:spcPts val="200"/>
                        </a:spcBef>
                        <a:spcAft>
                          <a:spcPts val="200"/>
                        </a:spcAft>
                      </a:pPr>
                      <a:r>
                        <a:rPr lang="en-US" sz="1000" dirty="0">
                          <a:effectLst/>
                        </a:rPr>
                        <a:t>Measures</a:t>
                      </a:r>
                      <a:endParaRPr lang="en-US" sz="1000" dirty="0">
                        <a:effectLst/>
                        <a:latin typeface="Arial"/>
                        <a:ea typeface="MS PGothic"/>
                        <a:cs typeface="Times New Roman"/>
                      </a:endParaRPr>
                    </a:p>
                  </a:txBody>
                  <a:tcPr marL="46949" marR="46949" anchor="ctr"/>
                </a:tc>
                <a:tc>
                  <a:txBody>
                    <a:bodyPr/>
                    <a:lstStyle/>
                    <a:p>
                      <a:pPr marL="0" marR="0">
                        <a:spcBef>
                          <a:spcPts val="200"/>
                        </a:spcBef>
                        <a:spcAft>
                          <a:spcPts val="200"/>
                        </a:spcAft>
                      </a:pPr>
                      <a:r>
                        <a:rPr lang="en-US" sz="1000" dirty="0">
                          <a:effectLst/>
                        </a:rPr>
                        <a:t>Performance on each of the </a:t>
                      </a:r>
                      <a:r>
                        <a:rPr lang="en-US" sz="1000" dirty="0" smtClean="0">
                          <a:effectLst/>
                        </a:rPr>
                        <a:t>6 Domains</a:t>
                      </a:r>
                      <a:r>
                        <a:rPr lang="en-US" sz="1000" baseline="0" dirty="0" smtClean="0">
                          <a:effectLst/>
                        </a:rPr>
                        <a:t> </a:t>
                      </a:r>
                      <a:r>
                        <a:rPr lang="en-US" sz="1000" dirty="0" smtClean="0">
                          <a:effectLst/>
                        </a:rPr>
                        <a:t> </a:t>
                      </a:r>
                      <a:r>
                        <a:rPr lang="en-US" sz="1000" baseline="0" dirty="0" smtClean="0">
                          <a:effectLst/>
                        </a:rPr>
                        <a:t>of the MPA Principal Evaluation Model  on the  model rubric</a:t>
                      </a:r>
                      <a:endParaRPr lang="en-US" sz="1000" dirty="0">
                        <a:effectLst/>
                        <a:latin typeface="Arial"/>
                        <a:ea typeface="MS PGothic"/>
                        <a:cs typeface="Times New Roman"/>
                      </a:endParaRPr>
                    </a:p>
                  </a:txBody>
                  <a:tcPr marL="46949" marR="46949"/>
                </a:tc>
                <a:tc>
                  <a:txBody>
                    <a:bodyPr/>
                    <a:lstStyle/>
                    <a:p>
                      <a:pPr marL="0" marR="0">
                        <a:spcBef>
                          <a:spcPts val="200"/>
                        </a:spcBef>
                        <a:spcAft>
                          <a:spcPts val="0"/>
                        </a:spcAft>
                      </a:pPr>
                      <a:r>
                        <a:rPr lang="en-US" sz="1000" dirty="0">
                          <a:effectLst/>
                        </a:rPr>
                        <a:t>Student growth and improvement</a:t>
                      </a:r>
                      <a:endParaRPr lang="en-US" sz="1000" dirty="0">
                        <a:effectLst/>
                        <a:latin typeface="Arial"/>
                        <a:ea typeface="MS PGothic"/>
                        <a:cs typeface="Times New Roman"/>
                      </a:endParaRPr>
                    </a:p>
                  </a:txBody>
                  <a:tcPr marL="46949" marR="46949"/>
                </a:tc>
                <a:tc>
                  <a:txBody>
                    <a:bodyPr/>
                    <a:lstStyle/>
                    <a:p>
                      <a:pPr marL="0" marR="0" indent="0" algn="l" defTabSz="914400" rtl="0" eaLnBrk="1" fontAlgn="auto" latinLnBrk="0" hangingPunct="1">
                        <a:lnSpc>
                          <a:spcPct val="100000"/>
                        </a:lnSpc>
                        <a:spcBef>
                          <a:spcPts val="200"/>
                        </a:spcBef>
                        <a:spcAft>
                          <a:spcPts val="0"/>
                        </a:spcAft>
                        <a:buClrTx/>
                        <a:buSzTx/>
                        <a:buFontTx/>
                        <a:buNone/>
                        <a:tabLst/>
                        <a:defRPr/>
                      </a:pPr>
                      <a:r>
                        <a:rPr lang="en-US" sz="1000" dirty="0" smtClean="0">
                          <a:effectLst/>
                        </a:rPr>
                        <a:t>Student growth and improvement</a:t>
                      </a:r>
                    </a:p>
                    <a:p>
                      <a:pPr marL="0" marR="0">
                        <a:spcBef>
                          <a:spcPts val="200"/>
                        </a:spcBef>
                        <a:spcAft>
                          <a:spcPts val="0"/>
                        </a:spcAft>
                      </a:pPr>
                      <a:endParaRPr lang="en-US" sz="1000" dirty="0">
                        <a:effectLst/>
                        <a:latin typeface="Arial"/>
                        <a:ea typeface="MS PGothic"/>
                        <a:cs typeface="Times New Roman"/>
                      </a:endParaRPr>
                    </a:p>
                  </a:txBody>
                  <a:tcPr marL="46949" marR="46949"/>
                </a:tc>
              </a:tr>
              <a:tr h="798112">
                <a:tc>
                  <a:txBody>
                    <a:bodyPr/>
                    <a:lstStyle/>
                    <a:p>
                      <a:pPr marL="0" marR="0">
                        <a:spcBef>
                          <a:spcPts val="200"/>
                        </a:spcBef>
                        <a:spcAft>
                          <a:spcPts val="200"/>
                        </a:spcAft>
                      </a:pPr>
                      <a:r>
                        <a:rPr lang="en-US" sz="1000" dirty="0">
                          <a:effectLst/>
                        </a:rPr>
                        <a:t>Rating scale</a:t>
                      </a:r>
                      <a:endParaRPr lang="en-US" sz="1000" dirty="0">
                        <a:effectLst/>
                        <a:latin typeface="Arial"/>
                        <a:ea typeface="MS PGothic"/>
                        <a:cs typeface="Times New Roman"/>
                      </a:endParaRPr>
                    </a:p>
                  </a:txBody>
                  <a:tcPr marL="46949" marR="46949" anchor="ctr"/>
                </a:tc>
                <a:tc>
                  <a:txBody>
                    <a:bodyPr/>
                    <a:lstStyle/>
                    <a:p>
                      <a:pPr marL="0" marR="0">
                        <a:spcBef>
                          <a:spcPts val="200"/>
                        </a:spcBef>
                        <a:spcAft>
                          <a:spcPts val="200"/>
                        </a:spcAft>
                      </a:pPr>
                      <a:r>
                        <a:rPr lang="en-US" sz="1000" dirty="0" smtClean="0">
                          <a:effectLst/>
                        </a:rPr>
                        <a:t>Does not Meet =1</a:t>
                      </a:r>
                    </a:p>
                    <a:p>
                      <a:pPr marL="0" marR="0">
                        <a:spcBef>
                          <a:spcPts val="200"/>
                        </a:spcBef>
                        <a:spcAft>
                          <a:spcPts val="200"/>
                        </a:spcAft>
                      </a:pPr>
                      <a:r>
                        <a:rPr lang="en-US" sz="1000" dirty="0" smtClean="0">
                          <a:effectLst/>
                        </a:rPr>
                        <a:t>Basic= 2</a:t>
                      </a:r>
                    </a:p>
                    <a:p>
                      <a:pPr marL="0" marR="0">
                        <a:spcBef>
                          <a:spcPts val="200"/>
                        </a:spcBef>
                        <a:spcAft>
                          <a:spcPts val="200"/>
                        </a:spcAft>
                      </a:pPr>
                      <a:r>
                        <a:rPr lang="en-US" sz="1000" dirty="0" smtClean="0">
                          <a:effectLst/>
                        </a:rPr>
                        <a:t>Proficient=</a:t>
                      </a:r>
                      <a:r>
                        <a:rPr lang="en-US" sz="1000" baseline="0" dirty="0" smtClean="0">
                          <a:effectLst/>
                        </a:rPr>
                        <a:t> 3</a:t>
                      </a:r>
                    </a:p>
                    <a:p>
                      <a:pPr marL="0" marR="0">
                        <a:spcBef>
                          <a:spcPts val="200"/>
                        </a:spcBef>
                        <a:spcAft>
                          <a:spcPts val="200"/>
                        </a:spcAft>
                      </a:pPr>
                      <a:r>
                        <a:rPr lang="en-US" sz="1000" baseline="0" dirty="0" smtClean="0">
                          <a:effectLst/>
                        </a:rPr>
                        <a:t>Exemplary= 4</a:t>
                      </a:r>
                      <a:endParaRPr lang="en-US" sz="1000" dirty="0">
                        <a:effectLst/>
                        <a:latin typeface="+mj-lt"/>
                        <a:ea typeface="MS PGothic"/>
                        <a:cs typeface="Times New Roman"/>
                      </a:endParaRPr>
                    </a:p>
                  </a:txBody>
                  <a:tcPr marL="46949" marR="46949"/>
                </a:tc>
                <a:tc>
                  <a:txBody>
                    <a:bodyPr/>
                    <a:lstStyle/>
                    <a:p>
                      <a:pPr marL="0" marR="0">
                        <a:spcBef>
                          <a:spcPts val="200"/>
                        </a:spcBef>
                        <a:spcAft>
                          <a:spcPts val="200"/>
                        </a:spcAft>
                      </a:pPr>
                      <a:r>
                        <a:rPr lang="en-US" sz="1000" dirty="0">
                          <a:effectLst/>
                        </a:rPr>
                        <a:t>Did not meet/low = 1</a:t>
                      </a:r>
                    </a:p>
                    <a:p>
                      <a:pPr marL="212725" marR="0" indent="-212725">
                        <a:spcBef>
                          <a:spcPts val="200"/>
                        </a:spcBef>
                        <a:spcAft>
                          <a:spcPts val="200"/>
                        </a:spcAft>
                      </a:pPr>
                      <a:r>
                        <a:rPr lang="en-US" sz="1000" dirty="0">
                          <a:effectLst/>
                        </a:rPr>
                        <a:t>Partially met/low average= 2</a:t>
                      </a:r>
                    </a:p>
                    <a:p>
                      <a:pPr marL="0" marR="0">
                        <a:spcBef>
                          <a:spcPts val="200"/>
                        </a:spcBef>
                        <a:spcAft>
                          <a:spcPts val="200"/>
                        </a:spcAft>
                      </a:pPr>
                      <a:r>
                        <a:rPr lang="en-US" sz="1000" dirty="0">
                          <a:effectLst/>
                        </a:rPr>
                        <a:t>Met/high average = 3</a:t>
                      </a:r>
                    </a:p>
                    <a:p>
                      <a:pPr marL="0" marR="0">
                        <a:spcBef>
                          <a:spcPts val="200"/>
                        </a:spcBef>
                        <a:spcAft>
                          <a:spcPts val="200"/>
                        </a:spcAft>
                      </a:pPr>
                      <a:r>
                        <a:rPr lang="en-US" sz="1000" dirty="0">
                          <a:effectLst/>
                        </a:rPr>
                        <a:t>Exceeded/high = 4</a:t>
                      </a:r>
                      <a:endParaRPr lang="en-US" sz="1000" dirty="0">
                        <a:effectLst/>
                        <a:latin typeface="Arial"/>
                        <a:ea typeface="MS PGothic"/>
                        <a:cs typeface="Times New Roman"/>
                      </a:endParaRPr>
                    </a:p>
                  </a:txBody>
                  <a:tcPr marL="46949" marR="46949"/>
                </a:tc>
                <a:tc>
                  <a:txBody>
                    <a:bodyPr/>
                    <a:lstStyle/>
                    <a:p>
                      <a:pPr marL="0" marR="0">
                        <a:spcBef>
                          <a:spcPts val="200"/>
                        </a:spcBef>
                        <a:spcAft>
                          <a:spcPts val="200"/>
                        </a:spcAft>
                      </a:pPr>
                      <a:r>
                        <a:rPr lang="en-US" sz="1000" dirty="0" smtClean="0">
                          <a:effectLst/>
                        </a:rPr>
                        <a:t>Did not meet/low = 1</a:t>
                      </a:r>
                    </a:p>
                    <a:p>
                      <a:pPr marL="212725" marR="0" indent="-212725">
                        <a:spcBef>
                          <a:spcPts val="200"/>
                        </a:spcBef>
                        <a:spcAft>
                          <a:spcPts val="200"/>
                        </a:spcAft>
                      </a:pPr>
                      <a:r>
                        <a:rPr lang="en-US" sz="1000" dirty="0" smtClean="0">
                          <a:effectLst/>
                        </a:rPr>
                        <a:t>Partially met/low average= 2</a:t>
                      </a:r>
                    </a:p>
                    <a:p>
                      <a:pPr marL="0" marR="0">
                        <a:spcBef>
                          <a:spcPts val="200"/>
                        </a:spcBef>
                        <a:spcAft>
                          <a:spcPts val="200"/>
                        </a:spcAft>
                      </a:pPr>
                      <a:r>
                        <a:rPr lang="en-US" sz="1000" dirty="0" smtClean="0">
                          <a:effectLst/>
                        </a:rPr>
                        <a:t>Met/high average = 3</a:t>
                      </a:r>
                    </a:p>
                    <a:p>
                      <a:pPr marL="0" marR="0">
                        <a:spcBef>
                          <a:spcPts val="200"/>
                        </a:spcBef>
                        <a:spcAft>
                          <a:spcPts val="200"/>
                        </a:spcAft>
                      </a:pPr>
                      <a:r>
                        <a:rPr lang="en-US" sz="1000" dirty="0" smtClean="0">
                          <a:effectLst/>
                        </a:rPr>
                        <a:t>Exceeded/high = 4</a:t>
                      </a:r>
                    </a:p>
                    <a:p>
                      <a:pPr marL="0" marR="0">
                        <a:spcBef>
                          <a:spcPts val="200"/>
                        </a:spcBef>
                        <a:spcAft>
                          <a:spcPts val="200"/>
                        </a:spcAft>
                      </a:pPr>
                      <a:endParaRPr lang="en-US" sz="1000" dirty="0">
                        <a:effectLst/>
                        <a:latin typeface="Arial"/>
                        <a:ea typeface="MS PGothic"/>
                        <a:cs typeface="Times New Roman"/>
                      </a:endParaRPr>
                    </a:p>
                  </a:txBody>
                  <a:tcPr marL="46949" marR="46949"/>
                </a:tc>
              </a:tr>
              <a:tr h="503472">
                <a:tc>
                  <a:txBody>
                    <a:bodyPr/>
                    <a:lstStyle/>
                    <a:p>
                      <a:pPr marL="0" marR="0">
                        <a:spcBef>
                          <a:spcPts val="200"/>
                        </a:spcBef>
                        <a:spcAft>
                          <a:spcPts val="200"/>
                        </a:spcAft>
                      </a:pPr>
                      <a:r>
                        <a:rPr lang="en-US" sz="1000" dirty="0">
                          <a:effectLst/>
                        </a:rPr>
                        <a:t>Sources of evidence</a:t>
                      </a:r>
                      <a:endParaRPr lang="en-US" sz="1000" dirty="0">
                        <a:effectLst/>
                        <a:latin typeface="Arial"/>
                        <a:ea typeface="MS PGothic"/>
                        <a:cs typeface="Times New Roman"/>
                      </a:endParaRPr>
                    </a:p>
                  </a:txBody>
                  <a:tcPr marL="46949" marR="46949" anchor="ctr"/>
                </a:tc>
                <a:tc>
                  <a:txBody>
                    <a:bodyPr/>
                    <a:lstStyle/>
                    <a:p>
                      <a:pPr marL="0" marR="0">
                        <a:spcBef>
                          <a:spcPts val="200"/>
                        </a:spcBef>
                        <a:spcAft>
                          <a:spcPts val="200"/>
                        </a:spcAft>
                      </a:pPr>
                      <a:r>
                        <a:rPr lang="en-US" sz="1000" dirty="0">
                          <a:effectLst/>
                        </a:rPr>
                        <a:t>Observations, conferences, and </a:t>
                      </a:r>
                      <a:r>
                        <a:rPr lang="en-US" sz="1000" dirty="0" smtClean="0">
                          <a:effectLst/>
                        </a:rPr>
                        <a:t>principal-led </a:t>
                      </a:r>
                      <a:r>
                        <a:rPr lang="en-US" sz="1000" dirty="0">
                          <a:effectLst/>
                        </a:rPr>
                        <a:t>collection of evidence</a:t>
                      </a:r>
                      <a:endParaRPr lang="en-US" sz="1000" dirty="0">
                        <a:effectLst/>
                        <a:latin typeface="Arial"/>
                        <a:ea typeface="MS PGothic"/>
                        <a:cs typeface="Times New Roman"/>
                      </a:endParaRPr>
                    </a:p>
                  </a:txBody>
                  <a:tcPr marL="46949" marR="46949"/>
                </a:tc>
                <a:tc>
                  <a:txBody>
                    <a:bodyPr/>
                    <a:lstStyle/>
                    <a:p>
                      <a:pPr marL="0" marR="0">
                        <a:spcBef>
                          <a:spcPts val="200"/>
                        </a:spcBef>
                        <a:spcAft>
                          <a:spcPts val="200"/>
                        </a:spcAft>
                      </a:pPr>
                      <a:r>
                        <a:rPr lang="en-US" sz="1000" baseline="0" dirty="0" smtClean="0">
                          <a:effectLst/>
                        </a:rPr>
                        <a:t>Average of student growth </a:t>
                      </a:r>
                      <a:r>
                        <a:rPr lang="en-US" sz="1000" dirty="0" smtClean="0">
                          <a:effectLst/>
                        </a:rPr>
                        <a:t>on one SLO</a:t>
                      </a:r>
                      <a:r>
                        <a:rPr lang="en-US" sz="1000" baseline="0" dirty="0" smtClean="0">
                          <a:effectLst/>
                        </a:rPr>
                        <a:t> per content</a:t>
                      </a:r>
                      <a:endParaRPr lang="en-US" sz="1000" dirty="0">
                        <a:solidFill>
                          <a:schemeClr val="tx1"/>
                        </a:solidFill>
                        <a:effectLst/>
                        <a:latin typeface="Arial"/>
                        <a:ea typeface="MS PGothic"/>
                        <a:cs typeface="Times New Roman"/>
                      </a:endParaRPr>
                    </a:p>
                  </a:txBody>
                  <a:tcPr marL="46949" marR="46949"/>
                </a:tc>
                <a:tc>
                  <a:txBody>
                    <a:bodyPr/>
                    <a:lstStyle/>
                    <a:p>
                      <a:pPr marL="0" marR="0">
                        <a:spcBef>
                          <a:spcPts val="200"/>
                        </a:spcBef>
                        <a:spcAft>
                          <a:spcPts val="200"/>
                        </a:spcAft>
                      </a:pPr>
                      <a:r>
                        <a:rPr lang="en-US" sz="1000" dirty="0" smtClean="0">
                          <a:effectLst/>
                        </a:rPr>
                        <a:t>Student growth data from School wide NWEA Reading </a:t>
                      </a:r>
                      <a:endParaRPr lang="en-US" sz="1000" dirty="0">
                        <a:solidFill>
                          <a:schemeClr val="tx1"/>
                        </a:solidFill>
                        <a:effectLst/>
                        <a:latin typeface="Arial"/>
                        <a:ea typeface="MS PGothic"/>
                        <a:cs typeface="Times New Roman"/>
                      </a:endParaRPr>
                    </a:p>
                  </a:txBody>
                  <a:tcPr marL="46949" marR="46949"/>
                </a:tc>
              </a:tr>
              <a:tr h="640632">
                <a:tc>
                  <a:txBody>
                    <a:bodyPr/>
                    <a:lstStyle/>
                    <a:p>
                      <a:pPr marL="0" marR="0">
                        <a:spcBef>
                          <a:spcPts val="200"/>
                        </a:spcBef>
                        <a:spcAft>
                          <a:spcPts val="200"/>
                        </a:spcAft>
                      </a:pPr>
                      <a:r>
                        <a:rPr lang="en-US" sz="1000" dirty="0">
                          <a:effectLst/>
                        </a:rPr>
                        <a:t>Calculation</a:t>
                      </a:r>
                      <a:endParaRPr lang="en-US" sz="1000" dirty="0">
                        <a:effectLst/>
                        <a:latin typeface="Arial"/>
                        <a:ea typeface="MS PGothic"/>
                        <a:cs typeface="Times New Roman"/>
                      </a:endParaRPr>
                    </a:p>
                  </a:txBody>
                  <a:tcPr marL="46949" marR="46949" anchor="ctr"/>
                </a:tc>
                <a:tc>
                  <a:txBody>
                    <a:bodyPr/>
                    <a:lstStyle/>
                    <a:p>
                      <a:pPr marL="0" marR="0">
                        <a:spcBef>
                          <a:spcPts val="200"/>
                        </a:spcBef>
                        <a:spcAft>
                          <a:spcPts val="200"/>
                        </a:spcAft>
                      </a:pPr>
                      <a:r>
                        <a:rPr lang="en-US" sz="1000" dirty="0" smtClean="0">
                          <a:effectLst/>
                        </a:rPr>
                        <a:t>Average all ratings to determine overall professional</a:t>
                      </a:r>
                      <a:r>
                        <a:rPr lang="en-US" sz="1000" baseline="0" dirty="0" smtClean="0">
                          <a:effectLst/>
                        </a:rPr>
                        <a:t> practice rating.</a:t>
                      </a:r>
                      <a:endParaRPr lang="en-US" sz="1000" dirty="0">
                        <a:effectLst/>
                        <a:latin typeface="Arial"/>
                        <a:ea typeface="MS PGothic"/>
                        <a:cs typeface="Times New Roman"/>
                      </a:endParaRPr>
                    </a:p>
                  </a:txBody>
                  <a:tcPr marL="46949" marR="46949"/>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000" dirty="0" smtClean="0">
                          <a:effectLst/>
                        </a:rPr>
                        <a:t>Determine</a:t>
                      </a:r>
                      <a:r>
                        <a:rPr lang="en-US" sz="1000" baseline="0" dirty="0" smtClean="0">
                          <a:effectLst/>
                        </a:rPr>
                        <a:t> aggregate score and calculate as 10% of overall growth measure</a:t>
                      </a:r>
                      <a:endParaRPr lang="en-US" sz="1000" dirty="0" smtClean="0">
                        <a:effectLst/>
                        <a:latin typeface="+mn-lt"/>
                        <a:ea typeface="MS PGothic"/>
                        <a:cs typeface="Times New Roman"/>
                      </a:endParaRPr>
                    </a:p>
                  </a:txBody>
                  <a:tcPr marL="46949" marR="46949"/>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000" dirty="0" smtClean="0">
                          <a:effectLst/>
                        </a:rPr>
                        <a:t>Determine</a:t>
                      </a:r>
                      <a:r>
                        <a:rPr lang="en-US" sz="1000" baseline="0" dirty="0" smtClean="0">
                          <a:effectLst/>
                        </a:rPr>
                        <a:t> aggregate score and calculate as 10% of overall growth measure</a:t>
                      </a:r>
                      <a:endParaRPr lang="en-US" sz="1000" dirty="0" smtClean="0">
                        <a:effectLst/>
                      </a:endParaRPr>
                    </a:p>
                    <a:p>
                      <a:pPr marL="0" marR="0">
                        <a:spcBef>
                          <a:spcPts val="200"/>
                        </a:spcBef>
                        <a:spcAft>
                          <a:spcPts val="200"/>
                        </a:spcAft>
                      </a:pPr>
                      <a:endParaRPr lang="en-US" sz="1000" dirty="0">
                        <a:effectLst/>
                        <a:latin typeface="Arial"/>
                        <a:ea typeface="MS PGothic"/>
                        <a:cs typeface="Times New Roman"/>
                      </a:endParaRPr>
                    </a:p>
                  </a:txBody>
                  <a:tcPr marL="46949" marR="46949"/>
                </a:tc>
              </a:tr>
              <a:tr h="261921">
                <a:tc>
                  <a:txBody>
                    <a:bodyPr/>
                    <a:lstStyle/>
                    <a:p>
                      <a:pPr marL="0" marR="0">
                        <a:spcBef>
                          <a:spcPts val="200"/>
                        </a:spcBef>
                        <a:spcAft>
                          <a:spcPts val="200"/>
                        </a:spcAft>
                      </a:pPr>
                      <a:r>
                        <a:rPr lang="en-US" sz="1000" dirty="0">
                          <a:effectLst/>
                        </a:rPr>
                        <a:t>Weight</a:t>
                      </a:r>
                      <a:endParaRPr lang="en-US" sz="1000" dirty="0">
                        <a:effectLst/>
                        <a:latin typeface="Arial"/>
                        <a:ea typeface="MS PGothic"/>
                        <a:cs typeface="Times New Roman"/>
                      </a:endParaRPr>
                    </a:p>
                  </a:txBody>
                  <a:tcPr marL="46949" marR="46949" anchor="ctr"/>
                </a:tc>
                <a:tc>
                  <a:txBody>
                    <a:bodyPr/>
                    <a:lstStyle/>
                    <a:p>
                      <a:pPr marL="0" marR="0" algn="ctr">
                        <a:spcBef>
                          <a:spcPts val="200"/>
                        </a:spcBef>
                        <a:spcAft>
                          <a:spcPts val="200"/>
                        </a:spcAft>
                      </a:pPr>
                      <a:r>
                        <a:rPr lang="en-US" sz="1000" dirty="0">
                          <a:effectLst/>
                        </a:rPr>
                        <a:t>8</a:t>
                      </a:r>
                      <a:r>
                        <a:rPr lang="en-US" sz="1000" dirty="0" smtClean="0">
                          <a:effectLst/>
                        </a:rPr>
                        <a:t>0</a:t>
                      </a:r>
                      <a:r>
                        <a:rPr lang="en-US" sz="1000" dirty="0">
                          <a:effectLst/>
                        </a:rPr>
                        <a:t>%</a:t>
                      </a:r>
                      <a:endParaRPr lang="en-US" sz="1000" dirty="0">
                        <a:effectLst/>
                        <a:latin typeface="Arial"/>
                        <a:ea typeface="MS PGothic"/>
                        <a:cs typeface="Times New Roman"/>
                      </a:endParaRPr>
                    </a:p>
                  </a:txBody>
                  <a:tcPr marL="46949" marR="46949" anchor="ctr"/>
                </a:tc>
                <a:tc>
                  <a:txBody>
                    <a:bodyPr/>
                    <a:lstStyle/>
                    <a:p>
                      <a:pPr marL="0" marR="0" algn="ctr">
                        <a:spcBef>
                          <a:spcPts val="200"/>
                        </a:spcBef>
                        <a:spcAft>
                          <a:spcPts val="200"/>
                        </a:spcAft>
                      </a:pPr>
                      <a:r>
                        <a:rPr lang="en-US" sz="1000" dirty="0" smtClean="0">
                          <a:effectLst/>
                        </a:rPr>
                        <a:t>10</a:t>
                      </a:r>
                      <a:r>
                        <a:rPr lang="en-US" sz="1000" dirty="0">
                          <a:effectLst/>
                        </a:rPr>
                        <a:t>%</a:t>
                      </a:r>
                      <a:endParaRPr lang="en-US" sz="1000" dirty="0">
                        <a:effectLst/>
                        <a:latin typeface="Arial"/>
                        <a:ea typeface="MS PGothic"/>
                        <a:cs typeface="Times New Roman"/>
                      </a:endParaRPr>
                    </a:p>
                  </a:txBody>
                  <a:tcPr marL="46949" marR="46949" anchor="ctr"/>
                </a:tc>
                <a:tc>
                  <a:txBody>
                    <a:bodyPr/>
                    <a:lstStyle/>
                    <a:p>
                      <a:pPr marL="0" marR="0" algn="ctr">
                        <a:spcBef>
                          <a:spcPts val="200"/>
                        </a:spcBef>
                        <a:spcAft>
                          <a:spcPts val="200"/>
                        </a:spcAft>
                      </a:pPr>
                      <a:r>
                        <a:rPr lang="en-US" sz="1000" dirty="0" smtClean="0">
                          <a:effectLst/>
                        </a:rPr>
                        <a:t>10%</a:t>
                      </a:r>
                      <a:endParaRPr lang="en-US" sz="1000" dirty="0">
                        <a:effectLst/>
                        <a:latin typeface="Arial"/>
                        <a:ea typeface="MS PGothic"/>
                        <a:cs typeface="Times New Roman"/>
                      </a:endParaRPr>
                    </a:p>
                  </a:txBody>
                  <a:tcPr marL="46949" marR="46949" anchor="ctr"/>
                </a:tc>
              </a:tr>
            </a:tbl>
          </a:graphicData>
        </a:graphic>
      </p:graphicFrame>
    </p:spTree>
    <p:extLst>
      <p:ext uri="{BB962C8B-B14F-4D97-AF65-F5344CB8AC3E}">
        <p14:creationId xmlns:p14="http://schemas.microsoft.com/office/powerpoint/2010/main" val="3940071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000" dirty="0" smtClean="0"/>
              <a:t>Arriving </a:t>
            </a:r>
            <a:r>
              <a:rPr lang="en-US" sz="2000" dirty="0"/>
              <a:t>at Summative Rating </a:t>
            </a:r>
            <a:r>
              <a:rPr lang="en-US" sz="2000" dirty="0" smtClean="0"/>
              <a:t/>
            </a:r>
            <a:br>
              <a:rPr lang="en-US" sz="2000" dirty="0" smtClean="0"/>
            </a:br>
            <a:r>
              <a:rPr lang="en-US" sz="2000" dirty="0" smtClean="0"/>
              <a:t>Using </a:t>
            </a:r>
            <a:r>
              <a:rPr lang="en-US" dirty="0" smtClean="0"/>
              <a:t>weighted percentages</a:t>
            </a:r>
            <a:r>
              <a:rPr lang="en-US" sz="2000" dirty="0" smtClean="0"/>
              <a:t> and numeric scale</a:t>
            </a:r>
            <a:r>
              <a:rPr lang="en-US" sz="2000" dirty="0"/>
              <a:t/>
            </a:r>
            <a:br>
              <a:rPr lang="en-US" sz="2000" dirty="0"/>
            </a:br>
            <a:endParaRPr lang="en-US" sz="2000" dirty="0"/>
          </a:p>
        </p:txBody>
      </p:sp>
      <p:graphicFrame>
        <p:nvGraphicFramePr>
          <p:cNvPr id="10" name="Table Placeholder 9"/>
          <p:cNvGraphicFramePr>
            <a:graphicFrameLocks noGrp="1"/>
          </p:cNvGraphicFramePr>
          <p:nvPr>
            <p:ph idx="1"/>
            <p:extLst>
              <p:ext uri="{D42A27DB-BD31-4B8C-83A1-F6EECF244321}">
                <p14:modId xmlns:p14="http://schemas.microsoft.com/office/powerpoint/2010/main" val="160844090"/>
              </p:ext>
            </p:extLst>
          </p:nvPr>
        </p:nvGraphicFramePr>
        <p:xfrm>
          <a:off x="533400" y="1905000"/>
          <a:ext cx="8229601" cy="2408393"/>
        </p:xfrm>
        <a:graphic>
          <a:graphicData uri="http://schemas.openxmlformats.org/drawingml/2006/table">
            <a:tbl>
              <a:tblPr firstRow="1" firstCol="1" bandRow="1">
                <a:tableStyleId>{21E4AEA4-8DFA-4A89-87EB-49C32662AFE0}</a:tableStyleId>
              </a:tblPr>
              <a:tblGrid>
                <a:gridCol w="3790445"/>
                <a:gridCol w="1375329"/>
                <a:gridCol w="317799"/>
                <a:gridCol w="1055987"/>
                <a:gridCol w="317799"/>
                <a:gridCol w="1372242"/>
              </a:tblGrid>
              <a:tr h="165997">
                <a:tc gridSpan="6">
                  <a:txBody>
                    <a:bodyPr/>
                    <a:lstStyle/>
                    <a:p>
                      <a:pPr marL="0" marR="0" algn="ctr">
                        <a:spcBef>
                          <a:spcPts val="0"/>
                        </a:spcBef>
                        <a:spcAft>
                          <a:spcPts val="0"/>
                        </a:spcAft>
                      </a:pPr>
                      <a:r>
                        <a:rPr lang="en-US" sz="1000" dirty="0">
                          <a:effectLst/>
                        </a:rPr>
                        <a:t>Summative Evaluation Score Table</a:t>
                      </a:r>
                      <a:endParaRPr lang="en-US" sz="1000" dirty="0">
                        <a:effectLst/>
                        <a:latin typeface="Times New Roman"/>
                        <a:ea typeface="Arial"/>
                        <a:cs typeface="Times New Roman"/>
                      </a:endParaRPr>
                    </a:p>
                  </a:txBody>
                  <a:tcPr marL="104254" marR="104254"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1323">
                <a:tc>
                  <a:txBody>
                    <a:bodyPr/>
                    <a:lstStyle/>
                    <a:p>
                      <a:pPr marL="0" marR="0" algn="l">
                        <a:spcBef>
                          <a:spcPts val="0"/>
                        </a:spcBef>
                        <a:spcAft>
                          <a:spcPts val="0"/>
                        </a:spcAft>
                      </a:pPr>
                      <a:r>
                        <a:rPr lang="en-US" sz="1000" dirty="0">
                          <a:effectLst/>
                        </a:rPr>
                        <a:t>Component</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smtClean="0">
                          <a:effectLst/>
                        </a:rPr>
                        <a:t>Sub score</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Weight</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Weighted </a:t>
                      </a:r>
                      <a:r>
                        <a:rPr lang="en-US" sz="1000" dirty="0" smtClean="0">
                          <a:effectLst/>
                        </a:rPr>
                        <a:t>Sub score</a:t>
                      </a:r>
                      <a:endParaRPr lang="en-US" sz="1000" dirty="0">
                        <a:effectLst/>
                        <a:latin typeface="Times New Roman"/>
                        <a:ea typeface="Arial"/>
                        <a:cs typeface="Times New Roman"/>
                      </a:endParaRPr>
                    </a:p>
                  </a:txBody>
                  <a:tcPr marL="104254" marR="104254" marT="0" marB="0" anchor="ctr"/>
                </a:tc>
              </a:tr>
              <a:tr h="200871">
                <a:tc>
                  <a:txBody>
                    <a:bodyPr/>
                    <a:lstStyle/>
                    <a:p>
                      <a:pPr marL="0" marR="160020" algn="l">
                        <a:spcBef>
                          <a:spcPts val="0"/>
                        </a:spcBef>
                        <a:spcAft>
                          <a:spcPts val="0"/>
                        </a:spcAft>
                      </a:pPr>
                      <a:r>
                        <a:rPr lang="en-US" sz="1000" dirty="0">
                          <a:effectLst/>
                        </a:rPr>
                        <a:t>Professional Practice</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r>
                        <a:rPr lang="en-US" sz="1000" dirty="0" smtClean="0">
                          <a:effectLst/>
                        </a:rPr>
                        <a:t>3.5</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X</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.40</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r>
                        <a:rPr lang="en-US" sz="1000" dirty="0" smtClean="0">
                          <a:effectLst/>
                        </a:rPr>
                        <a:t>1.4</a:t>
                      </a:r>
                      <a:endParaRPr lang="en-US" sz="1000" dirty="0">
                        <a:effectLst/>
                        <a:latin typeface="Times New Roman"/>
                        <a:ea typeface="Arial"/>
                        <a:cs typeface="Times New Roman"/>
                      </a:endParaRPr>
                    </a:p>
                  </a:txBody>
                  <a:tcPr marL="104254" marR="104254" marT="0" marB="0" anchor="ctr"/>
                </a:tc>
              </a:tr>
              <a:tr h="135661">
                <a:tc>
                  <a:txBody>
                    <a:bodyPr/>
                    <a:lstStyle/>
                    <a:p>
                      <a:pPr marL="0" marR="16002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a:t>
                      </a:r>
                      <a:endParaRPr lang="en-US" sz="1000" dirty="0">
                        <a:effectLst/>
                        <a:latin typeface="Times New Roman"/>
                        <a:ea typeface="Arial"/>
                        <a:cs typeface="Times New Roman"/>
                      </a:endParaRPr>
                    </a:p>
                  </a:txBody>
                  <a:tcPr marL="104254" marR="104254" marT="0" marB="0" anchor="ctr"/>
                </a:tc>
              </a:tr>
              <a:tr h="200871">
                <a:tc>
                  <a:txBody>
                    <a:bodyPr/>
                    <a:lstStyle/>
                    <a:p>
                      <a:pPr marL="0" marR="160020" algn="l">
                        <a:spcBef>
                          <a:spcPts val="0"/>
                        </a:spcBef>
                        <a:spcAft>
                          <a:spcPts val="0"/>
                        </a:spcAft>
                      </a:pPr>
                      <a:r>
                        <a:rPr lang="en-US" sz="1000" dirty="0">
                          <a:effectLst/>
                        </a:rPr>
                        <a:t>Professional Growth</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r>
                        <a:rPr lang="en-US" sz="1000" dirty="0" smtClean="0">
                          <a:effectLst/>
                        </a:rPr>
                        <a:t>3</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X</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.10</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r>
                        <a:rPr lang="en-US" sz="1000" dirty="0" smtClean="0">
                          <a:effectLst/>
                        </a:rPr>
                        <a:t>.3</a:t>
                      </a:r>
                      <a:endParaRPr lang="en-US" sz="1000" dirty="0">
                        <a:effectLst/>
                        <a:latin typeface="Times New Roman"/>
                        <a:ea typeface="Arial"/>
                        <a:cs typeface="Times New Roman"/>
                      </a:endParaRPr>
                    </a:p>
                  </a:txBody>
                  <a:tcPr marL="104254" marR="104254" marT="0" marB="0" anchor="ctr"/>
                </a:tc>
              </a:tr>
              <a:tr h="135661">
                <a:tc>
                  <a:txBody>
                    <a:bodyPr/>
                    <a:lstStyle/>
                    <a:p>
                      <a:pPr marL="0" marR="16002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a:t>
                      </a:r>
                      <a:endParaRPr lang="en-US" sz="1000" dirty="0">
                        <a:effectLst/>
                        <a:latin typeface="Times New Roman"/>
                        <a:ea typeface="Arial"/>
                        <a:cs typeface="Times New Roman"/>
                      </a:endParaRPr>
                    </a:p>
                  </a:txBody>
                  <a:tcPr marL="104254" marR="104254" marT="0" marB="0" anchor="ctr"/>
                </a:tc>
              </a:tr>
              <a:tr h="271323">
                <a:tc>
                  <a:txBody>
                    <a:bodyPr/>
                    <a:lstStyle/>
                    <a:p>
                      <a:pPr marL="0" marR="160020" algn="l">
                        <a:spcBef>
                          <a:spcPts val="0"/>
                        </a:spcBef>
                        <a:spcAft>
                          <a:spcPts val="0"/>
                        </a:spcAft>
                      </a:pPr>
                      <a:r>
                        <a:rPr lang="en-US" sz="1000" dirty="0" smtClean="0">
                          <a:effectLst/>
                        </a:rPr>
                        <a:t>School Growth</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p>
                    <a:p>
                      <a:pPr marL="0" marR="0" algn="l">
                        <a:spcBef>
                          <a:spcPts val="0"/>
                        </a:spcBef>
                        <a:spcAft>
                          <a:spcPts val="0"/>
                        </a:spcAft>
                      </a:pPr>
                      <a:r>
                        <a:rPr lang="en-US" sz="1000" dirty="0">
                          <a:effectLst/>
                        </a:rPr>
                        <a:t> </a:t>
                      </a:r>
                      <a:r>
                        <a:rPr lang="en-US" sz="1000" dirty="0" smtClean="0">
                          <a:effectLst/>
                        </a:rPr>
                        <a:t>2.5</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X</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a:t>
                      </a:r>
                      <a:r>
                        <a:rPr lang="en-US" sz="1000" dirty="0" smtClean="0">
                          <a:effectLst/>
                        </a:rPr>
                        <a:t>15</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r>
                        <a:rPr lang="en-US" sz="1000" dirty="0" smtClean="0">
                          <a:effectLst/>
                        </a:rPr>
                        <a:t>.375</a:t>
                      </a:r>
                      <a:endParaRPr lang="en-US" sz="1000" dirty="0">
                        <a:effectLst/>
                        <a:latin typeface="Times New Roman"/>
                        <a:ea typeface="Arial"/>
                        <a:cs typeface="Times New Roman"/>
                      </a:endParaRPr>
                    </a:p>
                  </a:txBody>
                  <a:tcPr marL="104254" marR="104254" marT="0" marB="0" anchor="ctr"/>
                </a:tc>
              </a:tr>
              <a:tr h="135661">
                <a:tc>
                  <a:txBody>
                    <a:bodyPr/>
                    <a:lstStyle/>
                    <a:p>
                      <a:pPr marL="0" marR="16002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a:t>
                      </a:r>
                      <a:endParaRPr lang="en-US" sz="1000" dirty="0">
                        <a:effectLst/>
                        <a:latin typeface="Times New Roman"/>
                        <a:ea typeface="Arial"/>
                        <a:cs typeface="Times New Roman"/>
                      </a:endParaRPr>
                    </a:p>
                  </a:txBody>
                  <a:tcPr marL="104254" marR="104254" marT="0" marB="0" anchor="ctr"/>
                </a:tc>
              </a:tr>
              <a:tr h="392517">
                <a:tc>
                  <a:txBody>
                    <a:bodyPr/>
                    <a:lstStyle/>
                    <a:p>
                      <a:pPr marL="0" marR="160020" algn="l">
                        <a:spcBef>
                          <a:spcPts val="0"/>
                        </a:spcBef>
                        <a:spcAft>
                          <a:spcPts val="0"/>
                        </a:spcAft>
                      </a:pPr>
                      <a:r>
                        <a:rPr lang="en-US" sz="1000" dirty="0">
                          <a:effectLst/>
                        </a:rPr>
                        <a:t> </a:t>
                      </a:r>
                    </a:p>
                    <a:p>
                      <a:pPr marL="0" marR="160020" algn="l">
                        <a:spcBef>
                          <a:spcPts val="0"/>
                        </a:spcBef>
                        <a:spcAft>
                          <a:spcPts val="0"/>
                        </a:spcAft>
                      </a:pPr>
                      <a:r>
                        <a:rPr lang="en-US" sz="1000" dirty="0" smtClean="0">
                          <a:effectLst/>
                        </a:rPr>
                        <a:t>Student Learning and Growth</a:t>
                      </a:r>
                      <a:endParaRPr lang="en-US" sz="1000" dirty="0">
                        <a:effectLst/>
                      </a:endParaRPr>
                    </a:p>
                    <a:p>
                      <a:pPr marL="0" marR="16002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r>
                        <a:rPr lang="en-US" sz="1000" dirty="0" smtClean="0">
                          <a:effectLst/>
                        </a:rPr>
                        <a:t>3</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X</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smtClean="0">
                          <a:effectLst/>
                        </a:rPr>
                        <a:t>.35</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r>
                        <a:rPr lang="en-US" sz="1000" dirty="0" smtClean="0">
                          <a:effectLst/>
                        </a:rPr>
                        <a:t>1.05</a:t>
                      </a:r>
                      <a:endParaRPr lang="en-US" sz="1000" dirty="0">
                        <a:effectLst/>
                        <a:latin typeface="Times New Roman"/>
                        <a:ea typeface="Arial"/>
                        <a:cs typeface="Times New Roman"/>
                      </a:endParaRPr>
                    </a:p>
                  </a:txBody>
                  <a:tcPr marL="104254" marR="104254" marT="0" marB="0" anchor="ctr"/>
                </a:tc>
              </a:tr>
              <a:tr h="135661">
                <a:tc>
                  <a:txBody>
                    <a:bodyPr/>
                    <a:lstStyle/>
                    <a:p>
                      <a:pPr marL="0" marR="16002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a:txBody>
                    <a:bodyPr/>
                    <a:lstStyle/>
                    <a:p>
                      <a:pPr marL="0" marR="0" algn="l">
                        <a:spcBef>
                          <a:spcPts val="0"/>
                        </a:spcBef>
                        <a:spcAft>
                          <a:spcPts val="0"/>
                        </a:spcAft>
                      </a:pPr>
                      <a:r>
                        <a:rPr lang="en-US" sz="1000" dirty="0" smtClean="0">
                          <a:effectLst/>
                        </a:rPr>
                        <a:t>=</a:t>
                      </a:r>
                      <a:endParaRPr lang="en-US" sz="1000" dirty="0">
                        <a:effectLst/>
                        <a:latin typeface="Times New Roman"/>
                        <a:ea typeface="Arial"/>
                        <a:cs typeface="Times New Roman"/>
                      </a:endParaRPr>
                    </a:p>
                  </a:txBody>
                  <a:tcPr marL="104254" marR="104254" marT="0" marB="0" anchor="ctr"/>
                </a:tc>
              </a:tr>
              <a:tr h="164254">
                <a:tc>
                  <a:txBody>
                    <a:bodyPr/>
                    <a:lstStyle/>
                    <a:p>
                      <a:pPr marL="0" marR="160020" algn="l">
                        <a:spcBef>
                          <a:spcPts val="0"/>
                        </a:spcBef>
                        <a:spcAft>
                          <a:spcPts val="0"/>
                        </a:spcAft>
                      </a:pPr>
                      <a:r>
                        <a:rPr lang="en-US" sz="1000" dirty="0">
                          <a:effectLst/>
                        </a:rPr>
                        <a:t> </a:t>
                      </a:r>
                      <a:endParaRPr lang="en-US" sz="1000" dirty="0">
                        <a:effectLst/>
                        <a:latin typeface="Times New Roman"/>
                        <a:ea typeface="Arial"/>
                        <a:cs typeface="Times New Roman"/>
                      </a:endParaRPr>
                    </a:p>
                  </a:txBody>
                  <a:tcPr marL="104254" marR="104254" marT="0" marB="0" anchor="ctr"/>
                </a:tc>
                <a:tc gridSpan="4">
                  <a:txBody>
                    <a:bodyPr/>
                    <a:lstStyle/>
                    <a:p>
                      <a:pPr marL="0" marR="33020" algn="l">
                        <a:spcBef>
                          <a:spcPts val="0"/>
                        </a:spcBef>
                        <a:spcAft>
                          <a:spcPts val="0"/>
                        </a:spcAft>
                      </a:pPr>
                      <a:r>
                        <a:rPr lang="en-US" sz="1000" dirty="0">
                          <a:effectLst/>
                        </a:rPr>
                        <a:t>Final Summative Score</a:t>
                      </a:r>
                      <a:endParaRPr lang="en-US" sz="1000" dirty="0">
                        <a:effectLst/>
                        <a:latin typeface="Times New Roman"/>
                        <a:ea typeface="Arial"/>
                        <a:cs typeface="Times New Roman"/>
                      </a:endParaRPr>
                    </a:p>
                  </a:txBody>
                  <a:tcPr marL="104254" marR="104254"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pPr>
                      <a:r>
                        <a:rPr lang="en-US" sz="1000" dirty="0">
                          <a:effectLst/>
                        </a:rPr>
                        <a:t> </a:t>
                      </a:r>
                      <a:r>
                        <a:rPr lang="en-US" sz="1000" dirty="0" smtClean="0">
                          <a:effectLst/>
                        </a:rPr>
                        <a:t>3.125</a:t>
                      </a:r>
                      <a:endParaRPr lang="en-US" sz="1000" dirty="0">
                        <a:effectLst/>
                        <a:latin typeface="Times New Roman"/>
                        <a:ea typeface="Arial"/>
                        <a:cs typeface="Times New Roman"/>
                      </a:endParaRPr>
                    </a:p>
                  </a:txBody>
                  <a:tcPr marL="104254" marR="104254" marT="0"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440238551"/>
              </p:ext>
            </p:extLst>
          </p:nvPr>
        </p:nvGraphicFramePr>
        <p:xfrm>
          <a:off x="2590800" y="4419600"/>
          <a:ext cx="4191000" cy="1066800"/>
        </p:xfrm>
        <a:graphic>
          <a:graphicData uri="http://schemas.openxmlformats.org/drawingml/2006/table">
            <a:tbl>
              <a:tblPr firstRow="1" firstCol="1" bandRow="1">
                <a:tableStyleId>{21E4AEA4-8DFA-4A89-87EB-49C32662AFE0}</a:tableStyleId>
              </a:tblPr>
              <a:tblGrid>
                <a:gridCol w="1487130"/>
                <a:gridCol w="2703870"/>
              </a:tblGrid>
              <a:tr h="213360">
                <a:tc>
                  <a:txBody>
                    <a:bodyPr/>
                    <a:lstStyle/>
                    <a:p>
                      <a:pPr marL="0" marR="0" algn="ctr">
                        <a:spcBef>
                          <a:spcPts val="0"/>
                        </a:spcBef>
                        <a:spcAft>
                          <a:spcPts val="0"/>
                        </a:spcAft>
                      </a:pPr>
                      <a:r>
                        <a:rPr lang="en-US" sz="1000" dirty="0">
                          <a:effectLst/>
                        </a:rPr>
                        <a:t>Final Score</a:t>
                      </a:r>
                      <a:endParaRPr lang="en-US" sz="1000" dirty="0">
                        <a:effectLst/>
                        <a:latin typeface="Times New Roman"/>
                        <a:ea typeface="Arial"/>
                        <a:cs typeface="Times New Roman"/>
                      </a:endParaRPr>
                    </a:p>
                  </a:txBody>
                  <a:tcPr marL="68580" marR="68580" marT="9525" marB="0" anchor="ctr"/>
                </a:tc>
                <a:tc>
                  <a:txBody>
                    <a:bodyPr/>
                    <a:lstStyle/>
                    <a:p>
                      <a:pPr marL="0" marR="0" algn="ctr">
                        <a:spcBef>
                          <a:spcPts val="0"/>
                        </a:spcBef>
                        <a:spcAft>
                          <a:spcPts val="0"/>
                        </a:spcAft>
                      </a:pPr>
                      <a:r>
                        <a:rPr lang="en-US" sz="1000" dirty="0">
                          <a:effectLst/>
                        </a:rPr>
                        <a:t>Summative Evaluation Rating</a:t>
                      </a:r>
                      <a:endParaRPr lang="en-US" sz="1000" dirty="0">
                        <a:effectLst/>
                        <a:latin typeface="Times New Roman"/>
                        <a:ea typeface="Arial"/>
                        <a:cs typeface="Times New Roman"/>
                      </a:endParaRPr>
                    </a:p>
                  </a:txBody>
                  <a:tcPr marL="68580" marR="68580" marT="9525" marB="0" anchor="ctr"/>
                </a:tc>
              </a:tr>
              <a:tr h="207451">
                <a:tc>
                  <a:txBody>
                    <a:bodyPr/>
                    <a:lstStyle/>
                    <a:p>
                      <a:pPr marL="0" marR="0" algn="ctr">
                        <a:spcBef>
                          <a:spcPts val="0"/>
                        </a:spcBef>
                        <a:spcAft>
                          <a:spcPts val="0"/>
                        </a:spcAft>
                      </a:pPr>
                      <a:r>
                        <a:rPr lang="en-US" sz="1000" dirty="0">
                          <a:effectLst/>
                        </a:rPr>
                        <a:t>3.4 or higher</a:t>
                      </a:r>
                      <a:endParaRPr lang="en-US" sz="1000" dirty="0">
                        <a:effectLst/>
                        <a:latin typeface="Times New Roman"/>
                        <a:ea typeface="Arial"/>
                        <a:cs typeface="Times New Roman"/>
                      </a:endParaRPr>
                    </a:p>
                  </a:txBody>
                  <a:tcPr marL="68580" marR="68580" marT="9525" marB="0" anchor="ctr"/>
                </a:tc>
                <a:tc>
                  <a:txBody>
                    <a:bodyPr/>
                    <a:lstStyle/>
                    <a:p>
                      <a:pPr marL="0" marR="0" indent="491490" algn="ctr">
                        <a:spcBef>
                          <a:spcPts val="0"/>
                        </a:spcBef>
                        <a:spcAft>
                          <a:spcPts val="0"/>
                        </a:spcAft>
                      </a:pPr>
                      <a:r>
                        <a:rPr lang="en-US" sz="1000" dirty="0">
                          <a:effectLst/>
                        </a:rPr>
                        <a:t>Distinguished</a:t>
                      </a:r>
                      <a:endParaRPr lang="en-US" sz="1000" dirty="0">
                        <a:effectLst/>
                        <a:latin typeface="Times New Roman"/>
                        <a:ea typeface="Arial"/>
                        <a:cs typeface="Times New Roman"/>
                      </a:endParaRPr>
                    </a:p>
                  </a:txBody>
                  <a:tcPr marL="68580" marR="68580" marT="9525" marB="0" anchor="ctr"/>
                </a:tc>
              </a:tr>
              <a:tr h="219269">
                <a:tc>
                  <a:txBody>
                    <a:bodyPr/>
                    <a:lstStyle/>
                    <a:p>
                      <a:pPr marL="0" marR="0" algn="ctr">
                        <a:spcBef>
                          <a:spcPts val="0"/>
                        </a:spcBef>
                        <a:spcAft>
                          <a:spcPts val="0"/>
                        </a:spcAft>
                      </a:pPr>
                      <a:r>
                        <a:rPr lang="en-US" sz="1000" dirty="0">
                          <a:effectLst/>
                        </a:rPr>
                        <a:t>2.5-3.4</a:t>
                      </a:r>
                      <a:endParaRPr lang="en-US" sz="1000" dirty="0">
                        <a:effectLst/>
                        <a:latin typeface="Times New Roman"/>
                        <a:ea typeface="Arial"/>
                        <a:cs typeface="Times New Roman"/>
                      </a:endParaRPr>
                    </a:p>
                  </a:txBody>
                  <a:tcPr marL="68580" marR="68580" marT="9525" marB="0" anchor="ctr"/>
                </a:tc>
                <a:tc>
                  <a:txBody>
                    <a:bodyPr/>
                    <a:lstStyle/>
                    <a:p>
                      <a:pPr marL="0" marR="0" indent="491490" algn="ctr">
                        <a:spcBef>
                          <a:spcPts val="0"/>
                        </a:spcBef>
                        <a:spcAft>
                          <a:spcPts val="0"/>
                        </a:spcAft>
                      </a:pPr>
                      <a:r>
                        <a:rPr lang="en-US" sz="1000" dirty="0">
                          <a:effectLst/>
                        </a:rPr>
                        <a:t>Effective</a:t>
                      </a:r>
                      <a:endParaRPr lang="en-US" sz="1000" dirty="0">
                        <a:effectLst/>
                        <a:latin typeface="Times New Roman"/>
                        <a:ea typeface="Arial"/>
                        <a:cs typeface="Times New Roman"/>
                      </a:endParaRPr>
                    </a:p>
                  </a:txBody>
                  <a:tcPr marL="68580" marR="68580" marT="9525" marB="0" anchor="ctr"/>
                </a:tc>
              </a:tr>
              <a:tr h="213360">
                <a:tc>
                  <a:txBody>
                    <a:bodyPr/>
                    <a:lstStyle/>
                    <a:p>
                      <a:pPr marL="0" marR="0" algn="ctr">
                        <a:spcBef>
                          <a:spcPts val="0"/>
                        </a:spcBef>
                        <a:spcAft>
                          <a:spcPts val="0"/>
                        </a:spcAft>
                      </a:pPr>
                      <a:r>
                        <a:rPr lang="en-US" sz="1000" dirty="0">
                          <a:effectLst/>
                        </a:rPr>
                        <a:t>1.5-2.4</a:t>
                      </a:r>
                      <a:endParaRPr lang="en-US" sz="1000" dirty="0">
                        <a:effectLst/>
                        <a:latin typeface="Times New Roman"/>
                        <a:ea typeface="Arial"/>
                        <a:cs typeface="Times New Roman"/>
                      </a:endParaRPr>
                    </a:p>
                  </a:txBody>
                  <a:tcPr marL="68580" marR="68580" marT="9525" marB="0" anchor="ctr"/>
                </a:tc>
                <a:tc>
                  <a:txBody>
                    <a:bodyPr/>
                    <a:lstStyle/>
                    <a:p>
                      <a:pPr marL="0" marR="0" indent="491490" algn="ctr">
                        <a:spcBef>
                          <a:spcPts val="0"/>
                        </a:spcBef>
                        <a:spcAft>
                          <a:spcPts val="0"/>
                        </a:spcAft>
                      </a:pPr>
                      <a:r>
                        <a:rPr lang="en-US" sz="1000" dirty="0">
                          <a:effectLst/>
                        </a:rPr>
                        <a:t>Developing</a:t>
                      </a:r>
                      <a:endParaRPr lang="en-US" sz="1000" dirty="0">
                        <a:effectLst/>
                        <a:latin typeface="Times New Roman"/>
                        <a:ea typeface="Arial"/>
                        <a:cs typeface="Times New Roman"/>
                      </a:endParaRPr>
                    </a:p>
                  </a:txBody>
                  <a:tcPr marL="68580" marR="68580" marT="9525" marB="0" anchor="ctr"/>
                </a:tc>
              </a:tr>
              <a:tr h="213360">
                <a:tc>
                  <a:txBody>
                    <a:bodyPr/>
                    <a:lstStyle/>
                    <a:p>
                      <a:pPr marL="0" marR="0" algn="ctr">
                        <a:spcBef>
                          <a:spcPts val="0"/>
                        </a:spcBef>
                        <a:spcAft>
                          <a:spcPts val="0"/>
                        </a:spcAft>
                      </a:pPr>
                      <a:r>
                        <a:rPr lang="en-US" sz="1000" dirty="0">
                          <a:effectLst/>
                        </a:rPr>
                        <a:t>Less than 1.5</a:t>
                      </a:r>
                      <a:endParaRPr lang="en-US" sz="1000" dirty="0">
                        <a:effectLst/>
                        <a:latin typeface="Times New Roman"/>
                        <a:ea typeface="Arial"/>
                        <a:cs typeface="Times New Roman"/>
                      </a:endParaRPr>
                    </a:p>
                  </a:txBody>
                  <a:tcPr marL="68580" marR="68580" marT="9525" marB="0" anchor="ctr"/>
                </a:tc>
                <a:tc>
                  <a:txBody>
                    <a:bodyPr/>
                    <a:lstStyle/>
                    <a:p>
                      <a:pPr marL="0" marR="0" indent="491490" algn="ctr">
                        <a:spcBef>
                          <a:spcPts val="0"/>
                        </a:spcBef>
                        <a:spcAft>
                          <a:spcPts val="0"/>
                        </a:spcAft>
                      </a:pPr>
                      <a:r>
                        <a:rPr lang="en-US" sz="1000" dirty="0">
                          <a:effectLst/>
                        </a:rPr>
                        <a:t>Ineffective </a:t>
                      </a:r>
                      <a:endParaRPr lang="en-US" sz="1000" dirty="0">
                        <a:effectLst/>
                        <a:latin typeface="Times New Roman"/>
                        <a:ea typeface="Arial"/>
                        <a:cs typeface="Times New Roman"/>
                      </a:endParaRPr>
                    </a:p>
                  </a:txBody>
                  <a:tcPr marL="68580" marR="68580" marT="9525" marB="0" anchor="ctr"/>
                </a:tc>
              </a:tr>
            </a:tbl>
          </a:graphicData>
        </a:graphic>
      </p:graphicFrame>
    </p:spTree>
    <p:extLst>
      <p:ext uri="{BB962C8B-B14F-4D97-AF65-F5344CB8AC3E}">
        <p14:creationId xmlns:p14="http://schemas.microsoft.com/office/powerpoint/2010/main" val="3291101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Since Enactment of LD 1858</a:t>
            </a:r>
          </a:p>
        </p:txBody>
      </p:sp>
      <p:sp>
        <p:nvSpPr>
          <p:cNvPr id="3" name="Content Placeholder 2"/>
          <p:cNvSpPr>
            <a:spLocks noGrp="1"/>
          </p:cNvSpPr>
          <p:nvPr>
            <p:ph idx="1"/>
          </p:nvPr>
        </p:nvSpPr>
        <p:spPr>
          <a:xfrm>
            <a:off x="304800" y="2133600"/>
            <a:ext cx="8610600" cy="3657600"/>
          </a:xfrm>
        </p:spPr>
        <p:txBody>
          <a:bodyPr/>
          <a:lstStyle/>
          <a:p>
            <a:pPr marL="342900" indent="-342900">
              <a:buFont typeface="Wingdings" panose="05000000000000000000" pitchFamily="2" charset="2"/>
              <a:buChar char="Ø"/>
            </a:pPr>
            <a:r>
              <a:rPr lang="en-US" sz="1600" dirty="0"/>
              <a:t>Maine Educator Effectiveness Council makes </a:t>
            </a:r>
            <a:r>
              <a:rPr lang="en-US" sz="1600" dirty="0" smtClean="0"/>
              <a:t>recommendations</a:t>
            </a:r>
            <a:endParaRPr lang="en-US" sz="1600" dirty="0"/>
          </a:p>
          <a:p>
            <a:pPr marL="342900" indent="-342900">
              <a:buFont typeface="Wingdings" panose="05000000000000000000" pitchFamily="2" charset="2"/>
              <a:buChar char="Ø"/>
            </a:pPr>
            <a:r>
              <a:rPr lang="en-US" sz="1600" dirty="0"/>
              <a:t>Chapter 180 is written and processed; fails in 125th </a:t>
            </a:r>
            <a:r>
              <a:rPr lang="en-US" sz="1600" dirty="0" smtClean="0"/>
              <a:t>session</a:t>
            </a:r>
          </a:p>
          <a:p>
            <a:pPr marL="342900" indent="-342900">
              <a:buFont typeface="Wingdings" panose="05000000000000000000" pitchFamily="2" charset="2"/>
              <a:buChar char="Ø"/>
            </a:pPr>
            <a:r>
              <a:rPr lang="en-US" sz="1600" dirty="0" smtClean="0"/>
              <a:t>Commissioner </a:t>
            </a:r>
            <a:r>
              <a:rPr lang="en-US" sz="1600" dirty="0"/>
              <a:t>advises SAUs to proceed despite of lack of approved rule and   appropriated </a:t>
            </a:r>
            <a:r>
              <a:rPr lang="en-US" sz="1600" dirty="0" smtClean="0"/>
              <a:t>funds</a:t>
            </a:r>
          </a:p>
          <a:p>
            <a:pPr marL="342900" indent="-342900">
              <a:buFont typeface="Wingdings" panose="05000000000000000000" pitchFamily="2" charset="2"/>
              <a:buChar char="Ø"/>
            </a:pPr>
            <a:r>
              <a:rPr lang="en-US" sz="1600" dirty="0" smtClean="0"/>
              <a:t>Rule-making </a:t>
            </a:r>
            <a:r>
              <a:rPr lang="en-US" sz="1600" dirty="0"/>
              <a:t>begins </a:t>
            </a:r>
            <a:r>
              <a:rPr lang="en-US" sz="1600" dirty="0" smtClean="0"/>
              <a:t>anew</a:t>
            </a:r>
            <a:endParaRPr lang="en-US" sz="1600" dirty="0"/>
          </a:p>
          <a:p>
            <a:pPr marL="342900" indent="-342900">
              <a:buFont typeface="Wingdings" panose="05000000000000000000" pitchFamily="2" charset="2"/>
              <a:buChar char="Ø"/>
            </a:pPr>
            <a:r>
              <a:rPr lang="en-US" sz="1600" dirty="0"/>
              <a:t>Educator Effectiveness Coordinator is hired by the </a:t>
            </a:r>
            <a:r>
              <a:rPr lang="en-US" sz="1600" dirty="0" smtClean="0"/>
              <a:t>Department</a:t>
            </a:r>
          </a:p>
          <a:p>
            <a:pPr marL="342900" indent="-342900">
              <a:buFont typeface="Wingdings" panose="05000000000000000000" pitchFamily="2" charset="2"/>
              <a:buChar char="Ø"/>
            </a:pPr>
            <a:r>
              <a:rPr lang="en-US" sz="1600" dirty="0" smtClean="0"/>
              <a:t>Provisional </a:t>
            </a:r>
            <a:r>
              <a:rPr lang="en-US" sz="1600" dirty="0"/>
              <a:t>Rule is filed, followed by public hearing, work session, and amendments  by the Education and Cultural </a:t>
            </a:r>
            <a:r>
              <a:rPr lang="en-US" sz="1600" dirty="0" smtClean="0"/>
              <a:t>Affairs Committee </a:t>
            </a:r>
            <a:r>
              <a:rPr lang="en-US" sz="1600" dirty="0"/>
              <a:t>of the legislature; both houses pass resolve; Governor vetoes; houses override veto: </a:t>
            </a:r>
            <a:r>
              <a:rPr lang="en-US" sz="1600" dirty="0" smtClean="0">
                <a:hlinkClick r:id="rId3"/>
              </a:rPr>
              <a:t>Rule Chapter 180</a:t>
            </a:r>
            <a:r>
              <a:rPr lang="en-US" sz="1600" dirty="0" smtClean="0"/>
              <a:t> is adopted</a:t>
            </a:r>
          </a:p>
          <a:p>
            <a:pPr marL="342900" indent="-342900">
              <a:buFont typeface="Wingdings" panose="05000000000000000000" pitchFamily="2" charset="2"/>
              <a:buChar char="Ø"/>
            </a:pPr>
            <a:r>
              <a:rPr lang="en-US" sz="1600" dirty="0" smtClean="0"/>
              <a:t>Wide </a:t>
            </a:r>
            <a:r>
              <a:rPr lang="en-US" sz="1600" dirty="0"/>
              <a:t>variation in development status exists among </a:t>
            </a:r>
            <a:r>
              <a:rPr lang="en-US" sz="1600" dirty="0" smtClean="0"/>
              <a:t>SAUs</a:t>
            </a:r>
            <a:endParaRPr lang="en-US" sz="1600" dirty="0"/>
          </a:p>
        </p:txBody>
      </p:sp>
    </p:spTree>
    <p:extLst>
      <p:ext uri="{BB962C8B-B14F-4D97-AF65-F5344CB8AC3E}">
        <p14:creationId xmlns:p14="http://schemas.microsoft.com/office/powerpoint/2010/main" val="21180431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Training Requirements</a:t>
            </a:r>
            <a:endParaRPr lang="en-US" dirty="0"/>
          </a:p>
        </p:txBody>
      </p:sp>
      <p:sp>
        <p:nvSpPr>
          <p:cNvPr id="5" name="Content Placeholder 4"/>
          <p:cNvSpPr>
            <a:spLocks noGrp="1"/>
          </p:cNvSpPr>
          <p:nvPr>
            <p:ph idx="1"/>
          </p:nvPr>
        </p:nvSpPr>
        <p:spPr/>
        <p:txBody>
          <a:bodyPr/>
          <a:lstStyle/>
          <a:p>
            <a:r>
              <a:rPr lang="en-US" sz="1600" dirty="0" smtClean="0"/>
              <a:t>A PEPG system must include a comprehensive training program for both evaluators and the educators who will participate in the system. </a:t>
            </a:r>
            <a:r>
              <a:rPr lang="en-US" sz="1600" dirty="0" smtClean="0">
                <a:hlinkClick r:id="rId2"/>
              </a:rPr>
              <a:t>Rule Chapter 180</a:t>
            </a:r>
            <a:r>
              <a:rPr lang="en-US" sz="1600" dirty="0" smtClean="0"/>
              <a:t> provides the areas that a training program must include. Districts must ensure that their training program is of high quality in addressing all of the areas. The following slides list the areas of training necessary for evaluators and educators.</a:t>
            </a:r>
            <a:endParaRPr lang="en-US" sz="1600" dirty="0"/>
          </a:p>
        </p:txBody>
      </p:sp>
    </p:spTree>
    <p:extLst>
      <p:ext uri="{BB962C8B-B14F-4D97-AF65-F5344CB8AC3E}">
        <p14:creationId xmlns:p14="http://schemas.microsoft.com/office/powerpoint/2010/main" val="29459719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Evaluator Training</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45429282"/>
              </p:ext>
            </p:extLst>
          </p:nvPr>
        </p:nvGraphicFramePr>
        <p:xfrm>
          <a:off x="304800" y="1981201"/>
          <a:ext cx="8534400" cy="3505200"/>
        </p:xfrm>
        <a:graphic>
          <a:graphicData uri="http://schemas.openxmlformats.org/drawingml/2006/table">
            <a:tbl>
              <a:tblPr firstRow="1" firstCol="1" bandRow="1">
                <a:tableStyleId>{21E4AEA4-8DFA-4A89-87EB-49C32662AFE0}</a:tableStyleId>
              </a:tblPr>
              <a:tblGrid>
                <a:gridCol w="8534400"/>
              </a:tblGrid>
              <a:tr h="3505200">
                <a:tc>
                  <a:txBody>
                    <a:bodyPr/>
                    <a:lstStyle/>
                    <a:p>
                      <a:pPr marL="0" marR="0" algn="l">
                        <a:spcBef>
                          <a:spcPts val="0"/>
                        </a:spcBef>
                        <a:spcAft>
                          <a:spcPts val="0"/>
                        </a:spcAft>
                      </a:pPr>
                      <a:endParaRPr lang="en-US" sz="1200" b="0" dirty="0" smtClean="0">
                        <a:solidFill>
                          <a:schemeClr val="tx1"/>
                        </a:solidFill>
                        <a:effectLst/>
                      </a:endParaRPr>
                    </a:p>
                    <a:p>
                      <a:pPr marL="0" marR="0" algn="l">
                        <a:spcBef>
                          <a:spcPts val="0"/>
                        </a:spcBef>
                        <a:spcAft>
                          <a:spcPts val="0"/>
                        </a:spcAft>
                      </a:pPr>
                      <a:endParaRPr lang="en-US" sz="1200" b="0" dirty="0" smtClean="0">
                        <a:solidFill>
                          <a:schemeClr val="tx1"/>
                        </a:solidFill>
                        <a:effectLst/>
                      </a:endParaRPr>
                    </a:p>
                    <a:p>
                      <a:pPr marL="0" marR="0" algn="l">
                        <a:spcBef>
                          <a:spcPts val="0"/>
                        </a:spcBef>
                        <a:spcAft>
                          <a:spcPts val="0"/>
                        </a:spcAft>
                      </a:pPr>
                      <a:endParaRPr lang="en-US" sz="1200" b="0" dirty="0" smtClean="0">
                        <a:solidFill>
                          <a:schemeClr val="tx1"/>
                        </a:solidFill>
                        <a:effectLst/>
                      </a:endParaRPr>
                    </a:p>
                    <a:p>
                      <a:pPr marL="0" marR="0" algn="l">
                        <a:spcBef>
                          <a:spcPts val="0"/>
                        </a:spcBef>
                        <a:spcAft>
                          <a:spcPts val="0"/>
                        </a:spcAft>
                      </a:pPr>
                      <a:endParaRPr lang="en-US" sz="1200" b="0" dirty="0" smtClean="0">
                        <a:solidFill>
                          <a:schemeClr val="tx1"/>
                        </a:solidFill>
                        <a:effectLst/>
                      </a:endParaRPr>
                    </a:p>
                    <a:p>
                      <a:pPr marL="0" marR="0" algn="l">
                        <a:spcBef>
                          <a:spcPts val="0"/>
                        </a:spcBef>
                        <a:spcAft>
                          <a:spcPts val="0"/>
                        </a:spcAft>
                      </a:pPr>
                      <a:r>
                        <a:rPr lang="en-US" sz="1400" b="1" dirty="0" smtClean="0">
                          <a:solidFill>
                            <a:schemeClr val="bg1"/>
                          </a:solidFill>
                          <a:effectLst/>
                        </a:rPr>
                        <a:t>A </a:t>
                      </a:r>
                      <a:r>
                        <a:rPr lang="en-US" sz="1400" b="1" dirty="0">
                          <a:solidFill>
                            <a:schemeClr val="bg1"/>
                          </a:solidFill>
                          <a:effectLst/>
                        </a:rPr>
                        <a:t>person is a qualified evaluator in a </a:t>
                      </a:r>
                      <a:r>
                        <a:rPr lang="en-US" sz="1400" b="1" dirty="0">
                          <a:solidFill>
                            <a:schemeClr val="bg1"/>
                          </a:solidFill>
                          <a:effectLst/>
                          <a:hlinkClick r:id="rId2"/>
                        </a:rPr>
                        <a:t>Chapter 508 </a:t>
                      </a:r>
                      <a:r>
                        <a:rPr lang="en-US" sz="1400" b="1" dirty="0">
                          <a:solidFill>
                            <a:schemeClr val="bg1"/>
                          </a:solidFill>
                          <a:effectLst/>
                        </a:rPr>
                        <a:t>system only if that person has completed training appropriate to the role he or she will play in the system.  </a:t>
                      </a:r>
                    </a:p>
                    <a:p>
                      <a:pPr marL="0" marR="0" algn="l">
                        <a:spcBef>
                          <a:spcPts val="0"/>
                        </a:spcBef>
                        <a:spcAft>
                          <a:spcPts val="0"/>
                        </a:spcAft>
                      </a:pPr>
                      <a:r>
                        <a:rPr lang="en-US" sz="1400" b="1" dirty="0">
                          <a:solidFill>
                            <a:schemeClr val="bg1"/>
                          </a:solidFill>
                          <a:effectLst/>
                        </a:rPr>
                        <a:t> </a:t>
                      </a:r>
                    </a:p>
                    <a:p>
                      <a:pPr marL="0" marR="0" algn="l">
                        <a:spcBef>
                          <a:spcPts val="0"/>
                        </a:spcBef>
                        <a:spcAft>
                          <a:spcPts val="0"/>
                        </a:spcAft>
                      </a:pPr>
                      <a:r>
                        <a:rPr lang="en-US" sz="1400" b="1" dirty="0">
                          <a:solidFill>
                            <a:schemeClr val="bg1"/>
                          </a:solidFill>
                          <a:effectLst/>
                        </a:rPr>
                        <a:t>Evaluators must be trained in </a:t>
                      </a:r>
                      <a:endParaRPr lang="en-US" sz="1400" b="1" dirty="0" smtClean="0">
                        <a:solidFill>
                          <a:schemeClr val="bg1"/>
                        </a:solidFill>
                        <a:effectLst/>
                      </a:endParaRPr>
                    </a:p>
                    <a:p>
                      <a:pPr marL="171450" marR="0" indent="-171450" algn="l">
                        <a:spcBef>
                          <a:spcPts val="0"/>
                        </a:spcBef>
                        <a:spcAft>
                          <a:spcPts val="0"/>
                        </a:spcAft>
                        <a:buFont typeface="Wingdings" panose="05000000000000000000" pitchFamily="2" charset="2"/>
                        <a:buChar char="Ø"/>
                      </a:pPr>
                      <a:endParaRPr lang="en-US" sz="1400" b="1" dirty="0" smtClean="0">
                        <a:solidFill>
                          <a:schemeClr val="bg1"/>
                        </a:solidFill>
                        <a:effectLst/>
                      </a:endParaRPr>
                    </a:p>
                    <a:p>
                      <a:pPr marL="685800" marR="0" lvl="1" indent="-228600" algn="l">
                        <a:spcBef>
                          <a:spcPts val="0"/>
                        </a:spcBef>
                        <a:spcAft>
                          <a:spcPts val="0"/>
                        </a:spcAft>
                        <a:buFont typeface="Wingdings" panose="05000000000000000000" pitchFamily="2" charset="2"/>
                        <a:buChar char="Ø"/>
                      </a:pPr>
                      <a:r>
                        <a:rPr lang="en-US" sz="1400" b="1" dirty="0" smtClean="0">
                          <a:solidFill>
                            <a:schemeClr val="bg1"/>
                          </a:solidFill>
                          <a:effectLst/>
                        </a:rPr>
                        <a:t>The </a:t>
                      </a:r>
                      <a:r>
                        <a:rPr lang="en-US" sz="1400" b="1" dirty="0">
                          <a:solidFill>
                            <a:schemeClr val="bg1"/>
                          </a:solidFill>
                          <a:effectLst/>
                        </a:rPr>
                        <a:t>specific professional practice model selected by the school administrative unit in which the evaluator will perform </a:t>
                      </a:r>
                      <a:r>
                        <a:rPr lang="en-US" sz="1400" b="1" dirty="0" smtClean="0">
                          <a:solidFill>
                            <a:schemeClr val="bg1"/>
                          </a:solidFill>
                          <a:effectLst/>
                        </a:rPr>
                        <a:t>duties;</a:t>
                      </a:r>
                    </a:p>
                    <a:p>
                      <a:pPr marL="685800" marR="0" lvl="1" indent="-228600" algn="l">
                        <a:spcBef>
                          <a:spcPts val="0"/>
                        </a:spcBef>
                        <a:spcAft>
                          <a:spcPts val="0"/>
                        </a:spcAft>
                        <a:buFont typeface="Wingdings" panose="05000000000000000000" pitchFamily="2" charset="2"/>
                        <a:buChar char="Ø"/>
                      </a:pPr>
                      <a:r>
                        <a:rPr lang="en-US" sz="1400" b="1" dirty="0" smtClean="0">
                          <a:solidFill>
                            <a:schemeClr val="bg1"/>
                          </a:solidFill>
                          <a:effectLst/>
                        </a:rPr>
                        <a:t>Conducting </a:t>
                      </a:r>
                      <a:r>
                        <a:rPr lang="en-US" sz="1400" b="1" dirty="0">
                          <a:solidFill>
                            <a:schemeClr val="bg1"/>
                          </a:solidFill>
                          <a:effectLst/>
                        </a:rPr>
                        <a:t>pre-observation and post-observation </a:t>
                      </a:r>
                      <a:r>
                        <a:rPr lang="en-US" sz="1400" b="1" dirty="0" smtClean="0">
                          <a:solidFill>
                            <a:schemeClr val="bg1"/>
                          </a:solidFill>
                          <a:effectLst/>
                        </a:rPr>
                        <a:t>conferences;</a:t>
                      </a:r>
                      <a:endParaRPr lang="en-US" sz="1400" b="1" dirty="0">
                        <a:solidFill>
                          <a:schemeClr val="bg1"/>
                        </a:solidFill>
                        <a:effectLst/>
                      </a:endParaRPr>
                    </a:p>
                    <a:p>
                      <a:pPr marL="685800" marR="0" lvl="1" indent="-228600" algn="l">
                        <a:spcBef>
                          <a:spcPts val="0"/>
                        </a:spcBef>
                        <a:spcAft>
                          <a:spcPts val="0"/>
                        </a:spcAft>
                        <a:buFont typeface="Wingdings" panose="05000000000000000000" pitchFamily="2" charset="2"/>
                        <a:buChar char="Ø"/>
                      </a:pPr>
                      <a:r>
                        <a:rPr lang="en-US" sz="1400" b="1" dirty="0" smtClean="0">
                          <a:solidFill>
                            <a:schemeClr val="bg1"/>
                          </a:solidFill>
                          <a:effectLst/>
                        </a:rPr>
                        <a:t>Observing </a:t>
                      </a:r>
                      <a:r>
                        <a:rPr lang="en-US" sz="1400" b="1" dirty="0">
                          <a:solidFill>
                            <a:schemeClr val="bg1"/>
                          </a:solidFill>
                          <a:effectLst/>
                        </a:rPr>
                        <a:t>and evaluating the professional practice of teachers and/or principals; </a:t>
                      </a:r>
                      <a:r>
                        <a:rPr lang="en-US" sz="1400" b="1" dirty="0" smtClean="0">
                          <a:solidFill>
                            <a:schemeClr val="bg1"/>
                          </a:solidFill>
                          <a:effectLst/>
                        </a:rPr>
                        <a:t>and </a:t>
                      </a:r>
                    </a:p>
                    <a:p>
                      <a:pPr marL="685800" marR="0" lvl="1" indent="-228600" algn="l">
                        <a:spcBef>
                          <a:spcPts val="0"/>
                        </a:spcBef>
                        <a:spcAft>
                          <a:spcPts val="0"/>
                        </a:spcAft>
                        <a:buFont typeface="Wingdings" panose="05000000000000000000" pitchFamily="2" charset="2"/>
                        <a:buChar char="Ø"/>
                      </a:pPr>
                      <a:r>
                        <a:rPr lang="en-US" sz="1400" b="1" dirty="0" smtClean="0">
                          <a:solidFill>
                            <a:schemeClr val="bg1"/>
                          </a:solidFill>
                          <a:effectLst/>
                        </a:rPr>
                        <a:t>Developing </a:t>
                      </a:r>
                      <a:r>
                        <a:rPr lang="en-US" sz="1400" b="1" dirty="0">
                          <a:solidFill>
                            <a:schemeClr val="bg1"/>
                          </a:solidFill>
                          <a:effectLst/>
                        </a:rPr>
                        <a:t>and guiding professional growth plans.</a:t>
                      </a:r>
                    </a:p>
                    <a:p>
                      <a:pPr marL="0" marR="0" indent="0" algn="l">
                        <a:spcBef>
                          <a:spcPts val="0"/>
                        </a:spcBef>
                        <a:spcAft>
                          <a:spcPts val="0"/>
                        </a:spcAft>
                        <a:buFont typeface="+mj-lt"/>
                        <a:buNone/>
                      </a:pPr>
                      <a:endParaRPr lang="en-US" sz="1400" b="1" dirty="0" smtClean="0">
                        <a:solidFill>
                          <a:schemeClr val="bg1"/>
                        </a:solidFill>
                        <a:effectLst/>
                      </a:endParaRPr>
                    </a:p>
                    <a:p>
                      <a:pPr marL="0" marR="0" indent="0" algn="ctr">
                        <a:spcBef>
                          <a:spcPts val="0"/>
                        </a:spcBef>
                        <a:spcAft>
                          <a:spcPts val="0"/>
                        </a:spcAft>
                        <a:buFont typeface="+mj-lt"/>
                        <a:buNone/>
                      </a:pPr>
                      <a:r>
                        <a:rPr lang="en-US" sz="1400" b="1" dirty="0" smtClean="0">
                          <a:solidFill>
                            <a:schemeClr val="bg1"/>
                          </a:solidFill>
                          <a:effectLst/>
                        </a:rPr>
                        <a:t>Continued</a:t>
                      </a:r>
                      <a:endParaRPr lang="en-US" sz="1400" b="1" dirty="0">
                        <a:solidFill>
                          <a:schemeClr val="bg1"/>
                        </a:solidFill>
                        <a:effectLst/>
                      </a:endParaRPr>
                    </a:p>
                  </a:txBody>
                  <a:tcPr marL="34676" marR="34676" marT="0" marB="0">
                    <a:solidFill>
                      <a:srgbClr val="274F73"/>
                    </a:solidFill>
                  </a:tcPr>
                </a:tc>
              </a:tr>
            </a:tbl>
          </a:graphicData>
        </a:graphic>
      </p:graphicFrame>
    </p:spTree>
    <p:extLst>
      <p:ext uri="{BB962C8B-B14F-4D97-AF65-F5344CB8AC3E}">
        <p14:creationId xmlns:p14="http://schemas.microsoft.com/office/powerpoint/2010/main" val="14361868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Evaluator Training, Continued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02925708"/>
              </p:ext>
            </p:extLst>
          </p:nvPr>
        </p:nvGraphicFramePr>
        <p:xfrm>
          <a:off x="304800" y="1981201"/>
          <a:ext cx="8534400" cy="3505200"/>
        </p:xfrm>
        <a:graphic>
          <a:graphicData uri="http://schemas.openxmlformats.org/drawingml/2006/table">
            <a:tbl>
              <a:tblPr firstRow="1" firstCol="1" bandRow="1">
                <a:tableStyleId>{21E4AEA4-8DFA-4A89-87EB-49C32662AFE0}</a:tableStyleId>
              </a:tblPr>
              <a:tblGrid>
                <a:gridCol w="8534400"/>
              </a:tblGrid>
              <a:tr h="3505200">
                <a:tc>
                  <a:txBody>
                    <a:bodyPr/>
                    <a:lstStyle/>
                    <a:p>
                      <a:pPr marL="0" marR="0" algn="l">
                        <a:spcBef>
                          <a:spcPts val="0"/>
                        </a:spcBef>
                        <a:spcAft>
                          <a:spcPts val="0"/>
                        </a:spcAft>
                      </a:pPr>
                      <a:endParaRPr lang="en-US" sz="1200" b="0" dirty="0" smtClean="0">
                        <a:solidFill>
                          <a:schemeClr val="bg1"/>
                        </a:solidFill>
                        <a:effectLst/>
                      </a:endParaRPr>
                    </a:p>
                    <a:p>
                      <a:pPr marL="0" marR="0" indent="0" algn="l">
                        <a:spcBef>
                          <a:spcPts val="0"/>
                        </a:spcBef>
                        <a:spcAft>
                          <a:spcPts val="0"/>
                        </a:spcAft>
                        <a:buFont typeface="Wingdings" panose="05000000000000000000" pitchFamily="2" charset="2"/>
                        <a:buNone/>
                      </a:pPr>
                      <a:r>
                        <a:rPr lang="en-US" sz="1400" b="1" dirty="0" smtClean="0">
                          <a:solidFill>
                            <a:schemeClr val="bg1"/>
                          </a:solidFill>
                          <a:effectLst/>
                        </a:rPr>
                        <a:t>The training in observing and evaluating professional practice of teachers and/or principals must include the following:</a:t>
                      </a:r>
                    </a:p>
                    <a:p>
                      <a:pPr marL="0" marR="0" indent="0" algn="l">
                        <a:spcBef>
                          <a:spcPts val="0"/>
                        </a:spcBef>
                        <a:spcAft>
                          <a:spcPts val="0"/>
                        </a:spcAft>
                        <a:buFont typeface="Wingdings" panose="05000000000000000000" pitchFamily="2" charset="2"/>
                        <a:buNone/>
                      </a:pPr>
                      <a:endParaRPr lang="en-US" sz="1400" b="1" dirty="0" smtClean="0">
                        <a:solidFill>
                          <a:schemeClr val="bg1"/>
                        </a:solidFill>
                      </a:endParaRP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400" b="1" dirty="0" smtClean="0">
                          <a:solidFill>
                            <a:schemeClr val="bg1"/>
                          </a:solidFill>
                        </a:rPr>
                        <a:t>Training in evaluating perfor</a:t>
                      </a:r>
                      <a:r>
                        <a:rPr lang="en-US" sz="1400" b="1" dirty="0" smtClean="0">
                          <a:solidFill>
                            <a:schemeClr val="bg1"/>
                          </a:solidFill>
                          <a:effectLst/>
                        </a:rPr>
                        <a:t>mance based on evidence, and without bias;</a:t>
                      </a:r>
                    </a:p>
                    <a:p>
                      <a:pPr marL="628650" marR="0" lvl="1" indent="-171450" algn="l">
                        <a:spcBef>
                          <a:spcPts val="0"/>
                        </a:spcBef>
                        <a:spcAft>
                          <a:spcPts val="0"/>
                        </a:spcAft>
                        <a:buFont typeface="Wingdings" panose="05000000000000000000" pitchFamily="2" charset="2"/>
                        <a:buChar char="Ø"/>
                      </a:pPr>
                      <a:r>
                        <a:rPr lang="en-US" sz="1400" b="1" dirty="0" smtClean="0">
                          <a:solidFill>
                            <a:schemeClr val="bg1"/>
                          </a:solidFill>
                          <a:effectLst/>
                        </a:rPr>
                        <a:t>Adequate time for evaluators to practice and become familiar with the model during their trainings;</a:t>
                      </a:r>
                    </a:p>
                    <a:p>
                      <a:pPr marL="628650" marR="0" lvl="1" indent="-171450" algn="l">
                        <a:lnSpc>
                          <a:spcPct val="115000"/>
                        </a:lnSpc>
                        <a:spcBef>
                          <a:spcPts val="0"/>
                        </a:spcBef>
                        <a:spcAft>
                          <a:spcPts val="0"/>
                        </a:spcAft>
                        <a:buFont typeface="Wingdings" panose="05000000000000000000" pitchFamily="2" charset="2"/>
                        <a:buChar char="Ø"/>
                      </a:pPr>
                      <a:r>
                        <a:rPr lang="en-US" sz="1400" b="1" dirty="0" smtClean="0">
                          <a:solidFill>
                            <a:schemeClr val="bg1"/>
                          </a:solidFill>
                          <a:effectLst/>
                        </a:rPr>
                        <a:t>Opportunity for evaluators to work collaboratively;</a:t>
                      </a:r>
                    </a:p>
                    <a:p>
                      <a:pPr marL="628650" marR="0" lvl="1" indent="-171450" algn="l">
                        <a:lnSpc>
                          <a:spcPct val="115000"/>
                        </a:lnSpc>
                        <a:spcBef>
                          <a:spcPts val="0"/>
                        </a:spcBef>
                        <a:spcAft>
                          <a:spcPts val="0"/>
                        </a:spcAft>
                        <a:buFont typeface="Wingdings" panose="05000000000000000000" pitchFamily="2" charset="2"/>
                        <a:buChar char="Ø"/>
                      </a:pPr>
                      <a:r>
                        <a:rPr lang="en-US" sz="1400" b="1" dirty="0" smtClean="0">
                          <a:solidFill>
                            <a:schemeClr val="bg1"/>
                          </a:solidFill>
                          <a:effectLst/>
                        </a:rPr>
                        <a:t>Training in assessing evidence of performance not directly observed in classroom observations or direct observations of principals and in incorporating that evidence into a summative evaluation; and</a:t>
                      </a:r>
                    </a:p>
                    <a:p>
                      <a:pPr marL="628650" marR="0" lvl="1" indent="-171450" algn="l">
                        <a:lnSpc>
                          <a:spcPct val="115000"/>
                        </a:lnSpc>
                        <a:spcBef>
                          <a:spcPts val="0"/>
                        </a:spcBef>
                        <a:spcAft>
                          <a:spcPts val="1000"/>
                        </a:spcAft>
                        <a:buFont typeface="Wingdings" panose="05000000000000000000" pitchFamily="2" charset="2"/>
                        <a:buChar char="Ø"/>
                      </a:pPr>
                      <a:r>
                        <a:rPr lang="en-US" sz="1400" b="1" dirty="0" smtClean="0">
                          <a:solidFill>
                            <a:schemeClr val="bg1"/>
                          </a:solidFill>
                          <a:effectLst/>
                        </a:rPr>
                        <a:t>Training designed to ensure a high level of inter-rater reliability and agreement. To continue to serve as a trained evaluator, an evaluator must maintain an identified minimum level of inter-rater reliability and agreement by participating in training or recalibration at intervals specified in the PE/PG system plan. </a:t>
                      </a:r>
                      <a:endParaRPr lang="en-US" sz="1400" b="1" dirty="0" smtClean="0">
                        <a:solidFill>
                          <a:schemeClr val="bg1"/>
                        </a:solidFill>
                        <a:effectLst/>
                        <a:latin typeface="Arial"/>
                        <a:ea typeface="MS PGothic"/>
                        <a:cs typeface="Times New Roman"/>
                      </a:endParaRPr>
                    </a:p>
                  </a:txBody>
                  <a:tcPr marL="34676" marR="34676" marT="0" marB="0">
                    <a:solidFill>
                      <a:srgbClr val="274F73"/>
                    </a:solidFill>
                  </a:tcPr>
                </a:tc>
              </a:tr>
            </a:tbl>
          </a:graphicData>
        </a:graphic>
      </p:graphicFrame>
    </p:spTree>
    <p:extLst>
      <p:ext uri="{BB962C8B-B14F-4D97-AF65-F5344CB8AC3E}">
        <p14:creationId xmlns:p14="http://schemas.microsoft.com/office/powerpoint/2010/main" val="4600210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Educato</a:t>
            </a:r>
            <a:r>
              <a:rPr lang="en-US" dirty="0"/>
              <a:t>r</a:t>
            </a:r>
            <a:r>
              <a:rPr lang="en-US" dirty="0" smtClean="0"/>
              <a:t> Training</a:t>
            </a:r>
            <a:endParaRPr lang="en-US" dirty="0"/>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lstStyle/>
          <a:p>
            <a:pPr fontAlgn="t"/>
            <a:r>
              <a:rPr lang="en-US" sz="1400" b="1" dirty="0" smtClean="0"/>
              <a:t>Prior </a:t>
            </a:r>
            <a:r>
              <a:rPr lang="en-US" sz="1400" b="1" dirty="0"/>
              <a:t>to implementing a PE/PG system, a school administrative unit must provide training to each educator who will be evaluated under the PE/PG system to provide the opportunity for each educator to understand:</a:t>
            </a:r>
          </a:p>
          <a:p>
            <a:pPr fontAlgn="t"/>
            <a:r>
              <a:rPr lang="en-US" sz="1400" b="1" dirty="0"/>
              <a:t> </a:t>
            </a:r>
          </a:p>
          <a:p>
            <a:pPr marL="685800" lvl="1" indent="-228600" fontAlgn="t">
              <a:buFont typeface="Wingdings" panose="05000000000000000000" pitchFamily="2" charset="2"/>
              <a:buChar char="Ø"/>
            </a:pPr>
            <a:r>
              <a:rPr lang="en-US" sz="1400" b="1" dirty="0"/>
              <a:t>The structure of the system, including the multiple measures of educator effectiveness and the evaluation cycle; </a:t>
            </a:r>
          </a:p>
          <a:p>
            <a:pPr marL="685800" lvl="1" indent="-228600" fontAlgn="t">
              <a:buFont typeface="Wingdings" panose="05000000000000000000" pitchFamily="2" charset="2"/>
              <a:buChar char="Ø"/>
            </a:pPr>
            <a:r>
              <a:rPr lang="en-US" sz="1400" b="1" dirty="0"/>
              <a:t>The names and roles of administrators and others whose decisions impact the educator’s rating; </a:t>
            </a:r>
          </a:p>
          <a:p>
            <a:pPr marL="685800" lvl="1" indent="-228600" fontAlgn="t">
              <a:buFont typeface="Wingdings" panose="05000000000000000000" pitchFamily="2" charset="2"/>
              <a:buChar char="Ø"/>
            </a:pPr>
            <a:r>
              <a:rPr lang="en-US" sz="1400" b="1" dirty="0"/>
              <a:t>How to participate in professional development opportunities to assist the educator in meeting professional practice standards used in the system; </a:t>
            </a:r>
          </a:p>
          <a:p>
            <a:pPr marL="685800" lvl="1" indent="-228600" fontAlgn="t">
              <a:buFont typeface="Wingdings" panose="05000000000000000000" pitchFamily="2" charset="2"/>
              <a:buChar char="Ø"/>
            </a:pPr>
            <a:r>
              <a:rPr lang="en-US" sz="1400" b="1" dirty="0"/>
              <a:t>The results and consequences of receiving each type of summative effectiveness rating; </a:t>
            </a:r>
            <a:r>
              <a:rPr lang="en-US" sz="1400" b="1" dirty="0" smtClean="0"/>
              <a:t>and</a:t>
            </a:r>
            <a:endParaRPr lang="en-US" sz="1400" b="1" dirty="0"/>
          </a:p>
          <a:p>
            <a:pPr marL="685800" lvl="1" indent="-228600" fontAlgn="t">
              <a:buFont typeface="Wingdings" panose="05000000000000000000" pitchFamily="2" charset="2"/>
              <a:buChar char="Ø"/>
            </a:pPr>
            <a:r>
              <a:rPr lang="en-US" sz="1400" b="1" dirty="0"/>
              <a:t>Other aspects of the system necessary to enable the educator to participate fully in the evaluation and professional growth aspects of the system.</a:t>
            </a:r>
          </a:p>
          <a:p>
            <a:pPr lvl="1" fontAlgn="t"/>
            <a:r>
              <a:rPr lang="en-US" sz="1400" b="1" dirty="0"/>
              <a:t> </a:t>
            </a:r>
          </a:p>
          <a:p>
            <a:endParaRPr lang="en-US" dirty="0"/>
          </a:p>
        </p:txBody>
      </p:sp>
    </p:spTree>
    <p:extLst>
      <p:ext uri="{BB962C8B-B14F-4D97-AF65-F5344CB8AC3E}">
        <p14:creationId xmlns:p14="http://schemas.microsoft.com/office/powerpoint/2010/main" val="258878182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Frequency</a:t>
            </a:r>
            <a:endParaRPr lang="en-US" dirty="0"/>
          </a:p>
        </p:txBody>
      </p:sp>
      <p:sp>
        <p:nvSpPr>
          <p:cNvPr id="4" name="Content Placeholder 3"/>
          <p:cNvSpPr>
            <a:spLocks noGrp="1"/>
          </p:cNvSpPr>
          <p:nvPr>
            <p:ph idx="1"/>
          </p:nvPr>
        </p:nvSpPr>
        <p:spPr/>
        <p:txBody>
          <a:bodyPr/>
          <a:lstStyle/>
          <a:p>
            <a:r>
              <a:rPr lang="en-US" sz="1400" dirty="0" smtClean="0">
                <a:hlinkClick r:id="rId2"/>
              </a:rPr>
              <a:t>Rule Chapter 180 </a:t>
            </a:r>
            <a:r>
              <a:rPr lang="en-US" sz="1400" dirty="0" smtClean="0"/>
              <a:t>states:</a:t>
            </a:r>
          </a:p>
          <a:p>
            <a:endParaRPr lang="en-US" sz="1400" dirty="0" smtClean="0"/>
          </a:p>
          <a:p>
            <a:r>
              <a:rPr lang="en-US" sz="1400" dirty="0"/>
              <a:t>A school administrative unit shall determine and set forth in its system plan, the frequency with which it will conduct full evaluations leading to summative effectiveness ratings. A school administrative unit is not required to conduct a full evaluation leading to a summative effectiveness rating of each educator in each year. The frequency of full evaluations may vary depending on the effectiveness rating of an educator. However, full evaluations must be conducted at least every three years, even for highly effective educators.</a:t>
            </a:r>
          </a:p>
          <a:p>
            <a:r>
              <a:rPr lang="en-US" sz="1400" dirty="0"/>
              <a:t> </a:t>
            </a:r>
          </a:p>
        </p:txBody>
      </p:sp>
    </p:spTree>
    <p:extLst>
      <p:ext uri="{BB962C8B-B14F-4D97-AF65-F5344CB8AC3E}">
        <p14:creationId xmlns:p14="http://schemas.microsoft.com/office/powerpoint/2010/main" val="24489307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 Review, and Feedback</a:t>
            </a:r>
            <a:endParaRPr lang="en-US" dirty="0"/>
          </a:p>
        </p:txBody>
      </p:sp>
      <p:sp>
        <p:nvSpPr>
          <p:cNvPr id="4" name="Content Placeholder 3"/>
          <p:cNvSpPr>
            <a:spLocks noGrp="1"/>
          </p:cNvSpPr>
          <p:nvPr>
            <p:ph idx="1"/>
          </p:nvPr>
        </p:nvSpPr>
        <p:spPr/>
        <p:txBody>
          <a:bodyPr/>
          <a:lstStyle/>
          <a:p>
            <a:r>
              <a:rPr lang="en-US" sz="1400" dirty="0" smtClean="0">
                <a:hlinkClick r:id="rId2"/>
              </a:rPr>
              <a:t>Rule Chapter 180 </a:t>
            </a:r>
            <a:r>
              <a:rPr lang="en-US" sz="1400" dirty="0" smtClean="0"/>
              <a:t>states:</a:t>
            </a:r>
            <a:br>
              <a:rPr lang="en-US" sz="1400" dirty="0" smtClean="0"/>
            </a:br>
            <a:endParaRPr lang="en-US" sz="1400" dirty="0" smtClean="0"/>
          </a:p>
          <a:p>
            <a:r>
              <a:rPr lang="en-US" sz="1400" dirty="0"/>
              <a:t>Regardless of whether an educator is evaluated formally in a particular year, observations of professional practice and formative feedback must occur each year and throughout the school year for all educators. </a:t>
            </a:r>
            <a:endParaRPr lang="en-US" sz="1400" dirty="0" smtClean="0"/>
          </a:p>
          <a:p>
            <a:endParaRPr lang="en-US" sz="1400" dirty="0"/>
          </a:p>
          <a:p>
            <a:r>
              <a:rPr lang="en-US" sz="1400" dirty="0" smtClean="0"/>
              <a:t>The observation and formative feedback may take a variety of forms and can involve both evaluators and peers.</a:t>
            </a:r>
            <a:endParaRPr lang="en-US" sz="1400" dirty="0"/>
          </a:p>
          <a:p>
            <a:endParaRPr lang="en-US" sz="1400" b="1" dirty="0" smtClean="0"/>
          </a:p>
          <a:p>
            <a:r>
              <a:rPr lang="en-US" sz="1400" dirty="0" smtClean="0"/>
              <a:t>Peer Review and Collaboration Requirements are described on the next slide.</a:t>
            </a:r>
          </a:p>
          <a:p>
            <a:endParaRPr lang="en-US" sz="1000" dirty="0" smtClean="0"/>
          </a:p>
          <a:p>
            <a:endParaRPr lang="en-US" sz="1000" dirty="0"/>
          </a:p>
          <a:p>
            <a:endParaRPr lang="en-US" sz="1200" dirty="0" smtClean="0"/>
          </a:p>
          <a:p>
            <a:endParaRPr lang="en-US" sz="1200" dirty="0"/>
          </a:p>
          <a:p>
            <a:endParaRPr lang="en-US" sz="1200" dirty="0"/>
          </a:p>
        </p:txBody>
      </p:sp>
    </p:spTree>
    <p:extLst>
      <p:ext uri="{BB962C8B-B14F-4D97-AF65-F5344CB8AC3E}">
        <p14:creationId xmlns:p14="http://schemas.microsoft.com/office/powerpoint/2010/main" val="38476257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 and Collaboration</a:t>
            </a:r>
            <a:endParaRPr lang="en-US" dirty="0"/>
          </a:p>
        </p:txBody>
      </p:sp>
      <p:sp>
        <p:nvSpPr>
          <p:cNvPr id="4" name="Content Placeholder 3"/>
          <p:cNvSpPr>
            <a:spLocks noGrp="1"/>
          </p:cNvSpPr>
          <p:nvPr>
            <p:ph idx="1"/>
          </p:nvPr>
        </p:nvSpPr>
        <p:spPr/>
        <p:txBody>
          <a:bodyPr/>
          <a:lstStyle/>
          <a:p>
            <a:r>
              <a:rPr lang="en-US" sz="1400" dirty="0" smtClean="0"/>
              <a:t>Each </a:t>
            </a:r>
            <a:r>
              <a:rPr lang="en-US" sz="1400" dirty="0"/>
              <a:t>PE/PG system must include a peer review component and opportunities for educators to share, learn and continually improve their practice</a:t>
            </a:r>
            <a:r>
              <a:rPr lang="en-US" sz="1400" dirty="0" smtClean="0"/>
              <a:t>.</a:t>
            </a:r>
            <a:r>
              <a:rPr lang="en-US" sz="1400" dirty="0"/>
              <a:t> Peer review is for formative evaluation purposes only, and must not be included in determining the summative effectiveness rating unless the peer reviewer is trained in the evaluation process as required under Section 11 of </a:t>
            </a:r>
            <a:r>
              <a:rPr lang="en-US" sz="1400" dirty="0">
                <a:hlinkClick r:id="rId2"/>
              </a:rPr>
              <a:t>this rule</a:t>
            </a:r>
            <a:r>
              <a:rPr lang="en-US" sz="1400" dirty="0"/>
              <a:t>, and the educator being evaluated chooses to include the peer review as part of the summative effectiveness rating.</a:t>
            </a:r>
          </a:p>
          <a:p>
            <a:endParaRPr lang="en-US" sz="1000" dirty="0"/>
          </a:p>
          <a:p>
            <a:r>
              <a:rPr lang="en-US" sz="1400" dirty="0"/>
              <a:t>Peer review includes, but is not limited to, observation of peers, review of portfolios and other evidence offered to demonstrate an educator’s performance, and review of professional improvement plans. O</a:t>
            </a:r>
            <a:r>
              <a:rPr lang="en-US" sz="1400" dirty="0" smtClean="0"/>
              <a:t>pportunities </a:t>
            </a:r>
            <a:r>
              <a:rPr lang="en-US" sz="1400" dirty="0"/>
              <a:t>for sharing, learning and continually improving practice include, but are not limited to, providing opportunities for mentoring and coaching, involvement in professional learning communities, and targeted professional development. </a:t>
            </a:r>
          </a:p>
          <a:p>
            <a:endParaRPr lang="en-US" sz="1000" dirty="0"/>
          </a:p>
          <a:p>
            <a:r>
              <a:rPr lang="en-US" sz="1400" dirty="0">
                <a:hlinkClick r:id="rId3"/>
              </a:rPr>
              <a:t>The Maine DOE (state) Teacher PEPG Model </a:t>
            </a:r>
            <a:r>
              <a:rPr lang="en-US" sz="1400" dirty="0"/>
              <a:t>provides a menu from which teachers, peers, and evaluators select such </a:t>
            </a:r>
            <a:r>
              <a:rPr lang="en-US" sz="1400" dirty="0" smtClean="0"/>
              <a:t>opportunities to provide a minimum number and type of "Points of Contact." </a:t>
            </a:r>
            <a:r>
              <a:rPr lang="en-US" sz="1400" dirty="0"/>
              <a:t>See pages 16-20 of the model document for details.</a:t>
            </a:r>
          </a:p>
          <a:p>
            <a:endParaRPr lang="en-US" sz="1000" dirty="0"/>
          </a:p>
          <a:p>
            <a:endParaRPr lang="en-US" sz="1400" dirty="0" smtClean="0"/>
          </a:p>
          <a:p>
            <a:endParaRPr lang="en-US" sz="1400" dirty="0"/>
          </a:p>
        </p:txBody>
      </p:sp>
    </p:spTree>
    <p:extLst>
      <p:ext uri="{BB962C8B-B14F-4D97-AF65-F5344CB8AC3E}">
        <p14:creationId xmlns:p14="http://schemas.microsoft.com/office/powerpoint/2010/main" val="273584507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219200"/>
            <a:ext cx="9144000" cy="838200"/>
          </a:xfrm>
        </p:spPr>
        <p:txBody>
          <a:bodyPr/>
          <a:lstStyle/>
          <a:p>
            <a:r>
              <a:rPr lang="en-US" dirty="0" smtClean="0"/>
              <a:t>Resources</a:t>
            </a:r>
            <a:endParaRPr lang="en-US" dirty="0"/>
          </a:p>
        </p:txBody>
      </p:sp>
      <p:sp>
        <p:nvSpPr>
          <p:cNvPr id="5" name="Content Placeholder 4"/>
          <p:cNvSpPr>
            <a:spLocks noGrp="1"/>
          </p:cNvSpPr>
          <p:nvPr>
            <p:ph idx="1"/>
          </p:nvPr>
        </p:nvSpPr>
        <p:spPr/>
        <p:txBody>
          <a:bodyPr/>
          <a:lstStyle/>
          <a:p>
            <a:r>
              <a:rPr lang="en-US" sz="1200" b="1" dirty="0" smtClean="0">
                <a:hlinkClick r:id="rId3"/>
              </a:rPr>
              <a:t>Maine DOE Educator Effectiveness Website </a:t>
            </a:r>
            <a:endParaRPr lang="en-US" sz="1200" b="1" dirty="0"/>
          </a:p>
          <a:p>
            <a:pPr lvl="1"/>
            <a:r>
              <a:rPr lang="en-US" sz="1200" dirty="0" smtClean="0"/>
              <a:t>Includes links to state teacher and principal PEPG models</a:t>
            </a:r>
            <a:endParaRPr lang="en-US" sz="1200" b="1" dirty="0"/>
          </a:p>
          <a:p>
            <a:r>
              <a:rPr lang="en-US" sz="1200" b="1" dirty="0" smtClean="0"/>
              <a:t>Publications </a:t>
            </a:r>
            <a:r>
              <a:rPr lang="en-US" sz="1200" b="1" dirty="0"/>
              <a:t>Related to the Development and Implementation of Performance Evaluation and Professional Growth Systems; Published by the Maine DOE Office of Educator </a:t>
            </a:r>
            <a:r>
              <a:rPr lang="en-US" sz="1200" b="1" dirty="0" smtClean="0"/>
              <a:t>Effectiveness:</a:t>
            </a:r>
          </a:p>
          <a:p>
            <a:pPr lvl="1"/>
            <a:r>
              <a:rPr lang="en-US" sz="800" dirty="0" smtClean="0"/>
              <a:t/>
            </a:r>
            <a:br>
              <a:rPr lang="en-US" sz="800" dirty="0" smtClean="0"/>
            </a:br>
            <a:r>
              <a:rPr lang="en-US" sz="1200" b="1" dirty="0" smtClean="0"/>
              <a:t>Legislation</a:t>
            </a:r>
            <a:r>
              <a:rPr lang="en-US" sz="1200" dirty="0"/>
              <a:t/>
            </a:r>
            <a:br>
              <a:rPr lang="en-US" sz="1200" dirty="0"/>
            </a:br>
            <a:r>
              <a:rPr lang="en-US" sz="1200" b="1" u="sng" dirty="0" smtClean="0">
                <a:hlinkClick r:id="rId4"/>
              </a:rPr>
              <a:t>Final </a:t>
            </a:r>
            <a:r>
              <a:rPr lang="en-US" sz="1200" b="1" u="sng" dirty="0">
                <a:hlinkClick r:id="rId4"/>
              </a:rPr>
              <a:t>Rule Chapter 180 Adopted</a:t>
            </a:r>
            <a:r>
              <a:rPr lang="en-US" sz="1200" dirty="0"/>
              <a:t>: This article explains the changes that were made to Chapter 180 in the spring of 2014 and links to the finally adopted rule.</a:t>
            </a:r>
          </a:p>
          <a:p>
            <a:pPr lvl="1"/>
            <a:r>
              <a:rPr lang="en-US" sz="1200" b="1" dirty="0" smtClean="0"/>
              <a:t>Timelines</a:t>
            </a:r>
            <a:br>
              <a:rPr lang="en-US" sz="1200" b="1" dirty="0" smtClean="0"/>
            </a:br>
            <a:r>
              <a:rPr lang="en-US" sz="1200" b="1" dirty="0" smtClean="0">
                <a:hlinkClick r:id="rId5"/>
              </a:rPr>
              <a:t>FAQ on Piloting a PEPG System</a:t>
            </a:r>
            <a:r>
              <a:rPr lang="en-US" sz="1200" b="1" dirty="0" smtClean="0"/>
              <a:t>: </a:t>
            </a:r>
            <a:r>
              <a:rPr lang="en-US" sz="1200" dirty="0" smtClean="0"/>
              <a:t>Answers many questions about the pilot year.</a:t>
            </a:r>
            <a:endParaRPr lang="en-US" sz="1200" dirty="0"/>
          </a:p>
          <a:p>
            <a:pPr lvl="1"/>
            <a:r>
              <a:rPr lang="en-US" sz="1200" b="1" dirty="0" smtClean="0"/>
              <a:t>Professional </a:t>
            </a:r>
            <a:r>
              <a:rPr lang="en-US" sz="1200" b="1" dirty="0"/>
              <a:t>Practice </a:t>
            </a:r>
            <a:r>
              <a:rPr lang="en-US" sz="1200" b="1" dirty="0" smtClean="0"/>
              <a:t>Models</a:t>
            </a:r>
            <a:r>
              <a:rPr lang="en-US" sz="1200" dirty="0"/>
              <a:t/>
            </a:r>
            <a:br>
              <a:rPr lang="en-US" sz="1200" dirty="0"/>
            </a:br>
            <a:r>
              <a:rPr lang="en-US" sz="1200" b="1" u="sng" dirty="0" smtClean="0">
                <a:hlinkClick r:id="rId6"/>
              </a:rPr>
              <a:t>Professional </a:t>
            </a:r>
            <a:r>
              <a:rPr lang="en-US" sz="1200" b="1" u="sng" dirty="0">
                <a:hlinkClick r:id="rId6"/>
              </a:rPr>
              <a:t>Practice model survey results:</a:t>
            </a:r>
            <a:r>
              <a:rPr lang="en-US" sz="1200" b="1" dirty="0"/>
              <a:t> </a:t>
            </a:r>
            <a:r>
              <a:rPr lang="en-US" sz="1200" dirty="0"/>
              <a:t>Who’s using what professional practice model </a:t>
            </a:r>
            <a:r>
              <a:rPr lang="en-US" sz="1200" dirty="0" smtClean="0"/>
              <a:t>where</a:t>
            </a:r>
            <a:br>
              <a:rPr lang="en-US" sz="1200" dirty="0" smtClean="0"/>
            </a:br>
            <a:r>
              <a:rPr lang="en-US" sz="1200" b="1" u="sng" dirty="0" smtClean="0">
                <a:hlinkClick r:id="rId7"/>
              </a:rPr>
              <a:t>Choosing </a:t>
            </a:r>
            <a:r>
              <a:rPr lang="en-US" sz="1200" b="1" u="sng" dirty="0">
                <a:hlinkClick r:id="rId7"/>
              </a:rPr>
              <a:t>a professional practice model</a:t>
            </a:r>
            <a:r>
              <a:rPr lang="en-US" sz="1200" b="1" dirty="0"/>
              <a:t>: </a:t>
            </a:r>
            <a:r>
              <a:rPr lang="en-US" sz="1200" dirty="0"/>
              <a:t>In addition to announcing the Department’s approval of the Kim Marshall Teacher Evaluation Rubrics, this article contains general information about choosing a professional practice model.</a:t>
            </a:r>
          </a:p>
          <a:p>
            <a:pPr lvl="1"/>
            <a:r>
              <a:rPr lang="en-US" sz="1200" b="1" dirty="0"/>
              <a:t>Connections Across </a:t>
            </a:r>
            <a:r>
              <a:rPr lang="en-US" sz="1200" b="1" dirty="0" smtClean="0"/>
              <a:t>Local Systems</a:t>
            </a:r>
            <a:r>
              <a:rPr lang="en-US" sz="1200" dirty="0"/>
              <a:t/>
            </a:r>
            <a:br>
              <a:rPr lang="en-US" sz="1200" dirty="0"/>
            </a:br>
            <a:r>
              <a:rPr lang="en-US" sz="1200" b="1" u="sng" dirty="0" smtClean="0">
                <a:hlinkClick r:id="rId8"/>
              </a:rPr>
              <a:t>Advisability </a:t>
            </a:r>
            <a:r>
              <a:rPr lang="en-US" sz="1200" b="1" u="sng" dirty="0">
                <a:hlinkClick r:id="rId8"/>
              </a:rPr>
              <a:t>of merging certification support systems and performance evaluation systems with Q and A:</a:t>
            </a:r>
            <a:r>
              <a:rPr lang="en-US" sz="1200" b="1" dirty="0"/>
              <a:t> </a:t>
            </a:r>
            <a:r>
              <a:rPr lang="en-US" sz="1200" dirty="0"/>
              <a:t>This article explains why it is advisable to keep some aspects of the local certification support team separate from aspects of an evaluation system</a:t>
            </a:r>
            <a:r>
              <a:rPr lang="en-US" sz="1200" dirty="0" smtClean="0"/>
              <a:t>.</a:t>
            </a:r>
          </a:p>
          <a:p>
            <a:pPr marL="171450" lvl="0" indent="-171450">
              <a:buFont typeface="Wingdings" panose="05000000000000000000" pitchFamily="2" charset="2"/>
              <a:buChar char="Ø"/>
            </a:pPr>
            <a:endParaRPr lang="en-US" sz="1000" dirty="0"/>
          </a:p>
          <a:p>
            <a:pPr lvl="0" algn="ctr"/>
            <a:r>
              <a:rPr lang="en-US" sz="1000" i="1" dirty="0" smtClean="0"/>
              <a:t>Continued</a:t>
            </a:r>
            <a:endParaRPr lang="en-US" sz="1000" i="1" dirty="0"/>
          </a:p>
          <a:p>
            <a:endParaRPr lang="en-US" dirty="0"/>
          </a:p>
        </p:txBody>
      </p:sp>
    </p:spTree>
    <p:extLst>
      <p:ext uri="{BB962C8B-B14F-4D97-AF65-F5344CB8AC3E}">
        <p14:creationId xmlns:p14="http://schemas.microsoft.com/office/powerpoint/2010/main" val="2095343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209800"/>
            <a:ext cx="8610600" cy="3657600"/>
          </a:xfrm>
        </p:spPr>
        <p:txBody>
          <a:bodyPr/>
          <a:lstStyle/>
          <a:p>
            <a:r>
              <a:rPr lang="en-US" sz="1200" b="1" dirty="0"/>
              <a:t>Publications Related to the Development and Implementation of Performance Evaluation and Professional Growth Systems; Published by the Maine DOE Office of Educator Effectiveness:</a:t>
            </a:r>
          </a:p>
          <a:p>
            <a:pPr lvl="1"/>
            <a:r>
              <a:rPr lang="en-US" sz="1200" b="1" dirty="0" smtClean="0"/>
              <a:t>Local committees</a:t>
            </a:r>
            <a:r>
              <a:rPr lang="en-US" sz="1200" dirty="0"/>
              <a:t/>
            </a:r>
            <a:br>
              <a:rPr lang="en-US" sz="1200" dirty="0"/>
            </a:br>
            <a:r>
              <a:rPr lang="en-US" sz="1200" b="1" u="sng" dirty="0" smtClean="0">
                <a:hlinkClick r:id="rId3"/>
              </a:rPr>
              <a:t>Initial </a:t>
            </a:r>
            <a:r>
              <a:rPr lang="en-US" sz="1200" b="1" u="sng" dirty="0">
                <a:hlinkClick r:id="rId3"/>
              </a:rPr>
              <a:t>PEPG development committee</a:t>
            </a:r>
            <a:r>
              <a:rPr lang="en-US" sz="1200" b="1" dirty="0"/>
              <a:t/>
            </a:r>
            <a:br>
              <a:rPr lang="en-US" sz="1200" b="1" dirty="0"/>
            </a:br>
            <a:r>
              <a:rPr lang="en-US" sz="1200" dirty="0"/>
              <a:t>Q and A Guidance on requirements related to the initial stakeholder group that develops a local Performance Evaluation and Professional Growth system; sample consent form to be used to obtain endorsement of existing </a:t>
            </a:r>
            <a:r>
              <a:rPr lang="en-US" sz="1200" dirty="0" smtClean="0"/>
              <a:t>group.</a:t>
            </a:r>
            <a:br>
              <a:rPr lang="en-US" sz="1200" dirty="0" smtClean="0"/>
            </a:br>
            <a:r>
              <a:rPr lang="en-US" sz="1200" b="1" u="sng" dirty="0" smtClean="0">
                <a:hlinkClick r:id="rId4"/>
              </a:rPr>
              <a:t>Local </a:t>
            </a:r>
            <a:r>
              <a:rPr lang="en-US" sz="1200" b="1" u="sng" dirty="0">
                <a:hlinkClick r:id="rId4"/>
              </a:rPr>
              <a:t>steering </a:t>
            </a:r>
            <a:r>
              <a:rPr lang="en-US" sz="1200" b="1" u="sng" dirty="0" smtClean="0">
                <a:hlinkClick r:id="rId4"/>
              </a:rPr>
              <a:t>committee</a:t>
            </a:r>
            <a:r>
              <a:rPr lang="en-US" sz="1200" b="1" dirty="0"/>
              <a:t/>
            </a:r>
            <a:br>
              <a:rPr lang="en-US" sz="1200" b="1" dirty="0"/>
            </a:br>
            <a:r>
              <a:rPr lang="en-US" sz="1200" dirty="0"/>
              <a:t>This article makes a distinction between the initial development committee and the steering committee. The information regarding the steering committee is accurate, but the legislative amendment to the rule in April, 2014 makes the guidance on the development committee obsolete. See the </a:t>
            </a:r>
            <a:r>
              <a:rPr lang="en-US" sz="1200" dirty="0" smtClean="0"/>
              <a:t>next previous</a:t>
            </a:r>
            <a:endParaRPr lang="en-US" sz="1200" dirty="0"/>
          </a:p>
          <a:p>
            <a:pPr lvl="1"/>
            <a:r>
              <a:rPr lang="en-US" sz="1200" b="1" dirty="0" smtClean="0"/>
              <a:t>Networking</a:t>
            </a:r>
            <a:r>
              <a:rPr lang="en-US" sz="1200" dirty="0"/>
              <a:t/>
            </a:r>
            <a:br>
              <a:rPr lang="en-US" sz="1200" dirty="0"/>
            </a:br>
            <a:r>
              <a:rPr lang="en-US" sz="1200" b="1" u="sng" dirty="0" smtClean="0">
                <a:hlinkClick r:id="rId5"/>
              </a:rPr>
              <a:t>Professional </a:t>
            </a:r>
            <a:r>
              <a:rPr lang="en-US" sz="1200" b="1" u="sng" dirty="0">
                <a:hlinkClick r:id="rId5"/>
              </a:rPr>
              <a:t>Practice model survey results:</a:t>
            </a:r>
            <a:r>
              <a:rPr lang="en-US" sz="1200" b="1" dirty="0"/>
              <a:t> </a:t>
            </a:r>
            <a:r>
              <a:rPr lang="en-US" sz="1200" dirty="0"/>
              <a:t>Who’s using what professional practice model </a:t>
            </a:r>
            <a:r>
              <a:rPr lang="en-US" sz="1200" dirty="0" smtClean="0"/>
              <a:t>where?</a:t>
            </a:r>
            <a:br>
              <a:rPr lang="en-US" sz="1200" dirty="0" smtClean="0"/>
            </a:br>
            <a:r>
              <a:rPr lang="en-US" sz="1200" b="1" u="sng" dirty="0" smtClean="0">
                <a:hlinkClick r:id="rId6"/>
              </a:rPr>
              <a:t>Fall </a:t>
            </a:r>
            <a:r>
              <a:rPr lang="en-US" sz="1200" b="1" u="sng" dirty="0">
                <a:hlinkClick r:id="rId6"/>
              </a:rPr>
              <a:t>2013 survey of SAU’s</a:t>
            </a:r>
            <a:r>
              <a:rPr lang="en-US" sz="1200" b="1" dirty="0"/>
              <a:t/>
            </a:r>
            <a:br>
              <a:rPr lang="en-US" sz="1200" b="1" dirty="0"/>
            </a:br>
            <a:r>
              <a:rPr lang="en-US" sz="1200" dirty="0"/>
              <a:t>In October, 2013 the Maine DOE’s Educator Effectiveness Coordinator sent out </a:t>
            </a:r>
            <a:r>
              <a:rPr lang="en-US" sz="1200" dirty="0">
                <a:hlinkClick r:id="rId7"/>
              </a:rPr>
              <a:t>a survey</a:t>
            </a:r>
            <a:r>
              <a:rPr lang="en-US" sz="1200" dirty="0"/>
              <a:t> to assess the status of performance evaluation and professional growth (PE/PG) system implementation across the state. The article provides a summary of the responses as of November 18, 2013.  Much has changed since the survey was completed, with many more districts further along in the process than reported in November.</a:t>
            </a:r>
          </a:p>
          <a:p>
            <a:pPr marL="171450" lvl="0" indent="-171450">
              <a:buFont typeface="Wingdings" panose="05000000000000000000" pitchFamily="2" charset="2"/>
              <a:buChar char="Ø"/>
            </a:pPr>
            <a:endParaRPr lang="en-US" sz="1000" dirty="0"/>
          </a:p>
          <a:p>
            <a:endParaRPr lang="en-US" dirty="0"/>
          </a:p>
        </p:txBody>
      </p:sp>
      <p:sp>
        <p:nvSpPr>
          <p:cNvPr id="2" name="Title 1"/>
          <p:cNvSpPr>
            <a:spLocks noGrp="1"/>
          </p:cNvSpPr>
          <p:nvPr>
            <p:ph type="title"/>
          </p:nvPr>
        </p:nvSpPr>
        <p:spPr/>
        <p:txBody>
          <a:bodyPr/>
          <a:lstStyle/>
          <a:p>
            <a:r>
              <a:rPr lang="en-US" dirty="0" smtClean="0"/>
              <a:t>Resources Continued</a:t>
            </a:r>
            <a:endParaRPr lang="en-US" dirty="0"/>
          </a:p>
        </p:txBody>
      </p:sp>
    </p:spTree>
    <p:extLst>
      <p:ext uri="{BB962C8B-B14F-4D97-AF65-F5344CB8AC3E}">
        <p14:creationId xmlns:p14="http://schemas.microsoft.com/office/powerpoint/2010/main" val="3416265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133600"/>
            <a:ext cx="7696200" cy="1015663"/>
          </a:xfrm>
          <a:prstGeom prst="rect">
            <a:avLst/>
          </a:prstGeom>
        </p:spPr>
        <p:txBody>
          <a:bodyPr wrap="square">
            <a:spAutoFit/>
          </a:bodyPr>
          <a:lstStyle/>
          <a:p>
            <a:pPr algn="ctr"/>
            <a:r>
              <a:rPr lang="en-US" sz="2000" dirty="0" smtClean="0">
                <a:solidFill>
                  <a:srgbClr val="1A354D"/>
                </a:solidFill>
              </a:rPr>
              <a:t>Thank you for using this slide presentation to become familiar with the major components of a PEPG system. Please check back periodically as this resource will continue to grow.</a:t>
            </a:r>
          </a:p>
        </p:txBody>
      </p:sp>
    </p:spTree>
    <p:extLst>
      <p:ext uri="{BB962C8B-B14F-4D97-AF65-F5344CB8AC3E}">
        <p14:creationId xmlns:p14="http://schemas.microsoft.com/office/powerpoint/2010/main" val="1366288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t>Key Components of PEPG Systems </a:t>
            </a:r>
            <a:endParaRPr lang="en-US" sz="2000" dirty="0"/>
          </a:p>
        </p:txBody>
      </p:sp>
      <p:sp>
        <p:nvSpPr>
          <p:cNvPr id="4" name="Content Placeholder 3"/>
          <p:cNvSpPr>
            <a:spLocks noGrp="1"/>
          </p:cNvSpPr>
          <p:nvPr>
            <p:ph idx="1"/>
          </p:nvPr>
        </p:nvSpPr>
        <p:spPr/>
        <p:txBody>
          <a:bodyPr/>
          <a:lstStyle/>
          <a:p>
            <a:pPr lvl="1" indent="-342900">
              <a:lnSpc>
                <a:spcPts val="1000"/>
              </a:lnSpc>
              <a:buFont typeface="Wingdings" panose="05000000000000000000" pitchFamily="2" charset="2"/>
              <a:buChar char="Ø"/>
            </a:pPr>
            <a:r>
              <a:rPr lang="en-US" sz="1600" dirty="0"/>
              <a:t>Standards of professional </a:t>
            </a:r>
            <a:r>
              <a:rPr lang="en-US" sz="1600" dirty="0" smtClean="0"/>
              <a:t>practice</a:t>
            </a:r>
          </a:p>
          <a:p>
            <a:pPr lvl="1" indent="-342900">
              <a:buFont typeface="Wingdings" panose="05000000000000000000" pitchFamily="2" charset="2"/>
              <a:buChar char="Ø"/>
            </a:pPr>
            <a:endParaRPr lang="en-US" sz="1600" dirty="0"/>
          </a:p>
          <a:p>
            <a:pPr lvl="1" indent="-342900">
              <a:buFont typeface="Wingdings" panose="05000000000000000000" pitchFamily="2" charset="2"/>
              <a:buChar char="Ø"/>
            </a:pPr>
            <a:r>
              <a:rPr lang="en-US" sz="1600" dirty="0" smtClean="0"/>
              <a:t>Multiple </a:t>
            </a:r>
            <a:r>
              <a:rPr lang="en-US" sz="1600" dirty="0"/>
              <a:t>measures of educator </a:t>
            </a:r>
            <a:r>
              <a:rPr lang="en-US" sz="1600" dirty="0" smtClean="0"/>
              <a:t>effectiveness, including professional practice and student growth measures</a:t>
            </a:r>
            <a:br>
              <a:rPr lang="en-US" sz="1600" dirty="0" smtClean="0"/>
            </a:br>
            <a:endParaRPr lang="en-US" sz="1600" dirty="0"/>
          </a:p>
          <a:p>
            <a:pPr lvl="1" indent="-342900">
              <a:buFont typeface="Wingdings" panose="05000000000000000000" pitchFamily="2" charset="2"/>
              <a:buChar char="Ø"/>
            </a:pPr>
            <a:r>
              <a:rPr lang="en-US" sz="1600" dirty="0" smtClean="0"/>
              <a:t>A rating </a:t>
            </a:r>
            <a:r>
              <a:rPr lang="en-US" sz="1600" dirty="0"/>
              <a:t>scale consisting of 4 levels of effectiveness </a:t>
            </a:r>
            <a:r>
              <a:rPr lang="en-US" sz="1600" dirty="0" smtClean="0"/>
              <a:t>…with professional </a:t>
            </a:r>
            <a:r>
              <a:rPr lang="en-US" sz="1600" dirty="0"/>
              <a:t>growth opportunities and employment consequences tied to each </a:t>
            </a:r>
            <a:r>
              <a:rPr lang="en-US" sz="1600" dirty="0" smtClean="0"/>
              <a:t>level</a:t>
            </a:r>
            <a:br>
              <a:rPr lang="en-US" sz="1600" dirty="0" smtClean="0"/>
            </a:br>
            <a:endParaRPr lang="en-US" sz="1600" dirty="0"/>
          </a:p>
          <a:p>
            <a:pPr lvl="1" indent="-342900">
              <a:buFont typeface="Wingdings" panose="05000000000000000000" pitchFamily="2" charset="2"/>
              <a:buChar char="Ø"/>
            </a:pPr>
            <a:r>
              <a:rPr lang="en-US" sz="1600" dirty="0"/>
              <a:t>A process for using information from the evaluation </a:t>
            </a:r>
            <a:r>
              <a:rPr lang="en-US" sz="1600" dirty="0" smtClean="0"/>
              <a:t>to </a:t>
            </a:r>
            <a:r>
              <a:rPr lang="en-US" sz="1600" dirty="0"/>
              <a:t>inform professional development and other personnel </a:t>
            </a:r>
            <a:r>
              <a:rPr lang="en-US" sz="1600" dirty="0" smtClean="0"/>
              <a:t>decisions</a:t>
            </a:r>
            <a:r>
              <a:rPr lang="en-US" sz="1400" dirty="0" smtClean="0"/>
              <a:t/>
            </a:r>
            <a:br>
              <a:rPr lang="en-US" sz="1400" dirty="0" smtClean="0"/>
            </a:br>
            <a:endParaRPr lang="en-US" sz="1400" dirty="0"/>
          </a:p>
          <a:p>
            <a:pPr marL="0" indent="0" fontAlgn="t">
              <a:buNone/>
            </a:pPr>
            <a:r>
              <a:rPr lang="en-US" dirty="0" smtClean="0"/>
              <a:t>			</a:t>
            </a:r>
            <a:endParaRPr lang="en-US" dirty="0"/>
          </a:p>
        </p:txBody>
      </p:sp>
    </p:spTree>
    <p:extLst>
      <p:ext uri="{BB962C8B-B14F-4D97-AF65-F5344CB8AC3E}">
        <p14:creationId xmlns:p14="http://schemas.microsoft.com/office/powerpoint/2010/main" val="132864957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84839027"/>
              </p:ext>
            </p:extLst>
          </p:nvPr>
        </p:nvGraphicFramePr>
        <p:xfrm>
          <a:off x="0" y="228601"/>
          <a:ext cx="9144000" cy="5410199"/>
        </p:xfrm>
        <a:graphic>
          <a:graphicData uri="http://schemas.openxmlformats.org/drawingml/2006/table">
            <a:tbl>
              <a:tblPr firstRow="1" bandRow="1">
                <a:tableStyleId>{21E4AEA4-8DFA-4A89-87EB-49C32662AFE0}</a:tableStyleId>
              </a:tblPr>
              <a:tblGrid>
                <a:gridCol w="4572000"/>
                <a:gridCol w="4572000"/>
              </a:tblGrid>
              <a:tr h="428964">
                <a:tc gridSpan="2">
                  <a:txBody>
                    <a:bodyPr/>
                    <a:lstStyle/>
                    <a:p>
                      <a:pPr marL="457200" marR="0" lvl="1" indent="0" algn="ctr" defTabSz="914400" rtl="0" eaLnBrk="1" fontAlgn="auto" latinLnBrk="0" hangingPunct="1">
                        <a:lnSpc>
                          <a:spcPct val="100000"/>
                        </a:lnSpc>
                        <a:spcBef>
                          <a:spcPts val="0"/>
                        </a:spcBef>
                        <a:spcAft>
                          <a:spcPts val="0"/>
                        </a:spcAft>
                        <a:buClrTx/>
                        <a:buSzTx/>
                        <a:buFontTx/>
                        <a:buNone/>
                        <a:tabLst/>
                        <a:defRPr/>
                      </a:pPr>
                      <a:r>
                        <a:rPr lang="en-US" sz="1400" dirty="0" smtClean="0"/>
                        <a:t>MENU</a:t>
                      </a:r>
                      <a:endParaRPr lang="en-US" sz="1400" dirty="0">
                        <a:solidFill>
                          <a:schemeClr val="tx1"/>
                        </a:solidFill>
                      </a:endParaRPr>
                    </a:p>
                  </a:txBody>
                  <a:tcPr/>
                </a:tc>
                <a:tc hMerge="1">
                  <a:txBody>
                    <a:bodyPr/>
                    <a:lstStyle/>
                    <a:p>
                      <a:endParaRPr lang="en-US" dirty="0"/>
                    </a:p>
                  </a:txBody>
                  <a:tcPr/>
                </a:tc>
              </a:tr>
              <a:tr h="4981235">
                <a:tc>
                  <a:txBody>
                    <a:bodyPr/>
                    <a:lstStyle/>
                    <a:p>
                      <a:pPr lvl="1" algn="l"/>
                      <a:r>
                        <a:rPr lang="en-US" sz="1200" dirty="0" smtClean="0">
                          <a:hlinkClick r:id="rId3" action="ppaction://hlinksldjump"/>
                        </a:rPr>
                        <a:t>Presentation</a:t>
                      </a:r>
                      <a:r>
                        <a:rPr lang="en-US" sz="1200" baseline="0" dirty="0" smtClean="0">
                          <a:hlinkClick r:id="rId3" action="ppaction://hlinksldjump"/>
                        </a:rPr>
                        <a:t> </a:t>
                      </a:r>
                      <a:r>
                        <a:rPr lang="en-US" sz="1200" dirty="0" smtClean="0">
                          <a:hlinkClick r:id="rId3" action="ppaction://hlinksldjump"/>
                        </a:rPr>
                        <a:t>Outcomes</a:t>
                      </a:r>
                      <a:endParaRPr lang="en-US" sz="1200" dirty="0" smtClean="0"/>
                    </a:p>
                    <a:p>
                      <a:pPr lvl="1" algn="l"/>
                      <a:r>
                        <a:rPr lang="en-US" sz="1200" dirty="0" smtClean="0">
                          <a:hlinkClick r:id="rId4" action="ppaction://hlinksldjump"/>
                        </a:rPr>
                        <a:t>Background</a:t>
                      </a:r>
                      <a:endParaRPr lang="en-US" sz="1200" dirty="0" smtClean="0"/>
                    </a:p>
                    <a:p>
                      <a:pPr lvl="1" algn="l"/>
                      <a:r>
                        <a:rPr lang="en-US" sz="1200" dirty="0" smtClean="0">
                          <a:hlinkClick r:id="rId5" action="ppaction://hlinksldjump"/>
                        </a:rPr>
                        <a:t>Legislative and Maine DOE Activity</a:t>
                      </a:r>
                      <a:endParaRPr lang="en-US" sz="1200" dirty="0" smtClean="0"/>
                    </a:p>
                    <a:p>
                      <a:pPr lvl="1" algn="l"/>
                      <a:r>
                        <a:rPr lang="en-US" sz="1200" dirty="0" smtClean="0">
                          <a:hlinkClick r:id="rId6" action="ppaction://hlinksldjump"/>
                        </a:rPr>
                        <a:t>Implementation Timeline</a:t>
                      </a:r>
                      <a:endParaRPr lang="en-US" sz="1200" dirty="0" smtClean="0"/>
                    </a:p>
                    <a:p>
                      <a:pPr lvl="1" algn="l"/>
                      <a:r>
                        <a:rPr lang="en-US" sz="1200" dirty="0" smtClean="0">
                          <a:hlinkClick r:id="rId7" action="ppaction://hlinksldjump"/>
                        </a:rPr>
                        <a:t>Key</a:t>
                      </a:r>
                      <a:r>
                        <a:rPr lang="en-US" sz="1200" baseline="0" dirty="0" smtClean="0">
                          <a:hlinkClick r:id="rId7" action="ppaction://hlinksldjump"/>
                        </a:rPr>
                        <a:t> Components of PEPG System</a:t>
                      </a:r>
                      <a:endParaRPr lang="en-US" sz="1200" baseline="0" dirty="0" smtClean="0"/>
                    </a:p>
                    <a:p>
                      <a:pPr lvl="1" algn="l"/>
                      <a:r>
                        <a:rPr lang="en-US" sz="1200" baseline="0" dirty="0" smtClean="0">
                          <a:hlinkClick r:id="rId8" action="ppaction://hlinksldjump"/>
                        </a:rPr>
                        <a:t>Quality Assurances</a:t>
                      </a:r>
                      <a:endParaRPr lang="en-US" sz="1200" baseline="0" dirty="0" smtClean="0"/>
                    </a:p>
                    <a:p>
                      <a:pPr lvl="1" algn="l"/>
                      <a:r>
                        <a:rPr lang="en-US" sz="1200" baseline="0" dirty="0" smtClean="0">
                          <a:hlinkClick r:id="rId9" action="ppaction://hlinksldjump"/>
                        </a:rPr>
                        <a:t>Professional Practice</a:t>
                      </a:r>
                      <a:endParaRPr lang="en-US" sz="1200" baseline="0" dirty="0" smtClean="0"/>
                    </a:p>
                    <a:p>
                      <a:pPr lvl="2" algn="l"/>
                      <a:r>
                        <a:rPr lang="en-US" sz="1200" baseline="0" dirty="0" smtClean="0">
                          <a:hlinkClick r:id="rId10" action="ppaction://hlinksldjump"/>
                        </a:rPr>
                        <a:t>Benchmarks</a:t>
                      </a:r>
                      <a:endParaRPr lang="en-US" sz="120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11" action="ppaction://hlinksldjump"/>
                        </a:rPr>
                        <a:t>Three Parts</a:t>
                      </a:r>
                      <a:endParaRPr lang="en-US" sz="120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12" action="ppaction://hlinksldjump"/>
                        </a:rPr>
                        <a:t>Using the Benchmarks</a:t>
                      </a:r>
                      <a:endParaRPr lang="en-US" sz="120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13" action="ppaction://hlinksldjump"/>
                        </a:rPr>
                        <a:t>Menu of Approved Models</a:t>
                      </a:r>
                      <a:endParaRPr lang="en-US" sz="1200" baseline="0" dirty="0" smtClean="0"/>
                    </a:p>
                    <a:p>
                      <a:pPr lvl="1" algn="l"/>
                      <a:r>
                        <a:rPr lang="en-US" sz="1200" baseline="0" dirty="0" smtClean="0">
                          <a:hlinkClick r:id="rId14" action="ppaction://hlinksldjump"/>
                        </a:rPr>
                        <a:t>Student Learning and Growth</a:t>
                      </a:r>
                      <a:endParaRPr lang="en-US" sz="1200" baseline="0" dirty="0" smtClean="0"/>
                    </a:p>
                    <a:p>
                      <a:pPr lvl="2" algn="l"/>
                      <a:r>
                        <a:rPr lang="en-US" sz="1200" baseline="0" dirty="0" smtClean="0">
                          <a:hlinkClick r:id="rId15" action="ppaction://hlinksldjump"/>
                        </a:rPr>
                        <a:t>Defined</a:t>
                      </a:r>
                      <a:endParaRPr lang="en-US" sz="1200" baseline="0" dirty="0" smtClean="0"/>
                    </a:p>
                    <a:p>
                      <a:pPr marL="1023938" marR="0" lvl="2" indent="-109538"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16" action="ppaction://hlinksldjump"/>
                        </a:rPr>
                        <a:t>Key Procedural Requirements and   Guidelines (18-20)</a:t>
                      </a:r>
                      <a:endParaRPr lang="en-US" sz="120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17" action="ppaction://hlinksldjump"/>
                        </a:rPr>
                        <a:t>Criteria for Permissible Measures</a:t>
                      </a:r>
                      <a:endParaRPr lang="en-US" sz="120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18" action="ppaction://hlinksldjump"/>
                        </a:rPr>
                        <a:t>Ensuring</a:t>
                      </a:r>
                      <a:r>
                        <a:rPr lang="en-US" sz="1200" baseline="0" dirty="0" smtClean="0">
                          <a:hlinkClick r:id="rId18" action="ppaction://hlinksldjump"/>
                        </a:rPr>
                        <a:t> High Quality Assessments</a:t>
                      </a:r>
                      <a:endParaRPr lang="en-US" sz="120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19" action="ppaction://hlinksldjump"/>
                        </a:rPr>
                        <a:t>Confidence and Commonality</a:t>
                      </a:r>
                      <a:endParaRPr lang="en-US" sz="120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20" action="ppaction://hlinksldjump"/>
                        </a:rPr>
                        <a:t>Acceptable Measures </a:t>
                      </a:r>
                      <a:endParaRPr lang="en-US" sz="1200" dirty="0" smtClean="0"/>
                    </a:p>
                    <a:p>
                      <a:pPr marL="4572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21" action="ppaction://hlinksldjump"/>
                        </a:rPr>
                        <a:t>Student Learning Objective (SLO) </a:t>
                      </a:r>
                      <a:endParaRPr lang="en-US" sz="120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22" action="ppaction://hlinksldjump"/>
                        </a:rPr>
                        <a:t>What is an SLO?</a:t>
                      </a:r>
                      <a:endParaRPr lang="en-US" sz="120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23" action="ppaction://hlinksldjump"/>
                        </a:rPr>
                        <a:t>Why use SLOs</a:t>
                      </a:r>
                      <a:endParaRPr lang="en-US" sz="120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24" action="ppaction://hlinksldjump"/>
                        </a:rPr>
                        <a:t>SLOs and IEPs</a:t>
                      </a:r>
                      <a:endParaRPr lang="en-US" sz="1200" dirty="0" smtClean="0"/>
                    </a:p>
                  </a:txBody>
                  <a:tcPr marL="365760">
                    <a:solidFill>
                      <a:schemeClr val="bg1"/>
                    </a:solidFill>
                  </a:tcPr>
                </a:tc>
                <a:tc>
                  <a:txBody>
                    <a:bodyPr/>
                    <a:lstStyle/>
                    <a:p>
                      <a:pPr marL="914400" marR="0" lvl="2" indent="-45720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25" action="ppaction://hlinksldjump"/>
                        </a:rPr>
                        <a:t>"Significant Factor"</a:t>
                      </a:r>
                      <a:r>
                        <a:rPr lang="en-US" sz="1200" baseline="0" dirty="0" smtClean="0">
                          <a:hlinkClick r:id="rId25" action="ppaction://hlinksldjump"/>
                        </a:rPr>
                        <a:t> </a:t>
                      </a:r>
                      <a:r>
                        <a:rPr lang="en-US" sz="1200" dirty="0" smtClean="0">
                          <a:hlinkClick r:id="rId25" action="ppaction://hlinksldjump"/>
                        </a:rPr>
                        <a:t>and weighting</a:t>
                      </a:r>
                      <a:endParaRPr lang="en-US" sz="1200" baseline="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26" action="ppaction://hlinksldjump"/>
                        </a:rPr>
                        <a:t>Teacher of Record</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26" action="ppaction://hlinksldjump"/>
                        </a:rPr>
                        <a:t>Defined</a:t>
                      </a:r>
                      <a:endParaRPr lang="en-US" sz="120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27" action="ppaction://hlinksldjump"/>
                        </a:rPr>
                        <a:t>Criteria</a:t>
                      </a:r>
                      <a:endParaRPr lang="en-US" sz="120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28" action="ppaction://hlinksldjump"/>
                        </a:rPr>
                        <a:t>Attribution to multiple teachers</a:t>
                      </a:r>
                      <a:endParaRPr lang="en-US" sz="120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29" action="ppaction://hlinksldjump"/>
                        </a:rPr>
                        <a:t>Collective Attribution</a:t>
                      </a:r>
                      <a:endParaRPr lang="en-US" sz="1200" baseline="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30" action="ppaction://hlinksldjump"/>
                        </a:rPr>
                        <a:t>Combining Multiple Measures</a:t>
                      </a:r>
                      <a:endParaRPr lang="en-US" sz="120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31" action="ppaction://hlinksldjump"/>
                        </a:rPr>
                        <a:t>Approach 1—Decision Matrix (7 slides)</a:t>
                      </a:r>
                      <a:endParaRPr lang="en-US" sz="120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32" action="ppaction://hlinksldjump"/>
                        </a:rPr>
                        <a:t>Approach 2—Numeric Matrix (4 slides)</a:t>
                      </a:r>
                      <a:endParaRPr lang="en-US" sz="120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33" action="ppaction://hlinksldjump"/>
                        </a:rPr>
                        <a:t>Incongruent ratings</a:t>
                      </a:r>
                      <a:endParaRPr lang="en-US" sz="1200" baseline="0" dirty="0" smtClean="0">
                        <a:hlinkClick r:id="rId34" action="ppaction://hlinksldjump"/>
                      </a:endParaRP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35" action="ppaction://hlinksldjump"/>
                        </a:rPr>
                        <a:t>Approach 3—Weighted Percentage</a:t>
                      </a:r>
                      <a:endParaRPr lang="en-US" sz="1200" baseline="0" dirty="0" smtClean="0"/>
                    </a:p>
                    <a:p>
                      <a:pPr marL="1371600" marR="0" lvl="3"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35" action="ppaction://hlinksldjump"/>
                        </a:rPr>
                        <a:t>Sample 1—Teacher</a:t>
                      </a:r>
                      <a:endParaRPr lang="en-US" sz="1200" baseline="0" dirty="0" smtClean="0"/>
                    </a:p>
                    <a:p>
                      <a:pPr marL="1371600" marR="0" lvl="3"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36" action="ppaction://hlinksldjump"/>
                        </a:rPr>
                        <a:t>Sample 2—Teacher</a:t>
                      </a:r>
                      <a:endParaRPr lang="en-US" sz="1200" baseline="0" dirty="0" smtClean="0"/>
                    </a:p>
                    <a:p>
                      <a:pPr marL="1371600" marR="0" lvl="3"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37" action="ppaction://hlinksldjump"/>
                        </a:rPr>
                        <a:t>Sample 1—Principal</a:t>
                      </a:r>
                      <a:endParaRPr lang="en-US" sz="1200" baseline="0" dirty="0" smtClean="0"/>
                    </a:p>
                    <a:p>
                      <a:pPr marL="1371600" marR="0" lvl="3"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38" action="ppaction://hlinksldjump"/>
                        </a:rPr>
                        <a:t>Sample 2—Principal</a:t>
                      </a:r>
                      <a:endParaRPr lang="en-US" sz="1200" baseline="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39" action="ppaction://hlinksldjump"/>
                        </a:rPr>
                        <a:t>Training Requirements</a:t>
                      </a:r>
                      <a:endParaRPr lang="en-US" sz="1200" baseline="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40" action="ppaction://hlinksldjump"/>
                        </a:rPr>
                        <a:t>Evaluation Frequency</a:t>
                      </a:r>
                      <a:endParaRPr lang="en-US" sz="1200" baseline="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41" action="ppaction://hlinksldjump"/>
                        </a:rPr>
                        <a:t>Observation, Review and Feedback</a:t>
                      </a:r>
                      <a:endParaRPr lang="en-US" sz="1200" baseline="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42" action="ppaction://hlinksldjump"/>
                        </a:rPr>
                        <a:t>Peer Review and Collaboration</a:t>
                      </a:r>
                      <a:endParaRPr lang="en-US" sz="1200" baseline="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43" action="ppaction://hlinksldjump"/>
                        </a:rPr>
                        <a:t>Resources</a:t>
                      </a:r>
                      <a:endParaRPr lang="en-US" sz="120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hlinkClick r:id="rId44"/>
                        </a:rPr>
                        <a:t>Educator Effectiveness Website</a:t>
                      </a:r>
                      <a:r>
                        <a:rPr lang="en-US" sz="1200" baseline="0" dirty="0" smtClean="0"/>
                        <a:t/>
                      </a:r>
                      <a:br>
                        <a:rPr lang="en-US" sz="1200" baseline="0" dirty="0" smtClean="0"/>
                      </a:br>
                      <a:r>
                        <a:rPr lang="en-US" sz="1200" baseline="0" dirty="0" smtClean="0">
                          <a:hlinkClick r:id="rId43" action="ppaction://hlinksldjump"/>
                        </a:rPr>
                        <a:t>Commissioner's Update Articles on PEPG</a:t>
                      </a:r>
                      <a:endParaRPr lang="en-US" sz="1200" baseline="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 </a:t>
                      </a:r>
                      <a:endParaRPr lang="en-US" sz="1200" b="0" dirty="0">
                        <a:solidFill>
                          <a:schemeClr val="accent2">
                            <a:lumMod val="75000"/>
                          </a:schemeClr>
                        </a:solidFill>
                      </a:endParaRPr>
                    </a:p>
                  </a:txBody>
                  <a:tcPr marL="274320">
                    <a:solidFill>
                      <a:schemeClr val="bg1"/>
                    </a:solidFill>
                  </a:tcPr>
                </a:tc>
              </a:tr>
            </a:tbl>
          </a:graphicData>
        </a:graphic>
      </p:graphicFrame>
    </p:spTree>
    <p:extLst>
      <p:ext uri="{BB962C8B-B14F-4D97-AF65-F5344CB8AC3E}">
        <p14:creationId xmlns:p14="http://schemas.microsoft.com/office/powerpoint/2010/main" val="3794252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1600" y="4800600"/>
            <a:ext cx="184731" cy="369332"/>
          </a:xfrm>
          <a:prstGeom prst="rect">
            <a:avLst/>
          </a:prstGeom>
          <a:noFill/>
        </p:spPr>
        <p:txBody>
          <a:bodyPr wrap="none" rtlCol="0">
            <a:spAutoFit/>
          </a:bodyPr>
          <a:lstStyle/>
          <a:p>
            <a:endParaRPr lang="en-US" dirty="0"/>
          </a:p>
        </p:txBody>
      </p:sp>
      <p:sp>
        <p:nvSpPr>
          <p:cNvPr id="8" name="Title 7"/>
          <p:cNvSpPr>
            <a:spLocks noGrp="1"/>
          </p:cNvSpPr>
          <p:nvPr>
            <p:ph type="title"/>
          </p:nvPr>
        </p:nvSpPr>
        <p:spPr/>
        <p:txBody>
          <a:bodyPr/>
          <a:lstStyle/>
          <a:p>
            <a:pPr lvl="1" algn="ctr"/>
            <a:r>
              <a:rPr lang="en-US" sz="2000" dirty="0" smtClean="0"/>
              <a:t/>
            </a:r>
            <a:br>
              <a:rPr lang="en-US" sz="2000" dirty="0" smtClean="0"/>
            </a:br>
            <a:r>
              <a:rPr lang="en-US" sz="2000" dirty="0"/>
              <a:t/>
            </a:r>
            <a:br>
              <a:rPr lang="en-US" sz="2000" dirty="0"/>
            </a:br>
            <a:r>
              <a:rPr lang="en-US" sz="2000" dirty="0" smtClean="0"/>
              <a:t>Quality </a:t>
            </a:r>
            <a:r>
              <a:rPr lang="en-US" sz="2000" dirty="0"/>
              <a:t>Assurances/Implementation Requirements</a:t>
            </a:r>
            <a:br>
              <a:rPr lang="en-US" sz="2000" dirty="0"/>
            </a:br>
            <a:r>
              <a:rPr lang="en-US" sz="800" dirty="0"/>
              <a:t/>
            </a:r>
            <a:br>
              <a:rPr lang="en-US" sz="800" dirty="0"/>
            </a:br>
            <a:endParaRPr lang="en-US" dirty="0"/>
          </a:p>
        </p:txBody>
      </p:sp>
      <p:sp>
        <p:nvSpPr>
          <p:cNvPr id="9" name="Content Placeholder 8"/>
          <p:cNvSpPr>
            <a:spLocks noGrp="1"/>
          </p:cNvSpPr>
          <p:nvPr>
            <p:ph idx="1"/>
          </p:nvPr>
        </p:nvSpPr>
        <p:spPr/>
        <p:txBody>
          <a:bodyPr/>
          <a:lstStyle/>
          <a:p>
            <a:pPr marL="857250" lvl="2" indent="-285750">
              <a:spcBef>
                <a:spcPts val="300"/>
              </a:spcBef>
              <a:buFont typeface="Wingdings" panose="05000000000000000000" pitchFamily="2" charset="2"/>
              <a:buChar char="Ø"/>
            </a:pPr>
            <a:r>
              <a:rPr lang="en-US" sz="1600" dirty="0" smtClean="0"/>
              <a:t>Involvement </a:t>
            </a:r>
            <a:r>
              <a:rPr lang="en-US" sz="1600" dirty="0"/>
              <a:t>of teachers and other stakeholders in initial development of system</a:t>
            </a:r>
            <a:r>
              <a:rPr lang="en-US" sz="800" dirty="0"/>
              <a:t/>
            </a:r>
            <a:br>
              <a:rPr lang="en-US" sz="800" dirty="0"/>
            </a:br>
            <a:endParaRPr lang="en-US" sz="800" dirty="0"/>
          </a:p>
          <a:p>
            <a:pPr marL="857250" lvl="2" indent="-285750">
              <a:lnSpc>
                <a:spcPts val="1200"/>
              </a:lnSpc>
              <a:spcBef>
                <a:spcPts val="300"/>
              </a:spcBef>
              <a:buFont typeface="Wingdings" panose="05000000000000000000" pitchFamily="2" charset="2"/>
              <a:buChar char="Ø"/>
            </a:pPr>
            <a:r>
              <a:rPr lang="en-US" sz="1600" dirty="0" smtClean="0"/>
              <a:t>Local </a:t>
            </a:r>
            <a:r>
              <a:rPr lang="en-US" sz="1600" dirty="0"/>
              <a:t>steering committee for ongoing review of system</a:t>
            </a:r>
            <a:br>
              <a:rPr lang="en-US" sz="1600" dirty="0"/>
            </a:br>
            <a:endParaRPr lang="en-US" sz="1600" dirty="0"/>
          </a:p>
          <a:p>
            <a:pPr marL="857250" lvl="2" indent="-285750">
              <a:lnSpc>
                <a:spcPts val="1200"/>
              </a:lnSpc>
              <a:spcBef>
                <a:spcPts val="300"/>
              </a:spcBef>
              <a:buFont typeface="Wingdings" panose="05000000000000000000" pitchFamily="2" charset="2"/>
              <a:buChar char="Ø"/>
            </a:pPr>
            <a:r>
              <a:rPr lang="en-US" sz="1600" dirty="0"/>
              <a:t>Trained evaluators; mechanism for ongoing training</a:t>
            </a:r>
            <a:br>
              <a:rPr lang="en-US" sz="1600" dirty="0"/>
            </a:br>
            <a:endParaRPr lang="en-US" sz="1600" dirty="0"/>
          </a:p>
          <a:p>
            <a:pPr marL="857250" lvl="2" indent="-285750">
              <a:lnSpc>
                <a:spcPts val="1200"/>
              </a:lnSpc>
              <a:spcBef>
                <a:spcPts val="300"/>
              </a:spcBef>
              <a:buFont typeface="Wingdings" panose="05000000000000000000" pitchFamily="2" charset="2"/>
              <a:buChar char="Ø"/>
            </a:pPr>
            <a:r>
              <a:rPr lang="en-US" sz="1600" dirty="0"/>
              <a:t>Training of educators in components and procedures of system</a:t>
            </a:r>
            <a:br>
              <a:rPr lang="en-US" sz="1600" dirty="0"/>
            </a:br>
            <a:endParaRPr lang="en-US" sz="1600" dirty="0"/>
          </a:p>
          <a:p>
            <a:pPr marL="857250" lvl="2" indent="-285750">
              <a:lnSpc>
                <a:spcPts val="1200"/>
              </a:lnSpc>
              <a:spcBef>
                <a:spcPts val="300"/>
              </a:spcBef>
              <a:buFont typeface="Wingdings" panose="05000000000000000000" pitchFamily="2" charset="2"/>
              <a:buChar char="Ø"/>
            </a:pPr>
            <a:r>
              <a:rPr lang="en-US" sz="1600" dirty="0"/>
              <a:t>Process for determining teacher of record</a:t>
            </a:r>
            <a:br>
              <a:rPr lang="en-US" sz="1600" dirty="0"/>
            </a:br>
            <a:endParaRPr lang="en-US" sz="1600" dirty="0"/>
          </a:p>
          <a:p>
            <a:pPr marL="857250" lvl="2" indent="-285750">
              <a:lnSpc>
                <a:spcPts val="1200"/>
              </a:lnSpc>
              <a:spcBef>
                <a:spcPts val="300"/>
              </a:spcBef>
              <a:buFont typeface="Wingdings" panose="05000000000000000000" pitchFamily="2" charset="2"/>
              <a:buChar char="Ø"/>
            </a:pPr>
            <a:r>
              <a:rPr lang="en-US" sz="1600" dirty="0" smtClean="0"/>
              <a:t>Observation </a:t>
            </a:r>
            <a:r>
              <a:rPr lang="en-US" sz="1600" dirty="0"/>
              <a:t>and feedback on a regular basis</a:t>
            </a:r>
            <a:br>
              <a:rPr lang="en-US" sz="1600" dirty="0"/>
            </a:br>
            <a:endParaRPr lang="en-US" sz="1600" dirty="0"/>
          </a:p>
          <a:p>
            <a:pPr marL="857250" lvl="2" indent="-285750">
              <a:lnSpc>
                <a:spcPts val="1200"/>
              </a:lnSpc>
              <a:spcBef>
                <a:spcPts val="300"/>
              </a:spcBef>
              <a:buFont typeface="Wingdings" panose="05000000000000000000" pitchFamily="2" charset="2"/>
              <a:buChar char="Ø"/>
            </a:pPr>
            <a:r>
              <a:rPr lang="en-US" sz="1600" dirty="0"/>
              <a:t>Peer review components</a:t>
            </a:r>
            <a:br>
              <a:rPr lang="en-US" sz="1600" dirty="0"/>
            </a:br>
            <a:endParaRPr lang="en-US" sz="1600" dirty="0"/>
          </a:p>
          <a:p>
            <a:pPr marL="857250" lvl="2" indent="-285750">
              <a:lnSpc>
                <a:spcPts val="1200"/>
              </a:lnSpc>
              <a:spcBef>
                <a:spcPts val="300"/>
              </a:spcBef>
              <a:buFont typeface="Wingdings" panose="05000000000000000000" pitchFamily="2" charset="2"/>
              <a:buChar char="Ø"/>
            </a:pPr>
            <a:r>
              <a:rPr lang="en-US" sz="1600" dirty="0"/>
              <a:t>Opportunities for professional improvement</a:t>
            </a:r>
          </a:p>
          <a:p>
            <a:endParaRPr lang="en-US" dirty="0"/>
          </a:p>
        </p:txBody>
      </p:sp>
    </p:spTree>
    <p:extLst>
      <p:ext uri="{BB962C8B-B14F-4D97-AF65-F5344CB8AC3E}">
        <p14:creationId xmlns:p14="http://schemas.microsoft.com/office/powerpoint/2010/main" val="1691973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895600"/>
            <a:ext cx="7696200" cy="830997"/>
          </a:xfrm>
          <a:prstGeom prst="rect">
            <a:avLst/>
          </a:prstGeom>
        </p:spPr>
        <p:txBody>
          <a:bodyPr wrap="square">
            <a:spAutoFit/>
          </a:bodyPr>
          <a:lstStyle/>
          <a:p>
            <a:pPr algn="just"/>
            <a:endParaRPr lang="en-US" sz="1600" dirty="0">
              <a:latin typeface="+mn-lt"/>
            </a:endParaRPr>
          </a:p>
          <a:p>
            <a:pPr algn="just"/>
            <a:endParaRPr lang="en-US" sz="1600" dirty="0">
              <a:latin typeface="+mn-lt"/>
            </a:endParaRPr>
          </a:p>
          <a:p>
            <a:pPr algn="just"/>
            <a:endParaRPr lang="en-US" sz="1600" dirty="0">
              <a:latin typeface="+mn-lt"/>
            </a:endParaRPr>
          </a:p>
        </p:txBody>
      </p:sp>
      <p:sp>
        <p:nvSpPr>
          <p:cNvPr id="6" name="Title 5"/>
          <p:cNvSpPr>
            <a:spLocks noGrp="1"/>
          </p:cNvSpPr>
          <p:nvPr>
            <p:ph type="title"/>
          </p:nvPr>
        </p:nvSpPr>
        <p:spPr/>
        <p:txBody>
          <a:bodyPr/>
          <a:lstStyle/>
          <a:p>
            <a:r>
              <a:rPr lang="en-US" sz="2000" dirty="0"/>
              <a:t>Implementation Timeline</a:t>
            </a:r>
          </a:p>
        </p:txBody>
      </p:sp>
      <p:graphicFrame>
        <p:nvGraphicFramePr>
          <p:cNvPr id="8" name="Table Placeholder 7"/>
          <p:cNvGraphicFramePr>
            <a:graphicFrameLocks noGrp="1"/>
          </p:cNvGraphicFramePr>
          <p:nvPr>
            <p:ph type="tbl" sz="quarter" idx="12"/>
            <p:extLst>
              <p:ext uri="{D42A27DB-BD31-4B8C-83A1-F6EECF244321}">
                <p14:modId xmlns:p14="http://schemas.microsoft.com/office/powerpoint/2010/main" val="2088337953"/>
              </p:ext>
            </p:extLst>
          </p:nvPr>
        </p:nvGraphicFramePr>
        <p:xfrm>
          <a:off x="228600" y="1447800"/>
          <a:ext cx="8686800" cy="4353560"/>
        </p:xfrm>
        <a:graphic>
          <a:graphicData uri="http://schemas.openxmlformats.org/drawingml/2006/table">
            <a:tbl>
              <a:tblPr firstRow="1" bandRow="1">
                <a:tableStyleId>{10A1B5D5-9B99-4C35-A422-299274C87663}</a:tableStyleId>
              </a:tblPr>
              <a:tblGrid>
                <a:gridCol w="1861456"/>
                <a:gridCol w="6825344"/>
              </a:tblGrid>
              <a:tr h="292562">
                <a:tc>
                  <a:txBody>
                    <a:bodyPr/>
                    <a:lstStyle/>
                    <a:p>
                      <a:pPr algn="ctr"/>
                      <a:r>
                        <a:rPr lang="en-US" sz="1400" dirty="0" smtClean="0"/>
                        <a:t>Activity</a:t>
                      </a:r>
                      <a:endParaRPr lang="en-US" sz="1400" dirty="0"/>
                    </a:p>
                  </a:txBody>
                  <a:tcPr/>
                </a:tc>
                <a:tc>
                  <a:txBody>
                    <a:bodyPr/>
                    <a:lstStyle/>
                    <a:p>
                      <a:pPr algn="ctr"/>
                      <a:r>
                        <a:rPr lang="en-US" sz="1400" dirty="0" smtClean="0"/>
                        <a:t>Specifications</a:t>
                      </a:r>
                      <a:endParaRPr lang="en-US" sz="1400" dirty="0"/>
                    </a:p>
                  </a:txBody>
                  <a:tcPr/>
                </a:tc>
              </a:tr>
              <a:tr h="11117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2013-14—Development of system</a:t>
                      </a:r>
                    </a:p>
                    <a:p>
                      <a:endParaRPr lang="en-US" sz="1000" dirty="0"/>
                    </a:p>
                  </a:txBody>
                  <a:tcPr/>
                </a:tc>
                <a:tc>
                  <a:txBody>
                    <a:bodyPr/>
                    <a:lstStyle/>
                    <a:p>
                      <a:pPr marL="171450" indent="-171450">
                        <a:buFont typeface="Wingdings" panose="05000000000000000000" pitchFamily="2" charset="2"/>
                        <a:buChar char="Ø"/>
                      </a:pPr>
                      <a:r>
                        <a:rPr lang="en-US" sz="1000" dirty="0" smtClean="0"/>
                        <a:t>Initial</a:t>
                      </a:r>
                      <a:r>
                        <a:rPr lang="en-US" sz="1000" baseline="0" dirty="0" smtClean="0"/>
                        <a:t> group of stakeholders (development committee) must be composed of a majority of teachers, 1/3 of whom are endorsed by a majority of district teachers, 1/3 endorsed by the school board, and 1/3 endorsed by both the teachers and the board.</a:t>
                      </a:r>
                      <a:endParaRPr lang="en-US" sz="800" baseline="0" dirty="0" smtClean="0"/>
                    </a:p>
                    <a:p>
                      <a:pPr marL="171450" indent="-171450">
                        <a:buFont typeface="Wingdings" panose="05000000000000000000" pitchFamily="2" charset="2"/>
                        <a:buChar char="Ø"/>
                      </a:pPr>
                      <a:r>
                        <a:rPr lang="en-US" sz="1000" baseline="0" dirty="0" smtClean="0"/>
                        <a:t>Decisions must be made by consensus. Failure to reach consensus by June 1, 2015 on the percentage that student learning and growth will weigh in a summative rating  results in a default to 20%. Failure to reach consensus on any other element results in default to a state model (to be released in July 2014). An SAU may request additional l time to reach consensus if appropriate.</a:t>
                      </a:r>
                      <a:endParaRPr lang="en-US" sz="1000" dirty="0"/>
                    </a:p>
                  </a:txBody>
                  <a:tcPr/>
                </a:tc>
              </a:tr>
              <a:tr h="15749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2014-15—Pilot; adjustments</a:t>
                      </a:r>
                    </a:p>
                    <a:p>
                      <a:endParaRPr lang="en-US" sz="1000" dirty="0"/>
                    </a:p>
                  </a:txBody>
                  <a:tcPr/>
                </a:tc>
                <a:tc>
                  <a:txBody>
                    <a:bodyPr/>
                    <a:lstStyle/>
                    <a:p>
                      <a:pPr marL="171450" indent="-171450">
                        <a:lnSpc>
                          <a:spcPct val="100000"/>
                        </a:lnSpc>
                        <a:buFont typeface="Wingdings" panose="05000000000000000000" pitchFamily="2" charset="2"/>
                        <a:buChar char="Ø"/>
                      </a:pPr>
                      <a:r>
                        <a:rPr lang="en-US" sz="1000" b="0" i="0" u="none" strike="noStrike" kern="1200" baseline="0" dirty="0" smtClean="0">
                          <a:solidFill>
                            <a:schemeClr val="dk1"/>
                          </a:solidFill>
                          <a:latin typeface="+mn-lt"/>
                          <a:ea typeface="+mn-ea"/>
                          <a:cs typeface="+mn-cs"/>
                        </a:rPr>
                        <a:t>As many aspects as possible of the proposed PEPG system should be included.</a:t>
                      </a:r>
                    </a:p>
                    <a:p>
                      <a:pPr marL="171450" indent="-171450">
                        <a:lnSpc>
                          <a:spcPts val="700"/>
                        </a:lnSpc>
                        <a:buFont typeface="Wingdings" panose="05000000000000000000" pitchFamily="2" charset="2"/>
                        <a:buChar char="Ø"/>
                      </a:pPr>
                      <a:endParaRPr lang="en-US" sz="300" b="0" i="0" u="none" strike="noStrike" kern="1200" baseline="0" dirty="0" smtClean="0">
                        <a:solidFill>
                          <a:schemeClr val="dk1"/>
                        </a:solidFill>
                        <a:latin typeface="+mn-lt"/>
                        <a:ea typeface="+mn-ea"/>
                        <a:cs typeface="+mn-cs"/>
                      </a:endParaRPr>
                    </a:p>
                    <a:p>
                      <a:pPr marL="171450" indent="-171450">
                        <a:lnSpc>
                          <a:spcPts val="700"/>
                        </a:lnSpc>
                        <a:buFont typeface="Wingdings" panose="05000000000000000000" pitchFamily="2" charset="2"/>
                        <a:buChar char="Ø"/>
                      </a:pPr>
                      <a:r>
                        <a:rPr lang="en-US" sz="1000" baseline="0" dirty="0" smtClean="0"/>
                        <a:t>SAUs are encouraged to include student learning and growth measures in the pilot year.</a:t>
                      </a:r>
                    </a:p>
                    <a:p>
                      <a:pPr marL="171450" indent="-171450">
                        <a:lnSpc>
                          <a:spcPct val="100000"/>
                        </a:lnSpc>
                        <a:buFont typeface="Wingdings" panose="05000000000000000000" pitchFamily="2" charset="2"/>
                        <a:buChar char="Ø"/>
                      </a:pPr>
                      <a:r>
                        <a:rPr lang="en-US" sz="1000" baseline="0" dirty="0" smtClean="0"/>
                        <a:t>The pilot does not have to include all teachers  and principals in the SAU, but should include a large and diverse  enough sample to evaluate efficacy and quality of the PEPG system elements under study.</a:t>
                      </a:r>
                    </a:p>
                    <a:p>
                      <a:pPr marL="171450" indent="-171450">
                        <a:lnSpc>
                          <a:spcPct val="100000"/>
                        </a:lnSpc>
                        <a:buFont typeface="Wingdings" panose="05000000000000000000" pitchFamily="2" charset="2"/>
                        <a:buChar char="Ø"/>
                      </a:pPr>
                      <a:r>
                        <a:rPr lang="en-US" sz="1000" baseline="0" dirty="0" smtClean="0"/>
                        <a:t>Ratings assessed during the pilot year may not be used  for employment or compensation purposes. This does not mean that evaluations and consequences, such as action plans, based on an existing systems cannot be carried out in an official manner, but the new PEPG system cannot be the basis of such decisions until it is approved by the DOE.</a:t>
                      </a:r>
                    </a:p>
                    <a:p>
                      <a:pPr marL="171450" indent="-171450">
                        <a:lnSpc>
                          <a:spcPct val="100000"/>
                        </a:lnSpc>
                        <a:buFont typeface="Wingdings" panose="05000000000000000000" pitchFamily="2" charset="2"/>
                        <a:buChar char="Ø"/>
                      </a:pPr>
                      <a:r>
                        <a:rPr lang="en-US" sz="1000" baseline="0" dirty="0" smtClean="0"/>
                        <a:t>A Steering Committee, composed of teachers—some of whom are appointed by the association—must be in place at the start of the pilot.</a:t>
                      </a:r>
                    </a:p>
                    <a:p>
                      <a:pPr marL="171450" indent="-171450">
                        <a:lnSpc>
                          <a:spcPct val="100000"/>
                        </a:lnSpc>
                        <a:buFont typeface="Wingdings" panose="05000000000000000000" pitchFamily="2" charset="2"/>
                        <a:buChar char="Ø"/>
                      </a:pPr>
                      <a:r>
                        <a:rPr lang="en-US" sz="1000" baseline="0" dirty="0" smtClean="0"/>
                        <a:t>During or after the pilot, any needed adjustments should be made , and the process used to evaluate and adjust the systems recorded for submittal purposes.</a:t>
                      </a:r>
                      <a:endParaRPr lang="en-US" sz="1000" dirty="0"/>
                    </a:p>
                  </a:txBody>
                  <a:tcPr/>
                </a:tc>
              </a:tr>
              <a:tr h="5266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Submittal to MDOE for approval  90 days prior to 2015-16 school year</a:t>
                      </a:r>
                    </a:p>
                  </a:txBody>
                  <a:tcPr/>
                </a:tc>
                <a:tc>
                  <a:txBody>
                    <a:bodyPr/>
                    <a:lstStyle/>
                    <a:p>
                      <a:pPr marL="171450" indent="-171450">
                        <a:buFont typeface="Wingdings" panose="05000000000000000000" pitchFamily="2" charset="2"/>
                        <a:buChar char="Ø"/>
                      </a:pPr>
                      <a:r>
                        <a:rPr lang="en-US" sz="1000" dirty="0" smtClean="0"/>
                        <a:t>The Maine DOE will advise </a:t>
                      </a:r>
                      <a:r>
                        <a:rPr lang="en-US" sz="1000" baseline="0" dirty="0" smtClean="0"/>
                        <a:t> SAUs as to the process for submittal. Submittal requirements can be found on pages 3-4 of </a:t>
                      </a:r>
                      <a:r>
                        <a:rPr lang="en-US" sz="1000" baseline="0" dirty="0" smtClean="0">
                          <a:hlinkClick r:id="rId3"/>
                        </a:rPr>
                        <a:t>Chapter 180 </a:t>
                      </a:r>
                      <a:r>
                        <a:rPr lang="en-US" sz="1000" baseline="0" dirty="0" smtClean="0"/>
                        <a:t>(link in first paragraph of article).</a:t>
                      </a:r>
                      <a:endParaRPr lang="en-US" sz="1000" dirty="0"/>
                    </a:p>
                  </a:txBody>
                  <a:tcPr/>
                </a:tc>
              </a:tr>
              <a:tr h="3803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2015-16—Full implementation</a:t>
                      </a:r>
                    </a:p>
                  </a:txBody>
                  <a:tcPr/>
                </a:tc>
                <a:tc>
                  <a:txBody>
                    <a:bodyPr/>
                    <a:lstStyle/>
                    <a:p>
                      <a:pPr marL="171450" indent="-171450">
                        <a:buFont typeface="Wingdings" panose="05000000000000000000" pitchFamily="2" charset="2"/>
                        <a:buChar char="Ø"/>
                      </a:pPr>
                      <a:r>
                        <a:rPr lang="en-US" sz="1000" dirty="0" smtClean="0"/>
                        <a:t>All required components and elements of the PEPG system must be </a:t>
                      </a:r>
                      <a:r>
                        <a:rPr lang="en-US" sz="1000" baseline="0" dirty="0" smtClean="0"/>
                        <a:t> in operation</a:t>
                      </a:r>
                      <a:r>
                        <a:rPr lang="en-US" sz="1000" dirty="0" smtClean="0"/>
                        <a:t>;</a:t>
                      </a:r>
                      <a:r>
                        <a:rPr lang="en-US" sz="1000" baseline="0" dirty="0" smtClean="0"/>
                        <a:t> all teachers and principals in the system  must be  placed into the evaluation framework.</a:t>
                      </a:r>
                      <a:endParaRPr lang="en-US" sz="1000" dirty="0"/>
                    </a:p>
                  </a:txBody>
                  <a:tcPr/>
                </a:tc>
              </a:tr>
            </a:tbl>
          </a:graphicData>
        </a:graphic>
      </p:graphicFrame>
    </p:spTree>
    <p:extLst>
      <p:ext uri="{BB962C8B-B14F-4D97-AF65-F5344CB8AC3E}">
        <p14:creationId xmlns:p14="http://schemas.microsoft.com/office/powerpoint/2010/main" val="835265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Two Required Measures of Educator Effectiveness</a:t>
            </a:r>
            <a:br>
              <a:rPr lang="en-US" dirty="0"/>
            </a:br>
            <a:endParaRPr lang="en-US" dirty="0"/>
          </a:p>
        </p:txBody>
      </p:sp>
      <p:sp>
        <p:nvSpPr>
          <p:cNvPr id="14" name="Content Placeholder 13"/>
          <p:cNvSpPr>
            <a:spLocks noGrp="1"/>
          </p:cNvSpPr>
          <p:nvPr>
            <p:ph idx="1"/>
          </p:nvPr>
        </p:nvSpPr>
        <p:spPr/>
        <p:txBody>
          <a:bodyPr/>
          <a:lstStyle/>
          <a:p>
            <a:r>
              <a:rPr lang="en-US" sz="1400" dirty="0"/>
              <a:t>The next several slides provide information about the two </a:t>
            </a:r>
            <a:r>
              <a:rPr lang="en-US" sz="1400" dirty="0" smtClean="0"/>
              <a:t>required </a:t>
            </a:r>
            <a:r>
              <a:rPr lang="en-US" sz="1400" dirty="0"/>
              <a:t>measures of educator effectiveness: </a:t>
            </a:r>
          </a:p>
          <a:p>
            <a:endParaRPr lang="en-US" sz="1400" dirty="0"/>
          </a:p>
          <a:p>
            <a:pPr lvl="1"/>
            <a:r>
              <a:rPr lang="en-US" sz="1400" dirty="0"/>
              <a:t>1. </a:t>
            </a:r>
            <a:r>
              <a:rPr lang="en-US" sz="1400" dirty="0">
                <a:hlinkClick r:id="rId3" action="ppaction://hlinksldjump"/>
              </a:rPr>
              <a:t>Professional Practice</a:t>
            </a:r>
            <a:r>
              <a:rPr lang="en-US" sz="1400" dirty="0"/>
              <a:t/>
            </a:r>
            <a:br>
              <a:rPr lang="en-US" sz="1400" dirty="0"/>
            </a:br>
            <a:endParaRPr lang="en-US" sz="800" dirty="0"/>
          </a:p>
          <a:p>
            <a:pPr lvl="1"/>
            <a:r>
              <a:rPr lang="en-US" sz="1400" dirty="0"/>
              <a:t>2. </a:t>
            </a:r>
            <a:r>
              <a:rPr lang="en-US" sz="1400" dirty="0">
                <a:hlinkClick r:id="rId4" action="ppaction://hlinksldjump"/>
              </a:rPr>
              <a:t>Student Learning and Growth</a:t>
            </a:r>
            <a:endParaRPr lang="en-US" sz="1400" dirty="0"/>
          </a:p>
          <a:p>
            <a:endParaRPr lang="en-US" dirty="0"/>
          </a:p>
          <a:p>
            <a:endParaRPr lang="en-US" dirty="0"/>
          </a:p>
        </p:txBody>
      </p:sp>
      <p:sp>
        <p:nvSpPr>
          <p:cNvPr id="2" name="Rounded Rectangle 1"/>
          <p:cNvSpPr/>
          <p:nvPr/>
        </p:nvSpPr>
        <p:spPr>
          <a:xfrm>
            <a:off x="4800600" y="2667000"/>
            <a:ext cx="1524000" cy="1293971"/>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sz="1000" dirty="0" smtClean="0"/>
              <a:t>A </a:t>
            </a:r>
            <a:r>
              <a:rPr lang="en-US" sz="1000" dirty="0"/>
              <a:t>district may opt to include other measures of effectiveness, such as surveys and professional growth</a:t>
            </a:r>
            <a:r>
              <a:rPr lang="en-US" sz="1000" dirty="0" smtClean="0"/>
              <a:t>.</a:t>
            </a:r>
            <a:endParaRPr lang="en-US" sz="1000" dirty="0"/>
          </a:p>
        </p:txBody>
      </p:sp>
    </p:spTree>
    <p:extLst>
      <p:ext uri="{BB962C8B-B14F-4D97-AF65-F5344CB8AC3E}">
        <p14:creationId xmlns:p14="http://schemas.microsoft.com/office/powerpoint/2010/main" val="2817552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9">
      <a:dk1>
        <a:srgbClr val="000000"/>
      </a:dk1>
      <a:lt1>
        <a:srgbClr val="FFFFFF"/>
      </a:lt1>
      <a:dk2>
        <a:srgbClr val="000000"/>
      </a:dk2>
      <a:lt2>
        <a:srgbClr val="808080"/>
      </a:lt2>
      <a:accent1>
        <a:srgbClr val="A6906D"/>
      </a:accent1>
      <a:accent2>
        <a:srgbClr val="2B5880"/>
      </a:accent2>
      <a:accent3>
        <a:srgbClr val="FFFFFF"/>
      </a:accent3>
      <a:accent4>
        <a:srgbClr val="000000"/>
      </a:accent4>
      <a:accent5>
        <a:srgbClr val="D0C6BA"/>
      </a:accent5>
      <a:accent6>
        <a:srgbClr val="2B5880"/>
      </a:accent6>
      <a:hlink>
        <a:srgbClr val="00B0F0"/>
      </a:hlink>
      <a:folHlink>
        <a:srgbClr val="451609"/>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0000"/>
        </a:dk2>
        <a:lt2>
          <a:srgbClr val="808080"/>
        </a:lt2>
        <a:accent1>
          <a:srgbClr val="A6906D"/>
        </a:accent1>
        <a:accent2>
          <a:srgbClr val="2B5880"/>
        </a:accent2>
        <a:accent3>
          <a:srgbClr val="FFFFFF"/>
        </a:accent3>
        <a:accent4>
          <a:srgbClr val="000000"/>
        </a:accent4>
        <a:accent5>
          <a:srgbClr val="D0C6BA"/>
        </a:accent5>
        <a:accent6>
          <a:srgbClr val="264F73"/>
        </a:accent6>
        <a:hlink>
          <a:srgbClr val="8A2E13"/>
        </a:hlink>
        <a:folHlink>
          <a:srgbClr val="73562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11062</TotalTime>
  <Words>5544</Words>
  <Application>Microsoft Office PowerPoint</Application>
  <PresentationFormat>On-screen Show (4:3)</PresentationFormat>
  <Paragraphs>784</Paragraphs>
  <Slides>60</Slides>
  <Notes>33</Notes>
  <HiddenSlides>0</HiddenSlides>
  <MMClips>0</MMClips>
  <ScaleCrop>false</ScaleCrop>
  <HeadingPairs>
    <vt:vector size="4" baseType="variant">
      <vt:variant>
        <vt:lpstr>Theme</vt:lpstr>
      </vt:variant>
      <vt:variant>
        <vt:i4>2</vt:i4>
      </vt:variant>
      <vt:variant>
        <vt:lpstr>Slide Titles</vt:lpstr>
      </vt:variant>
      <vt:variant>
        <vt:i4>60</vt:i4>
      </vt:variant>
    </vt:vector>
  </HeadingPairs>
  <TitlesOfParts>
    <vt:vector size="62" baseType="lpstr">
      <vt:lpstr>Office Theme</vt:lpstr>
      <vt:lpstr>Custom Design</vt:lpstr>
      <vt:lpstr> Performance Evaluation and Professional Growth (PEPG) System  An Overview of the Requirements</vt:lpstr>
      <vt:lpstr>PowerPoint Presentation</vt:lpstr>
      <vt:lpstr> Outcomes for Viewers  </vt:lpstr>
      <vt:lpstr>Background</vt:lpstr>
      <vt:lpstr>Activity Since Enactment of LD 1858</vt:lpstr>
      <vt:lpstr>Key Components of PEPG Systems </vt:lpstr>
      <vt:lpstr>  Quality Assurances/Implementation Requirements  </vt:lpstr>
      <vt:lpstr>Implementation Timeline</vt:lpstr>
      <vt:lpstr>Two Required Measures of Educator Effectiveness </vt:lpstr>
      <vt:lpstr>Professional Practice  as a Measure of Effectiveness </vt:lpstr>
      <vt:lpstr> Benchmarks for Practice Standards </vt:lpstr>
      <vt:lpstr> The Three Parts of a Professional Practice Model </vt:lpstr>
      <vt:lpstr>Using the InTASC or ISLLC Standards</vt:lpstr>
      <vt:lpstr>Maine DOE Menu of Approved Professional Practice Models</vt:lpstr>
      <vt:lpstr>Student Learning and Growth as a Measure of Educator Effectiveness</vt:lpstr>
      <vt:lpstr> Defining 'Student Learning and Growth'  </vt:lpstr>
      <vt:lpstr> Student Learning and Growth:   Key Procedural Requirements and Guidelines </vt:lpstr>
      <vt:lpstr> Student Learning and Growth:   Key Procedural Requirements and Guidelines </vt:lpstr>
      <vt:lpstr> Student Learning and Growth:   Key Procedural Requirements and Guidelines </vt:lpstr>
      <vt:lpstr>Criteria for Permissible Measures of Student Learning and Growth</vt:lpstr>
      <vt:lpstr> Student Learning and Growth:  Examples of Acceptable Measures  </vt:lpstr>
      <vt:lpstr>Ensuring High Quality Assessments</vt:lpstr>
      <vt:lpstr>Confidence and Commonality</vt:lpstr>
      <vt:lpstr>The Student Learning Objective (SLO)</vt:lpstr>
      <vt:lpstr>What is an SLO?</vt:lpstr>
      <vt:lpstr>Why use SLOs in a PEPG System?</vt:lpstr>
      <vt:lpstr>The SLO and the Individual Education Plan (IEP)</vt:lpstr>
      <vt:lpstr>Weighting of Student Learning and Growth: "Significant Factor"</vt:lpstr>
      <vt:lpstr>  Teacher of Record: Definitions   </vt:lpstr>
      <vt:lpstr> Teacher of Record: Criteria  </vt:lpstr>
      <vt:lpstr>Attribution of Student Growth Measures to More Than One Teacher</vt:lpstr>
      <vt:lpstr>Collective Measures</vt:lpstr>
      <vt:lpstr>Combining Multiple Measures to Arrive at a Summative Rating</vt:lpstr>
      <vt:lpstr>Approach 1: Using a Decision Matrix Like The One Pictured Below </vt:lpstr>
      <vt:lpstr>Using a Decision Matrix: Step 1</vt:lpstr>
      <vt:lpstr>Using a Decision Matrix: Step 2</vt:lpstr>
      <vt:lpstr>Using a Decision Matrix: Step 3</vt:lpstr>
      <vt:lpstr>Using a Decision Matrix: Step 4</vt:lpstr>
      <vt:lpstr>Using a Decision Matrix: Step 5</vt:lpstr>
      <vt:lpstr>Using a Decision Matrix: Step 6</vt:lpstr>
      <vt:lpstr>Approach 2: Using a Numeric Matrix Like The One Pictured Below</vt:lpstr>
      <vt:lpstr>Using a Numeric Matrix: Determine a numeric score for each measure</vt:lpstr>
      <vt:lpstr>Using a Numeric Matrix: Arriving at the summative rating</vt:lpstr>
      <vt:lpstr>Incongruent Professional Practice and  Student Learning and Growth Ratings</vt:lpstr>
      <vt:lpstr> Approach 3—Using weighted percentages (TEACHER-Sample 1) </vt:lpstr>
      <vt:lpstr>Approach 3—Using weighted percentages(TEACHER-Sample 2)</vt:lpstr>
      <vt:lpstr>Approach 3—Using weighted percentages(PRINCIPAL-Sample 1)</vt:lpstr>
      <vt:lpstr>Approach 3—Using weighted percentages(PRINCIPAL-Sample 1)</vt:lpstr>
      <vt:lpstr>Arriving at Summative Rating  Using weighted percentages and numeric scale </vt:lpstr>
      <vt:lpstr>Training Requirements</vt:lpstr>
      <vt:lpstr>Requirements for Evaluator Training</vt:lpstr>
      <vt:lpstr>Requirements for Evaluator Training, Continued</vt:lpstr>
      <vt:lpstr>Requirements for Educator Training</vt:lpstr>
      <vt:lpstr>Evaluation Frequency</vt:lpstr>
      <vt:lpstr>Observation, Review, and Feedback</vt:lpstr>
      <vt:lpstr>Peer Review and Collaboration</vt:lpstr>
      <vt:lpstr>Resources</vt:lpstr>
      <vt:lpstr>Resources Continued</vt:lpstr>
      <vt:lpstr>PowerPoint Presentation</vt:lpstr>
      <vt:lpstr>PowerPoint Presentation</vt:lpstr>
    </vt:vector>
  </TitlesOfParts>
  <Company>State of Maine, DAFS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State of Maine</dc:creator>
  <cp:lastModifiedBy>Sullivan, Crystal</cp:lastModifiedBy>
  <cp:revision>485</cp:revision>
  <cp:lastPrinted>2014-06-24T18:40:37Z</cp:lastPrinted>
  <dcterms:created xsi:type="dcterms:W3CDTF">2012-04-20T13:16:11Z</dcterms:created>
  <dcterms:modified xsi:type="dcterms:W3CDTF">2014-10-07T16:23:35Z</dcterms:modified>
</cp:coreProperties>
</file>