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68" r:id="rId2"/>
    <p:sldId id="542" r:id="rId3"/>
    <p:sldId id="281" r:id="rId4"/>
    <p:sldId id="291" r:id="rId5"/>
    <p:sldId id="299" r:id="rId6"/>
    <p:sldId id="300" r:id="rId7"/>
    <p:sldId id="532" r:id="rId8"/>
    <p:sldId id="533" r:id="rId9"/>
    <p:sldId id="306" r:id="rId10"/>
    <p:sldId id="304" r:id="rId11"/>
    <p:sldId id="305" r:id="rId12"/>
    <p:sldId id="307" r:id="rId13"/>
    <p:sldId id="308" r:id="rId14"/>
    <p:sldId id="534" r:id="rId15"/>
    <p:sldId id="530" r:id="rId16"/>
    <p:sldId id="309" r:id="rId17"/>
    <p:sldId id="310" r:id="rId18"/>
    <p:sldId id="337" r:id="rId19"/>
    <p:sldId id="283" r:id="rId20"/>
    <p:sldId id="338" r:id="rId21"/>
    <p:sldId id="339" r:id="rId22"/>
    <p:sldId id="341" r:id="rId23"/>
    <p:sldId id="340" r:id="rId24"/>
    <p:sldId id="535" r:id="rId25"/>
    <p:sldId id="536" r:id="rId26"/>
    <p:sldId id="537" r:id="rId27"/>
    <p:sldId id="538" r:id="rId28"/>
    <p:sldId id="539" r:id="rId29"/>
    <p:sldId id="540" r:id="rId30"/>
    <p:sldId id="541"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entury Gothic" panose="020B0502020202020204" pitchFamily="34" charset="0"/>
        <a:ea typeface="+mn-ea"/>
        <a:cs typeface="+mn-cs"/>
      </a:defRPr>
    </a:lvl1pPr>
    <a:lvl2pPr marL="457200" algn="l" rtl="0" fontAlgn="base">
      <a:spcBef>
        <a:spcPct val="0"/>
      </a:spcBef>
      <a:spcAft>
        <a:spcPct val="0"/>
      </a:spcAft>
      <a:defRPr kern="1200">
        <a:solidFill>
          <a:schemeClr val="tx1"/>
        </a:solidFill>
        <a:latin typeface="Century Gothic" panose="020B0502020202020204" pitchFamily="34" charset="0"/>
        <a:ea typeface="+mn-ea"/>
        <a:cs typeface="+mn-cs"/>
      </a:defRPr>
    </a:lvl2pPr>
    <a:lvl3pPr marL="914400" algn="l" rtl="0" fontAlgn="base">
      <a:spcBef>
        <a:spcPct val="0"/>
      </a:spcBef>
      <a:spcAft>
        <a:spcPct val="0"/>
      </a:spcAft>
      <a:defRPr kern="1200">
        <a:solidFill>
          <a:schemeClr val="tx1"/>
        </a:solidFill>
        <a:latin typeface="Century Gothic" panose="020B0502020202020204" pitchFamily="34" charset="0"/>
        <a:ea typeface="+mn-ea"/>
        <a:cs typeface="+mn-cs"/>
      </a:defRPr>
    </a:lvl3pPr>
    <a:lvl4pPr marL="1371600" algn="l" rtl="0" fontAlgn="base">
      <a:spcBef>
        <a:spcPct val="0"/>
      </a:spcBef>
      <a:spcAft>
        <a:spcPct val="0"/>
      </a:spcAft>
      <a:defRPr kern="1200">
        <a:solidFill>
          <a:schemeClr val="tx1"/>
        </a:solidFill>
        <a:latin typeface="Century Gothic" panose="020B0502020202020204" pitchFamily="34" charset="0"/>
        <a:ea typeface="+mn-ea"/>
        <a:cs typeface="+mn-cs"/>
      </a:defRPr>
    </a:lvl4pPr>
    <a:lvl5pPr marL="1828800" algn="l" rtl="0" fontAlgn="base">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yle Erdheim" initials="GE" lastIdx="4" clrIdx="0">
    <p:extLst>
      <p:ext uri="{19B8F6BF-5375-455C-9EA6-DF929625EA0E}">
        <p15:presenceInfo xmlns:p15="http://schemas.microsoft.com/office/powerpoint/2012/main" userId="S-1-5-21-4241590797-1299073551-2511459964-1239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A354D"/>
    <a:srgbClr val="274F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DAE5CA-56C7-4E66-836D-FD766A74FBC6}" v="66" dt="2021-07-19T15:32:35.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8" autoAdjust="0"/>
    <p:restoredTop sz="75205" autoAdjust="0"/>
  </p:normalViewPr>
  <p:slideViewPr>
    <p:cSldViewPr>
      <p:cViewPr varScale="1">
        <p:scale>
          <a:sx n="86" d="100"/>
          <a:sy n="86" d="100"/>
        </p:scale>
        <p:origin x="2112" y="78"/>
      </p:cViewPr>
      <p:guideLst/>
    </p:cSldViewPr>
  </p:slideViewPr>
  <p:outlineViewPr>
    <p:cViewPr>
      <p:scale>
        <a:sx n="33" d="100"/>
        <a:sy n="33" d="100"/>
      </p:scale>
      <p:origin x="0" y="-715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466726"/>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9" y="2"/>
            <a:ext cx="3038475" cy="466726"/>
          </a:xfrm>
          <a:prstGeom prst="rect">
            <a:avLst/>
          </a:prstGeom>
        </p:spPr>
        <p:txBody>
          <a:bodyPr vert="horz" lIns="91427" tIns="45713" rIns="91427" bIns="45713" rtlCol="0"/>
          <a:lstStyle>
            <a:lvl1pPr algn="r">
              <a:defRPr sz="1200"/>
            </a:lvl1pPr>
          </a:lstStyle>
          <a:p>
            <a:fld id="{C696A278-F130-4BF1-BFF6-602342CF6724}" type="datetimeFigureOut">
              <a:rPr lang="en-US" smtClean="0"/>
              <a:t>11/4/2021</a:t>
            </a:fld>
            <a:endParaRPr lang="en-US"/>
          </a:p>
        </p:txBody>
      </p:sp>
      <p:sp>
        <p:nvSpPr>
          <p:cNvPr id="4" name="Footer Placeholder 3"/>
          <p:cNvSpPr>
            <a:spLocks noGrp="1"/>
          </p:cNvSpPr>
          <p:nvPr>
            <p:ph type="ftr" sz="quarter" idx="2"/>
          </p:nvPr>
        </p:nvSpPr>
        <p:spPr>
          <a:xfrm>
            <a:off x="1" y="8829679"/>
            <a:ext cx="3038475" cy="466726"/>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9"/>
            <a:ext cx="3038475" cy="466726"/>
          </a:xfrm>
          <a:prstGeom prst="rect">
            <a:avLst/>
          </a:prstGeom>
        </p:spPr>
        <p:txBody>
          <a:bodyPr vert="horz" lIns="91427" tIns="45713" rIns="91427" bIns="45713" rtlCol="0" anchor="b"/>
          <a:lstStyle>
            <a:lvl1pPr algn="r">
              <a:defRPr sz="1200"/>
            </a:lvl1pPr>
          </a:lstStyle>
          <a:p>
            <a:fld id="{EA67CC4F-3677-449D-B0BE-3A1CCF77103C}" type="slidenum">
              <a:rPr lang="en-US" smtClean="0"/>
              <a:t>‹#›</a:t>
            </a:fld>
            <a:endParaRPr lang="en-US"/>
          </a:p>
        </p:txBody>
      </p:sp>
    </p:spTree>
    <p:extLst>
      <p:ext uri="{BB962C8B-B14F-4D97-AF65-F5344CB8AC3E}">
        <p14:creationId xmlns:p14="http://schemas.microsoft.com/office/powerpoint/2010/main" val="88640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38475" cy="466726"/>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idx="1"/>
          </p:nvPr>
        </p:nvSpPr>
        <p:spPr>
          <a:xfrm>
            <a:off x="3970339" y="3"/>
            <a:ext cx="3038475" cy="466726"/>
          </a:xfrm>
          <a:prstGeom prst="rect">
            <a:avLst/>
          </a:prstGeom>
        </p:spPr>
        <p:txBody>
          <a:bodyPr vert="horz" lIns="91427" tIns="45713" rIns="91427" bIns="45713" rtlCol="0"/>
          <a:lstStyle>
            <a:lvl1pPr algn="r">
              <a:defRPr sz="1200"/>
            </a:lvl1pPr>
          </a:lstStyle>
          <a:p>
            <a:fld id="{4CD87841-4FEF-4E0C-A3AB-A05BC6F13AA0}" type="datetimeFigureOut">
              <a:rPr lang="en-US"/>
              <a:t>11/4/2021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701677" y="4473575"/>
            <a:ext cx="5607050" cy="3660776"/>
          </a:xfrm>
          <a:prstGeom prst="rect">
            <a:avLst/>
          </a:prstGeom>
        </p:spPr>
        <p:txBody>
          <a:bodyPr vert="horz" lIns="91427" tIns="45713" rIns="91427" bIns="4571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9"/>
            <a:ext cx="3038475" cy="466726"/>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9"/>
            <a:ext cx="3038475" cy="466726"/>
          </a:xfrm>
          <a:prstGeom prst="rect">
            <a:avLst/>
          </a:prstGeom>
        </p:spPr>
        <p:txBody>
          <a:bodyPr vert="horz" lIns="91427" tIns="45713" rIns="91427" bIns="45713" rtlCol="0" anchor="b"/>
          <a:lstStyle>
            <a:lvl1pPr algn="r">
              <a:defRPr sz="1200"/>
            </a:lvl1pPr>
          </a:lstStyle>
          <a:p>
            <a:fld id="{0EB7CE5F-434D-4420-94BB-53B71B1FC009}" type="slidenum">
              <a:rPr lang="en-US"/>
              <a:t>‹#›</a:t>
            </a:fld>
            <a:endParaRPr lang="en-US"/>
          </a:p>
        </p:txBody>
      </p:sp>
    </p:spTree>
    <p:extLst>
      <p:ext uri="{BB962C8B-B14F-4D97-AF65-F5344CB8AC3E}">
        <p14:creationId xmlns:p14="http://schemas.microsoft.com/office/powerpoint/2010/main" val="2129030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helpdesk resources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B7CE5F-434D-4420-94BB-53B71B1FC009}"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33111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Expound on the number of pending positions either here or slide 24 on how to identify the positions via SAU search</a:t>
            </a:r>
          </a:p>
        </p:txBody>
      </p:sp>
      <p:sp>
        <p:nvSpPr>
          <p:cNvPr id="4" name="Slide Number Placeholder 3"/>
          <p:cNvSpPr>
            <a:spLocks noGrp="1"/>
          </p:cNvSpPr>
          <p:nvPr>
            <p:ph type="sldNum" sz="quarter" idx="10"/>
          </p:nvPr>
        </p:nvSpPr>
        <p:spPr/>
        <p:txBody>
          <a:bodyPr/>
          <a:lstStyle/>
          <a:p>
            <a:fld id="{0EB7CE5F-434D-4420-94BB-53B71B1FC009}" type="slidenum">
              <a:rPr lang="en-US" smtClean="0"/>
              <a:t>18</a:t>
            </a:fld>
            <a:endParaRPr lang="en-US"/>
          </a:p>
        </p:txBody>
      </p:sp>
    </p:spTree>
    <p:extLst>
      <p:ext uri="{BB962C8B-B14F-4D97-AF65-F5344CB8AC3E}">
        <p14:creationId xmlns:p14="http://schemas.microsoft.com/office/powerpoint/2010/main" val="1986347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7CE5F-434D-4420-94BB-53B71B1FC009}" type="slidenum">
              <a:rPr lang="en-US" smtClean="0"/>
              <a:t>19</a:t>
            </a:fld>
            <a:endParaRPr lang="en-US"/>
          </a:p>
        </p:txBody>
      </p:sp>
    </p:spTree>
    <p:extLst>
      <p:ext uri="{BB962C8B-B14F-4D97-AF65-F5344CB8AC3E}">
        <p14:creationId xmlns:p14="http://schemas.microsoft.com/office/powerpoint/2010/main" val="4005002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the active positions vs active staff and what that means in relation to a teacher teaching 2 positions </a:t>
            </a:r>
          </a:p>
        </p:txBody>
      </p:sp>
      <p:sp>
        <p:nvSpPr>
          <p:cNvPr id="4" name="Slide Number Placeholder 3"/>
          <p:cNvSpPr>
            <a:spLocks noGrp="1"/>
          </p:cNvSpPr>
          <p:nvPr>
            <p:ph type="sldNum" sz="quarter" idx="10"/>
          </p:nvPr>
        </p:nvSpPr>
        <p:spPr/>
        <p:txBody>
          <a:bodyPr/>
          <a:lstStyle/>
          <a:p>
            <a:fld id="{0EB7CE5F-434D-4420-94BB-53B71B1FC009}" type="slidenum">
              <a:rPr lang="en-US" smtClean="0"/>
              <a:t>20</a:t>
            </a:fld>
            <a:endParaRPr lang="en-US"/>
          </a:p>
        </p:txBody>
      </p:sp>
    </p:spTree>
    <p:extLst>
      <p:ext uri="{BB962C8B-B14F-4D97-AF65-F5344CB8AC3E}">
        <p14:creationId xmlns:p14="http://schemas.microsoft.com/office/powerpoint/2010/main" val="4071316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7CE5F-434D-4420-94BB-53B71B1FC009}" type="slidenum">
              <a:rPr lang="en-US" smtClean="0"/>
              <a:t>21</a:t>
            </a:fld>
            <a:endParaRPr lang="en-US"/>
          </a:p>
        </p:txBody>
      </p:sp>
    </p:spTree>
    <p:extLst>
      <p:ext uri="{BB962C8B-B14F-4D97-AF65-F5344CB8AC3E}">
        <p14:creationId xmlns:p14="http://schemas.microsoft.com/office/powerpoint/2010/main" val="1051942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7CE5F-434D-4420-94BB-53B71B1FC009}" type="slidenum">
              <a:rPr lang="en-US" smtClean="0"/>
              <a:t>22</a:t>
            </a:fld>
            <a:endParaRPr lang="en-US"/>
          </a:p>
        </p:txBody>
      </p:sp>
    </p:spTree>
    <p:extLst>
      <p:ext uri="{BB962C8B-B14F-4D97-AF65-F5344CB8AC3E}">
        <p14:creationId xmlns:p14="http://schemas.microsoft.com/office/powerpoint/2010/main" val="315954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B7CE5F-434D-4420-94BB-53B71B1FC009}" type="slidenum">
              <a:rPr lang="en-US" smtClean="0"/>
              <a:t>23</a:t>
            </a:fld>
            <a:endParaRPr lang="en-US"/>
          </a:p>
        </p:txBody>
      </p:sp>
    </p:spTree>
    <p:extLst>
      <p:ext uri="{BB962C8B-B14F-4D97-AF65-F5344CB8AC3E}">
        <p14:creationId xmlns:p14="http://schemas.microsoft.com/office/powerpoint/2010/main" val="1714799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report WILL LOOK DIFFERENT this year so reiterate if the FTE is wrong here it needs to be adjusted in the staff records directly </a:t>
            </a:r>
          </a:p>
          <a:p>
            <a:endParaRPr lang="en-US" dirty="0"/>
          </a:p>
        </p:txBody>
      </p:sp>
      <p:sp>
        <p:nvSpPr>
          <p:cNvPr id="4" name="Slide Number Placeholder 3"/>
          <p:cNvSpPr>
            <a:spLocks noGrp="1"/>
          </p:cNvSpPr>
          <p:nvPr>
            <p:ph type="sldNum" sz="quarter" idx="5"/>
          </p:nvPr>
        </p:nvSpPr>
        <p:spPr/>
        <p:txBody>
          <a:bodyPr/>
          <a:lstStyle/>
          <a:p>
            <a:fld id="{0EB7CE5F-434D-4420-94BB-53B71B1FC009}" type="slidenum">
              <a:rPr lang="en-US" smtClean="0"/>
              <a:t>28</a:t>
            </a:fld>
            <a:endParaRPr lang="en-US"/>
          </a:p>
        </p:txBody>
      </p:sp>
    </p:spTree>
    <p:extLst>
      <p:ext uri="{BB962C8B-B14F-4D97-AF65-F5344CB8AC3E}">
        <p14:creationId xmlns:p14="http://schemas.microsoft.com/office/powerpoint/2010/main" val="3736906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helpdesk resources again</a:t>
            </a:r>
          </a:p>
        </p:txBody>
      </p:sp>
      <p:sp>
        <p:nvSpPr>
          <p:cNvPr id="4" name="Slide Number Placeholder 3"/>
          <p:cNvSpPr>
            <a:spLocks noGrp="1"/>
          </p:cNvSpPr>
          <p:nvPr>
            <p:ph type="sldNum" sz="quarter" idx="5"/>
          </p:nvPr>
        </p:nvSpPr>
        <p:spPr/>
        <p:txBody>
          <a:bodyPr/>
          <a:lstStyle/>
          <a:p>
            <a:fld id="{0EB7CE5F-434D-4420-94BB-53B71B1FC009}" type="slidenum">
              <a:rPr lang="en-US" smtClean="0"/>
              <a:t>30</a:t>
            </a:fld>
            <a:endParaRPr lang="en-US"/>
          </a:p>
        </p:txBody>
      </p:sp>
    </p:spTree>
    <p:extLst>
      <p:ext uri="{BB962C8B-B14F-4D97-AF65-F5344CB8AC3E}">
        <p14:creationId xmlns:p14="http://schemas.microsoft.com/office/powerpoint/2010/main" val="691535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B7CE5F-434D-4420-94BB-53B71B1FC009}" type="slidenum">
              <a:rPr lang="en-US" smtClean="0"/>
              <a:t>4</a:t>
            </a:fld>
            <a:endParaRPr lang="en-US"/>
          </a:p>
        </p:txBody>
      </p:sp>
    </p:spTree>
    <p:extLst>
      <p:ext uri="{BB962C8B-B14F-4D97-AF65-F5344CB8AC3E}">
        <p14:creationId xmlns:p14="http://schemas.microsoft.com/office/powerpoint/2010/main" val="10340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the add staff option if the person you’re trying to add is not listed</a:t>
            </a:r>
          </a:p>
        </p:txBody>
      </p:sp>
      <p:sp>
        <p:nvSpPr>
          <p:cNvPr id="4" name="Slide Number Placeholder 3"/>
          <p:cNvSpPr>
            <a:spLocks noGrp="1"/>
          </p:cNvSpPr>
          <p:nvPr>
            <p:ph type="sldNum" sz="quarter" idx="5"/>
          </p:nvPr>
        </p:nvSpPr>
        <p:spPr/>
        <p:txBody>
          <a:bodyPr/>
          <a:lstStyle/>
          <a:p>
            <a:fld id="{0EB7CE5F-434D-4420-94BB-53B71B1FC009}" type="slidenum">
              <a:rPr lang="en-US" smtClean="0"/>
              <a:t>10</a:t>
            </a:fld>
            <a:endParaRPr lang="en-US"/>
          </a:p>
        </p:txBody>
      </p:sp>
    </p:spTree>
    <p:extLst>
      <p:ext uri="{BB962C8B-B14F-4D97-AF65-F5344CB8AC3E}">
        <p14:creationId xmlns:p14="http://schemas.microsoft.com/office/powerpoint/2010/main" val="1546817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how to get the educator ID for staff members for the event no SSN is provided. </a:t>
            </a:r>
          </a:p>
        </p:txBody>
      </p:sp>
      <p:sp>
        <p:nvSpPr>
          <p:cNvPr id="4" name="Slide Number Placeholder 3"/>
          <p:cNvSpPr>
            <a:spLocks noGrp="1"/>
          </p:cNvSpPr>
          <p:nvPr>
            <p:ph type="sldNum" sz="quarter" idx="5"/>
          </p:nvPr>
        </p:nvSpPr>
        <p:spPr/>
        <p:txBody>
          <a:bodyPr/>
          <a:lstStyle/>
          <a:p>
            <a:fld id="{0EB7CE5F-434D-4420-94BB-53B71B1FC009}" type="slidenum">
              <a:rPr lang="en-US" smtClean="0"/>
              <a:t>11</a:t>
            </a:fld>
            <a:endParaRPr lang="en-US"/>
          </a:p>
        </p:txBody>
      </p:sp>
    </p:spTree>
    <p:extLst>
      <p:ext uri="{BB962C8B-B14F-4D97-AF65-F5344CB8AC3E}">
        <p14:creationId xmlns:p14="http://schemas.microsoft.com/office/powerpoint/2010/main" val="1709692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B7CE5F-434D-4420-94BB-53B71B1FC009}" type="slidenum">
              <a:rPr lang="en-US" smtClean="0"/>
              <a:t>12</a:t>
            </a:fld>
            <a:endParaRPr lang="en-US"/>
          </a:p>
        </p:txBody>
      </p:sp>
    </p:spTree>
    <p:extLst>
      <p:ext uri="{BB962C8B-B14F-4D97-AF65-F5344CB8AC3E}">
        <p14:creationId xmlns:p14="http://schemas.microsoft.com/office/powerpoint/2010/main" val="814872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Federal Funding a payment source for this position?</a:t>
            </a:r>
          </a:p>
          <a:p>
            <a:endParaRPr lang="en-US" dirty="0"/>
          </a:p>
          <a:p>
            <a:r>
              <a:rPr lang="en-US" dirty="0"/>
              <a:t>Do the duties of your position include services to students age 3-20 who receive Special Education</a:t>
            </a:r>
          </a:p>
          <a:p>
            <a:endParaRPr lang="en-US" dirty="0"/>
          </a:p>
          <a:p>
            <a:r>
              <a:rPr lang="en-US" dirty="0"/>
              <a:t>Is the staff member Highly Qualified (for Special Education) or qualified (for ed techs and other special education roles)?</a:t>
            </a:r>
          </a:p>
        </p:txBody>
      </p:sp>
      <p:sp>
        <p:nvSpPr>
          <p:cNvPr id="4" name="Slide Number Placeholder 3"/>
          <p:cNvSpPr>
            <a:spLocks noGrp="1"/>
          </p:cNvSpPr>
          <p:nvPr>
            <p:ph type="sldNum" sz="quarter" idx="5"/>
          </p:nvPr>
        </p:nvSpPr>
        <p:spPr/>
        <p:txBody>
          <a:bodyPr/>
          <a:lstStyle/>
          <a:p>
            <a:fld id="{0EB7CE5F-434D-4420-94BB-53B71B1FC009}" type="slidenum">
              <a:rPr lang="en-US" smtClean="0"/>
              <a:t>13</a:t>
            </a:fld>
            <a:endParaRPr lang="en-US"/>
          </a:p>
        </p:txBody>
      </p:sp>
    </p:spTree>
    <p:extLst>
      <p:ext uri="{BB962C8B-B14F-4D97-AF65-F5344CB8AC3E}">
        <p14:creationId xmlns:p14="http://schemas.microsoft.com/office/powerpoint/2010/main" val="3890632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B7CE5F-434D-4420-94BB-53B71B1FC009}" type="slidenum">
              <a:rPr lang="en-US" smtClean="0"/>
              <a:t>14</a:t>
            </a:fld>
            <a:endParaRPr lang="en-US"/>
          </a:p>
        </p:txBody>
      </p:sp>
    </p:spTree>
    <p:extLst>
      <p:ext uri="{BB962C8B-B14F-4D97-AF65-F5344CB8AC3E}">
        <p14:creationId xmlns:p14="http://schemas.microsoft.com/office/powerpoint/2010/main" val="1344454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B7CE5F-434D-4420-94BB-53B71B1FC009}" type="slidenum">
              <a:rPr lang="en-US" smtClean="0"/>
              <a:t>16</a:t>
            </a:fld>
            <a:endParaRPr lang="en-US"/>
          </a:p>
        </p:txBody>
      </p:sp>
    </p:spTree>
    <p:extLst>
      <p:ext uri="{BB962C8B-B14F-4D97-AF65-F5344CB8AC3E}">
        <p14:creationId xmlns:p14="http://schemas.microsoft.com/office/powerpoint/2010/main" val="1406894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the question marks can be used to provide more detail on those questions</a:t>
            </a:r>
          </a:p>
        </p:txBody>
      </p:sp>
      <p:sp>
        <p:nvSpPr>
          <p:cNvPr id="4" name="Slide Number Placeholder 3"/>
          <p:cNvSpPr>
            <a:spLocks noGrp="1"/>
          </p:cNvSpPr>
          <p:nvPr>
            <p:ph type="sldNum" sz="quarter" idx="10"/>
          </p:nvPr>
        </p:nvSpPr>
        <p:spPr/>
        <p:txBody>
          <a:bodyPr/>
          <a:lstStyle/>
          <a:p>
            <a:fld id="{0EB7CE5F-434D-4420-94BB-53B71B1FC009}" type="slidenum">
              <a:rPr lang="en-US" smtClean="0"/>
              <a:t>17</a:t>
            </a:fld>
            <a:endParaRPr lang="en-US"/>
          </a:p>
        </p:txBody>
      </p:sp>
    </p:spTree>
    <p:extLst>
      <p:ext uri="{BB962C8B-B14F-4D97-AF65-F5344CB8AC3E}">
        <p14:creationId xmlns:p14="http://schemas.microsoft.com/office/powerpoint/2010/main" val="223516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752600"/>
            <a:ext cx="7772400" cy="1470025"/>
          </a:xfrm>
        </p:spPr>
        <p:txBody>
          <a:bodyPr/>
          <a:lstStyle>
            <a:lvl1pPr algn="ctr">
              <a:defRPr sz="3200">
                <a:solidFill>
                  <a:schemeClr val="bg1"/>
                </a:solidFill>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1371600" y="4419600"/>
            <a:ext cx="6400800" cy="1600200"/>
          </a:xfrm>
        </p:spPr>
        <p:txBody>
          <a:bodyPr/>
          <a:lstStyle>
            <a:lvl1pPr marL="0" indent="0" algn="ctr">
              <a:buFontTx/>
              <a:buNone/>
              <a:defRPr sz="2000" b="1"/>
            </a:lvl1pPr>
          </a:lstStyle>
          <a:p>
            <a:pPr lvl="0"/>
            <a:r>
              <a:rPr lang="en-US" altLang="en-US" noProof="0"/>
              <a:t>Click to edit Master subtitle style</a:t>
            </a:r>
          </a:p>
        </p:txBody>
      </p:sp>
      <p:sp>
        <p:nvSpPr>
          <p:cNvPr id="3077" name="Rectangle 5"/>
          <p:cNvSpPr>
            <a:spLocks noGrp="1" noChangeArrowheads="1"/>
          </p:cNvSpPr>
          <p:nvPr>
            <p:ph type="ftr" sz="quarter" idx="3"/>
          </p:nvPr>
        </p:nvSpPr>
        <p:spPr>
          <a:xfrm>
            <a:off x="2098675" y="6248400"/>
            <a:ext cx="4953000" cy="476250"/>
          </a:xfrm>
        </p:spPr>
        <p:txBody>
          <a:bodyPr/>
          <a:lstStyle>
            <a:lvl1pPr>
              <a:defRPr/>
            </a:lvl1pPr>
          </a:lstStyle>
          <a:p>
            <a:endParaRPr lang="en-US" altLang="en-US"/>
          </a:p>
        </p:txBody>
      </p:sp>
      <p:sp>
        <p:nvSpPr>
          <p:cNvPr id="3078" name="Rectangle 6"/>
          <p:cNvSpPr>
            <a:spLocks noGrp="1" noChangeArrowheads="1"/>
          </p:cNvSpPr>
          <p:nvPr>
            <p:ph type="sldNum" sz="quarter" idx="4"/>
          </p:nvPr>
        </p:nvSpPr>
        <p:spPr/>
        <p:txBody>
          <a:bodyPr/>
          <a:lstStyle>
            <a:lvl1pPr>
              <a:defRPr/>
            </a:lvl1pPr>
          </a:lstStyle>
          <a:p>
            <a:fld id="{30A0C190-360D-49E3-8EC9-9293A5AA1D17}" type="slidenum">
              <a:rPr lang="en-US" altLang="en-US"/>
              <a:pPr/>
              <a:t>‹#›</a:t>
            </a:fld>
            <a:endParaRPr lang="en-US" altLang="en-US"/>
          </a:p>
        </p:txBody>
      </p:sp>
      <p:pic>
        <p:nvPicPr>
          <p:cNvPr id="3081" name="Picture 9" descr="official01R-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3" y="6172200"/>
            <a:ext cx="1709737" cy="622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684F467E-95C8-48C5-95E7-76A88EECFC20}" type="slidenum">
              <a:rPr lang="en-US" altLang="en-US"/>
              <a:pPr/>
              <a:t>‹#›</a:t>
            </a:fld>
            <a:endParaRPr lang="en-US" altLang="en-US"/>
          </a:p>
        </p:txBody>
      </p:sp>
    </p:spTree>
    <p:extLst>
      <p:ext uri="{BB962C8B-B14F-4D97-AF65-F5344CB8AC3E}">
        <p14:creationId xmlns:p14="http://schemas.microsoft.com/office/powerpoint/2010/main" val="183897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6200"/>
            <a:ext cx="6019800" cy="58975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AC70D18C-5F85-4213-84CB-F32AE0A0801A}" type="slidenum">
              <a:rPr lang="en-US" altLang="en-US"/>
              <a:pPr/>
              <a:t>‹#›</a:t>
            </a:fld>
            <a:endParaRPr lang="en-US" altLang="en-US"/>
          </a:p>
        </p:txBody>
      </p:sp>
    </p:spTree>
    <p:extLst>
      <p:ext uri="{BB962C8B-B14F-4D97-AF65-F5344CB8AC3E}">
        <p14:creationId xmlns:p14="http://schemas.microsoft.com/office/powerpoint/2010/main" val="2538080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8924D561-4F5F-46CB-BC66-45DFA48FB00A}" type="slidenum">
              <a:rPr lang="en-US" altLang="en-US"/>
              <a:pPr/>
              <a:t>‹#›</a:t>
            </a:fld>
            <a:endParaRPr lang="en-US" altLang="en-US"/>
          </a:p>
        </p:txBody>
      </p:sp>
    </p:spTree>
    <p:extLst>
      <p:ext uri="{BB962C8B-B14F-4D97-AF65-F5344CB8AC3E}">
        <p14:creationId xmlns:p14="http://schemas.microsoft.com/office/powerpoint/2010/main" val="14718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CDFBDFCE-9A5B-40EC-9B74-04D8B330A4A0}" type="slidenum">
              <a:rPr lang="en-US" altLang="en-US"/>
              <a:pPr/>
              <a:t>‹#›</a:t>
            </a:fld>
            <a:endParaRPr lang="en-US" altLang="en-US"/>
          </a:p>
        </p:txBody>
      </p:sp>
    </p:spTree>
    <p:extLst>
      <p:ext uri="{BB962C8B-B14F-4D97-AF65-F5344CB8AC3E}">
        <p14:creationId xmlns:p14="http://schemas.microsoft.com/office/powerpoint/2010/main" val="208507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292E0045-7B2E-46B5-A353-5A57373AB055}" type="slidenum">
              <a:rPr lang="en-US" altLang="en-US"/>
              <a:pPr/>
              <a:t>‹#›</a:t>
            </a:fld>
            <a:endParaRPr lang="en-US" altLang="en-US"/>
          </a:p>
        </p:txBody>
      </p:sp>
    </p:spTree>
    <p:extLst>
      <p:ext uri="{BB962C8B-B14F-4D97-AF65-F5344CB8AC3E}">
        <p14:creationId xmlns:p14="http://schemas.microsoft.com/office/powerpoint/2010/main" val="4190037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p>
        </p:txBody>
      </p:sp>
      <p:sp>
        <p:nvSpPr>
          <p:cNvPr id="8" name="Slide Number Placeholder 7"/>
          <p:cNvSpPr>
            <a:spLocks noGrp="1"/>
          </p:cNvSpPr>
          <p:nvPr>
            <p:ph type="sldNum" sz="quarter" idx="11"/>
          </p:nvPr>
        </p:nvSpPr>
        <p:spPr/>
        <p:txBody>
          <a:bodyPr/>
          <a:lstStyle>
            <a:lvl1pPr>
              <a:defRPr/>
            </a:lvl1pPr>
          </a:lstStyle>
          <a:p>
            <a:fld id="{AF282259-10E3-4255-AFC2-DFFC32A2AC05}" type="slidenum">
              <a:rPr lang="en-US" altLang="en-US"/>
              <a:pPr/>
              <a:t>‹#›</a:t>
            </a:fld>
            <a:endParaRPr lang="en-US" altLang="en-US"/>
          </a:p>
        </p:txBody>
      </p:sp>
    </p:spTree>
    <p:extLst>
      <p:ext uri="{BB962C8B-B14F-4D97-AF65-F5344CB8AC3E}">
        <p14:creationId xmlns:p14="http://schemas.microsoft.com/office/powerpoint/2010/main" val="2721850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p>
        </p:txBody>
      </p:sp>
      <p:sp>
        <p:nvSpPr>
          <p:cNvPr id="4" name="Slide Number Placeholder 3"/>
          <p:cNvSpPr>
            <a:spLocks noGrp="1"/>
          </p:cNvSpPr>
          <p:nvPr>
            <p:ph type="sldNum" sz="quarter" idx="11"/>
          </p:nvPr>
        </p:nvSpPr>
        <p:spPr/>
        <p:txBody>
          <a:bodyPr/>
          <a:lstStyle>
            <a:lvl1pPr>
              <a:defRPr/>
            </a:lvl1pPr>
          </a:lstStyle>
          <a:p>
            <a:fld id="{27828B73-7C28-4673-9674-9155B19C2344}" type="slidenum">
              <a:rPr lang="en-US" altLang="en-US"/>
              <a:pPr/>
              <a:t>‹#›</a:t>
            </a:fld>
            <a:endParaRPr lang="en-US" altLang="en-US"/>
          </a:p>
        </p:txBody>
      </p:sp>
    </p:spTree>
    <p:extLst>
      <p:ext uri="{BB962C8B-B14F-4D97-AF65-F5344CB8AC3E}">
        <p14:creationId xmlns:p14="http://schemas.microsoft.com/office/powerpoint/2010/main" val="1727890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
        <p:nvSpPr>
          <p:cNvPr id="3" name="Slide Number Placeholder 2"/>
          <p:cNvSpPr>
            <a:spLocks noGrp="1"/>
          </p:cNvSpPr>
          <p:nvPr>
            <p:ph type="sldNum" sz="quarter" idx="11"/>
          </p:nvPr>
        </p:nvSpPr>
        <p:spPr/>
        <p:txBody>
          <a:bodyPr/>
          <a:lstStyle>
            <a:lvl1pPr>
              <a:defRPr/>
            </a:lvl1pPr>
          </a:lstStyle>
          <a:p>
            <a:fld id="{E128B4D0-F23A-4ACA-BBF3-1B72EFD37FD3}" type="slidenum">
              <a:rPr lang="en-US" altLang="en-US"/>
              <a:pPr/>
              <a:t>‹#›</a:t>
            </a:fld>
            <a:endParaRPr lang="en-US" altLang="en-US"/>
          </a:p>
        </p:txBody>
      </p:sp>
    </p:spTree>
    <p:extLst>
      <p:ext uri="{BB962C8B-B14F-4D97-AF65-F5344CB8AC3E}">
        <p14:creationId xmlns:p14="http://schemas.microsoft.com/office/powerpoint/2010/main" val="2641629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0931279E-4193-40B9-903A-3A6870AEC9A8}" type="slidenum">
              <a:rPr lang="en-US" altLang="en-US"/>
              <a:pPr/>
              <a:t>‹#›</a:t>
            </a:fld>
            <a:endParaRPr lang="en-US" altLang="en-US"/>
          </a:p>
        </p:txBody>
      </p:sp>
    </p:spTree>
    <p:extLst>
      <p:ext uri="{BB962C8B-B14F-4D97-AF65-F5344CB8AC3E}">
        <p14:creationId xmlns:p14="http://schemas.microsoft.com/office/powerpoint/2010/main" val="1017953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6ACCBF14-81F4-4FDF-84A5-FCDAF0BD339C}" type="slidenum">
              <a:rPr lang="en-US" altLang="en-US"/>
              <a:pPr/>
              <a:t>‹#›</a:t>
            </a:fld>
            <a:endParaRPr lang="en-US" altLang="en-US"/>
          </a:p>
        </p:txBody>
      </p:sp>
    </p:spTree>
    <p:extLst>
      <p:ext uri="{BB962C8B-B14F-4D97-AF65-F5344CB8AC3E}">
        <p14:creationId xmlns:p14="http://schemas.microsoft.com/office/powerpoint/2010/main" val="2616427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4478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2101850" y="6251575"/>
            <a:ext cx="49545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a:solidFill>
                  <a:srgbClr val="274F73"/>
                </a:solidFill>
              </a:defRPr>
            </a:lvl1pPr>
          </a:lstStyle>
          <a:p>
            <a:endParaRPr lang="en-US" altLang="en-US"/>
          </a:p>
        </p:txBody>
      </p:sp>
      <p:sp>
        <p:nvSpPr>
          <p:cNvPr id="1030" name="Rectangle 6"/>
          <p:cNvSpPr>
            <a:spLocks noGrp="1" noChangeArrowheads="1"/>
          </p:cNvSpPr>
          <p:nvPr>
            <p:ph type="sldNum" sz="quarter" idx="4"/>
          </p:nvPr>
        </p:nvSpPr>
        <p:spPr bwMode="auto">
          <a:xfrm>
            <a:off x="7620000" y="6245225"/>
            <a:ext cx="1066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rgbClr val="274F73"/>
                </a:solidFill>
              </a:defRPr>
            </a:lvl1pPr>
          </a:lstStyle>
          <a:p>
            <a:fld id="{164DDDFC-ED01-4890-A12F-94CDFB55F290}" type="slidenum">
              <a:rPr lang="en-US" altLang="en-US"/>
              <a:pPr/>
              <a:t>‹#›</a:t>
            </a:fld>
            <a:endParaRPr lang="en-US" altLang="en-US"/>
          </a:p>
        </p:txBody>
      </p:sp>
      <p:pic>
        <p:nvPicPr>
          <p:cNvPr id="1031" name="Picture 7" descr="official01R-20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9063" y="6172200"/>
            <a:ext cx="1709737" cy="6223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000" b="1" kern="1200">
          <a:solidFill>
            <a:srgbClr val="1A354D"/>
          </a:solidFill>
          <a:latin typeface="+mj-lt"/>
          <a:ea typeface="+mj-ea"/>
          <a:cs typeface="+mj-cs"/>
        </a:defRPr>
      </a:lvl1pPr>
      <a:lvl2pPr algn="l" rtl="0" eaLnBrk="1" fontAlgn="base" hangingPunct="1">
        <a:spcBef>
          <a:spcPct val="0"/>
        </a:spcBef>
        <a:spcAft>
          <a:spcPct val="0"/>
        </a:spcAft>
        <a:defRPr sz="3000" b="1">
          <a:solidFill>
            <a:srgbClr val="1A354D"/>
          </a:solidFill>
          <a:latin typeface="Century Gothic" panose="020B0502020202020204" pitchFamily="34" charset="0"/>
        </a:defRPr>
      </a:lvl2pPr>
      <a:lvl3pPr algn="l" rtl="0" eaLnBrk="1" fontAlgn="base" hangingPunct="1">
        <a:spcBef>
          <a:spcPct val="0"/>
        </a:spcBef>
        <a:spcAft>
          <a:spcPct val="0"/>
        </a:spcAft>
        <a:defRPr sz="3000" b="1">
          <a:solidFill>
            <a:srgbClr val="1A354D"/>
          </a:solidFill>
          <a:latin typeface="Century Gothic" panose="020B0502020202020204" pitchFamily="34" charset="0"/>
        </a:defRPr>
      </a:lvl3pPr>
      <a:lvl4pPr algn="l" rtl="0" eaLnBrk="1" fontAlgn="base" hangingPunct="1">
        <a:spcBef>
          <a:spcPct val="0"/>
        </a:spcBef>
        <a:spcAft>
          <a:spcPct val="0"/>
        </a:spcAft>
        <a:defRPr sz="3000" b="1">
          <a:solidFill>
            <a:srgbClr val="1A354D"/>
          </a:solidFill>
          <a:latin typeface="Century Gothic" panose="020B0502020202020204" pitchFamily="34" charset="0"/>
        </a:defRPr>
      </a:lvl4pPr>
      <a:lvl5pPr algn="l" rtl="0" eaLnBrk="1" fontAlgn="base" hangingPunct="1">
        <a:spcBef>
          <a:spcPct val="0"/>
        </a:spcBef>
        <a:spcAft>
          <a:spcPct val="0"/>
        </a:spcAft>
        <a:defRPr sz="3000" b="1">
          <a:solidFill>
            <a:srgbClr val="1A354D"/>
          </a:solidFill>
          <a:latin typeface="Century Gothic" panose="020B0502020202020204" pitchFamily="34" charset="0"/>
        </a:defRPr>
      </a:lvl5pPr>
      <a:lvl6pPr marL="457200" algn="l" rtl="0" eaLnBrk="1" fontAlgn="base" hangingPunct="1">
        <a:spcBef>
          <a:spcPct val="0"/>
        </a:spcBef>
        <a:spcAft>
          <a:spcPct val="0"/>
        </a:spcAft>
        <a:defRPr sz="3000" b="1">
          <a:solidFill>
            <a:srgbClr val="1A354D"/>
          </a:solidFill>
          <a:latin typeface="Century Gothic" panose="020B0502020202020204" pitchFamily="34" charset="0"/>
        </a:defRPr>
      </a:lvl6pPr>
      <a:lvl7pPr marL="914400" algn="l" rtl="0" eaLnBrk="1" fontAlgn="base" hangingPunct="1">
        <a:spcBef>
          <a:spcPct val="0"/>
        </a:spcBef>
        <a:spcAft>
          <a:spcPct val="0"/>
        </a:spcAft>
        <a:defRPr sz="3000" b="1">
          <a:solidFill>
            <a:srgbClr val="1A354D"/>
          </a:solidFill>
          <a:latin typeface="Century Gothic" panose="020B0502020202020204" pitchFamily="34" charset="0"/>
        </a:defRPr>
      </a:lvl7pPr>
      <a:lvl8pPr marL="1371600" algn="l" rtl="0" eaLnBrk="1" fontAlgn="base" hangingPunct="1">
        <a:spcBef>
          <a:spcPct val="0"/>
        </a:spcBef>
        <a:spcAft>
          <a:spcPct val="0"/>
        </a:spcAft>
        <a:defRPr sz="3000" b="1">
          <a:solidFill>
            <a:srgbClr val="1A354D"/>
          </a:solidFill>
          <a:latin typeface="Century Gothic" panose="020B0502020202020204" pitchFamily="34" charset="0"/>
        </a:defRPr>
      </a:lvl8pPr>
      <a:lvl9pPr marL="1828800" algn="l" rtl="0" eaLnBrk="1" fontAlgn="base" hangingPunct="1">
        <a:spcBef>
          <a:spcPct val="0"/>
        </a:spcBef>
        <a:spcAft>
          <a:spcPct val="0"/>
        </a:spcAft>
        <a:defRPr sz="3000" b="1">
          <a:solidFill>
            <a:srgbClr val="1A354D"/>
          </a:solidFill>
          <a:latin typeface="Century Gothic" panose="020B0502020202020204" pitchFamily="34" charset="0"/>
        </a:defRPr>
      </a:lvl9pPr>
    </p:titleStyle>
    <p:bodyStyle>
      <a:lvl1pPr marL="342900" indent="-342900" algn="l" rtl="0" eaLnBrk="1" fontAlgn="base" hangingPunct="1">
        <a:spcBef>
          <a:spcPct val="20000"/>
        </a:spcBef>
        <a:spcAft>
          <a:spcPct val="0"/>
        </a:spcAft>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5082E-791C-46F3-8C37-8B3D72ACC542}"/>
              </a:ext>
            </a:extLst>
          </p:cNvPr>
          <p:cNvSpPr>
            <a:spLocks noGrp="1"/>
          </p:cNvSpPr>
          <p:nvPr>
            <p:ph type="title"/>
          </p:nvPr>
        </p:nvSpPr>
        <p:spPr>
          <a:xfrm>
            <a:off x="623888" y="1709739"/>
            <a:ext cx="7886700" cy="1033462"/>
          </a:xfrm>
        </p:spPr>
        <p:txBody>
          <a:bodyPr/>
          <a:lstStyle/>
          <a:p>
            <a:pPr algn="ctr"/>
            <a:r>
              <a:rPr lang="en-US" dirty="0"/>
              <a:t>NEO Staff Module</a:t>
            </a:r>
          </a:p>
        </p:txBody>
      </p:sp>
      <p:sp>
        <p:nvSpPr>
          <p:cNvPr id="3" name="Text Placeholder 2">
            <a:extLst>
              <a:ext uri="{FF2B5EF4-FFF2-40B4-BE49-F238E27FC236}">
                <a16:creationId xmlns:a16="http://schemas.microsoft.com/office/drawing/2014/main" id="{B6462E2A-960C-4B2D-9BA4-9D9FE19A0874}"/>
              </a:ext>
            </a:extLst>
          </p:cNvPr>
          <p:cNvSpPr>
            <a:spLocks noGrp="1"/>
          </p:cNvSpPr>
          <p:nvPr>
            <p:ph type="body" idx="1"/>
          </p:nvPr>
        </p:nvSpPr>
        <p:spPr>
          <a:xfrm>
            <a:off x="5181600" y="2971800"/>
            <a:ext cx="2347912" cy="592137"/>
          </a:xfrm>
        </p:spPr>
        <p:txBody>
          <a:bodyPr/>
          <a:lstStyle/>
          <a:p>
            <a:r>
              <a:rPr lang="en-US" dirty="0"/>
              <a:t>Drew Mitchell</a:t>
            </a:r>
          </a:p>
        </p:txBody>
      </p:sp>
    </p:spTree>
    <p:extLst>
      <p:ext uri="{BB962C8B-B14F-4D97-AF65-F5344CB8AC3E}">
        <p14:creationId xmlns:p14="http://schemas.microsoft.com/office/powerpoint/2010/main" val="1717920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9A0EB-6740-4CFB-9316-89EE15C9505D}"/>
              </a:ext>
            </a:extLst>
          </p:cNvPr>
          <p:cNvSpPr>
            <a:spLocks noGrp="1"/>
          </p:cNvSpPr>
          <p:nvPr>
            <p:ph type="title"/>
          </p:nvPr>
        </p:nvSpPr>
        <p:spPr/>
        <p:txBody>
          <a:bodyPr/>
          <a:lstStyle/>
          <a:p>
            <a:r>
              <a:rPr lang="en-US" dirty="0"/>
              <a:t>Staff Search Screen</a:t>
            </a:r>
          </a:p>
        </p:txBody>
      </p:sp>
      <p:sp>
        <p:nvSpPr>
          <p:cNvPr id="3" name="TextBox 2">
            <a:extLst>
              <a:ext uri="{FF2B5EF4-FFF2-40B4-BE49-F238E27FC236}">
                <a16:creationId xmlns:a16="http://schemas.microsoft.com/office/drawing/2014/main" id="{62DC2748-CC09-4A7A-BD21-A9672955AF33}"/>
              </a:ext>
            </a:extLst>
          </p:cNvPr>
          <p:cNvSpPr txBox="1"/>
          <p:nvPr/>
        </p:nvSpPr>
        <p:spPr>
          <a:xfrm>
            <a:off x="457200" y="1219201"/>
            <a:ext cx="769620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The Staff Search screen is used to locate any staff person in Maine. One must know the SSN of the staff person in order to associate the person to the school district.</a:t>
            </a:r>
          </a:p>
          <a:p>
            <a:pPr marL="285750" indent="-285750">
              <a:buFont typeface="Arial" panose="020B0604020202020204" pitchFamily="34" charset="0"/>
              <a:buChar char="•"/>
            </a:pPr>
            <a:r>
              <a:rPr lang="en-US" dirty="0"/>
              <a:t>The person lookup looks for any person that may potentially be in NEO already through the current NEO modules instead of duplicating a person.</a:t>
            </a:r>
          </a:p>
        </p:txBody>
      </p:sp>
      <p:pic>
        <p:nvPicPr>
          <p:cNvPr id="5" name="Picture 4">
            <a:extLst>
              <a:ext uri="{FF2B5EF4-FFF2-40B4-BE49-F238E27FC236}">
                <a16:creationId xmlns:a16="http://schemas.microsoft.com/office/drawing/2014/main" id="{29E2BB95-9889-415A-88F0-521437C8DA6F}"/>
              </a:ext>
            </a:extLst>
          </p:cNvPr>
          <p:cNvPicPr>
            <a:picLocks noChangeAspect="1"/>
          </p:cNvPicPr>
          <p:nvPr/>
        </p:nvPicPr>
        <p:blipFill>
          <a:blip r:embed="rId3"/>
          <a:stretch>
            <a:fillRect/>
          </a:stretch>
        </p:blipFill>
        <p:spPr>
          <a:xfrm>
            <a:off x="1219200" y="3003264"/>
            <a:ext cx="6477000" cy="3496943"/>
          </a:xfrm>
          <a:prstGeom prst="rect">
            <a:avLst/>
          </a:prstGeom>
        </p:spPr>
      </p:pic>
    </p:spTree>
    <p:extLst>
      <p:ext uri="{BB962C8B-B14F-4D97-AF65-F5344CB8AC3E}">
        <p14:creationId xmlns:p14="http://schemas.microsoft.com/office/powerpoint/2010/main" val="4002650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954F9D8-C9DB-46B6-99E1-EB97AF4E2056}"/>
              </a:ext>
            </a:extLst>
          </p:cNvPr>
          <p:cNvPicPr>
            <a:picLocks noGrp="1" noChangeAspect="1"/>
          </p:cNvPicPr>
          <p:nvPr>
            <p:ph idx="1"/>
          </p:nvPr>
        </p:nvPicPr>
        <p:blipFill>
          <a:blip r:embed="rId3"/>
          <a:stretch>
            <a:fillRect/>
          </a:stretch>
        </p:blipFill>
        <p:spPr>
          <a:xfrm>
            <a:off x="966439" y="1219200"/>
            <a:ext cx="6996463" cy="4942330"/>
          </a:xfrm>
          <a:prstGeom prst="rect">
            <a:avLst/>
          </a:prstGeom>
        </p:spPr>
      </p:pic>
      <p:sp>
        <p:nvSpPr>
          <p:cNvPr id="2" name="Title 1">
            <a:extLst>
              <a:ext uri="{FF2B5EF4-FFF2-40B4-BE49-F238E27FC236}">
                <a16:creationId xmlns:a16="http://schemas.microsoft.com/office/drawing/2014/main" id="{32F03EBA-EDC3-4409-9986-5CE28A50AE0E}"/>
              </a:ext>
            </a:extLst>
          </p:cNvPr>
          <p:cNvSpPr>
            <a:spLocks noGrp="1"/>
          </p:cNvSpPr>
          <p:nvPr>
            <p:ph type="title"/>
          </p:nvPr>
        </p:nvSpPr>
        <p:spPr/>
        <p:txBody>
          <a:bodyPr/>
          <a:lstStyle/>
          <a:p>
            <a:r>
              <a:rPr lang="en-US" dirty="0"/>
              <a:t>Edit Staff Record Screen</a:t>
            </a:r>
          </a:p>
        </p:txBody>
      </p:sp>
      <p:sp>
        <p:nvSpPr>
          <p:cNvPr id="10" name="TextBox 9">
            <a:extLst>
              <a:ext uri="{FF2B5EF4-FFF2-40B4-BE49-F238E27FC236}">
                <a16:creationId xmlns:a16="http://schemas.microsoft.com/office/drawing/2014/main" id="{478B36BB-E22D-45BC-BD15-B2321C1AF87F}"/>
              </a:ext>
            </a:extLst>
          </p:cNvPr>
          <p:cNvSpPr txBox="1"/>
          <p:nvPr/>
        </p:nvSpPr>
        <p:spPr>
          <a:xfrm>
            <a:off x="4343400" y="1551563"/>
            <a:ext cx="3505200" cy="4016484"/>
          </a:xfrm>
          <a:prstGeom prst="rect">
            <a:avLst/>
          </a:prstGeom>
          <a:noFill/>
        </p:spPr>
        <p:txBody>
          <a:bodyPr wrap="square" rtlCol="0">
            <a:spAutoFit/>
          </a:bodyPr>
          <a:lstStyle/>
          <a:p>
            <a:pPr marL="285750" indent="-285750">
              <a:buFont typeface="Arial" panose="020B0604020202020204" pitchFamily="34" charset="0"/>
              <a:buChar char="•"/>
            </a:pPr>
            <a:r>
              <a:rPr lang="en-US" sz="1700" dirty="0"/>
              <a:t>This screen is where you can make name changes to Highest Degree Earned or Name.</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In order to make a change you need the SSN or the Educator ID (Acquired from MEIS) of the staff member.</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SSN and DOB edits require you to call the helpdesk</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Degree effects reports</a:t>
            </a:r>
          </a:p>
        </p:txBody>
      </p:sp>
    </p:spTree>
    <p:extLst>
      <p:ext uri="{BB962C8B-B14F-4D97-AF65-F5344CB8AC3E}">
        <p14:creationId xmlns:p14="http://schemas.microsoft.com/office/powerpoint/2010/main" val="175518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AC1CE-AF25-413F-894C-57B5CF4AD046}"/>
              </a:ext>
            </a:extLst>
          </p:cNvPr>
          <p:cNvSpPr>
            <a:spLocks noGrp="1"/>
          </p:cNvSpPr>
          <p:nvPr>
            <p:ph type="title"/>
          </p:nvPr>
        </p:nvSpPr>
        <p:spPr/>
        <p:txBody>
          <a:bodyPr/>
          <a:lstStyle/>
          <a:p>
            <a:r>
              <a:rPr lang="en-US" dirty="0"/>
              <a:t>Assignment Grid</a:t>
            </a:r>
          </a:p>
        </p:txBody>
      </p:sp>
      <p:sp>
        <p:nvSpPr>
          <p:cNvPr id="3" name="TextBox 2">
            <a:extLst>
              <a:ext uri="{FF2B5EF4-FFF2-40B4-BE49-F238E27FC236}">
                <a16:creationId xmlns:a16="http://schemas.microsoft.com/office/drawing/2014/main" id="{C2A078EB-69E4-42B2-AC17-3EA27F2491AE}"/>
              </a:ext>
            </a:extLst>
          </p:cNvPr>
          <p:cNvSpPr txBox="1"/>
          <p:nvPr/>
        </p:nvSpPr>
        <p:spPr>
          <a:xfrm>
            <a:off x="0" y="4010787"/>
            <a:ext cx="91440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Lists all assignments for a staff member including ones from other districts</a:t>
            </a:r>
          </a:p>
          <a:p>
            <a:pPr marL="742950" lvl="1" indent="-285750">
              <a:buFontTx/>
              <a:buChar char="-"/>
            </a:pPr>
            <a:r>
              <a:rPr lang="en-US" dirty="0"/>
              <a:t>Districts can only edit data for their own district but can view all data entered. </a:t>
            </a:r>
          </a:p>
          <a:p>
            <a:pPr marL="742950" lvl="1" indent="-285750">
              <a:buFontTx/>
              <a:buChar char="-"/>
            </a:pPr>
            <a:r>
              <a:rPr lang="en-US" dirty="0"/>
              <a:t>If there is a previous district’s assignment listed, that should be exited before entering your assignment to avoid errors related to EPS totals</a:t>
            </a:r>
          </a:p>
          <a:p>
            <a:pPr marL="285750" indent="-285750">
              <a:buFont typeface="Arial" panose="020B0604020202020204" pitchFamily="34" charset="0"/>
              <a:buChar char="•"/>
            </a:pPr>
            <a:r>
              <a:rPr lang="en-US" dirty="0"/>
              <a:t>Total EPS FTE cannot exceed 1.0 for any staff person in a given year</a:t>
            </a:r>
          </a:p>
          <a:p>
            <a:pPr marL="742950" lvl="1" indent="-285750">
              <a:buFontTx/>
              <a:buChar char="-"/>
            </a:pPr>
            <a:r>
              <a:rPr lang="en-US" dirty="0"/>
              <a:t>Total FTE can exceed 1.0</a:t>
            </a:r>
          </a:p>
        </p:txBody>
      </p:sp>
      <p:pic>
        <p:nvPicPr>
          <p:cNvPr id="8" name="Content Placeholder 7">
            <a:extLst>
              <a:ext uri="{FF2B5EF4-FFF2-40B4-BE49-F238E27FC236}">
                <a16:creationId xmlns:a16="http://schemas.microsoft.com/office/drawing/2014/main" id="{4F12BED0-953F-4C9F-9746-ADB327727C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447800"/>
            <a:ext cx="8229600" cy="2325428"/>
          </a:xfrm>
        </p:spPr>
      </p:pic>
    </p:spTree>
    <p:extLst>
      <p:ext uri="{BB962C8B-B14F-4D97-AF65-F5344CB8AC3E}">
        <p14:creationId xmlns:p14="http://schemas.microsoft.com/office/powerpoint/2010/main" val="28171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78447-FBA9-4EDA-B4FA-3FFF37EE70AC}"/>
              </a:ext>
            </a:extLst>
          </p:cNvPr>
          <p:cNvSpPr>
            <a:spLocks noGrp="1"/>
          </p:cNvSpPr>
          <p:nvPr>
            <p:ph type="title"/>
          </p:nvPr>
        </p:nvSpPr>
        <p:spPr/>
        <p:txBody>
          <a:bodyPr/>
          <a:lstStyle/>
          <a:p>
            <a:r>
              <a:rPr lang="en-US" dirty="0"/>
              <a:t>Add or Edit Assignments</a:t>
            </a:r>
          </a:p>
        </p:txBody>
      </p:sp>
      <p:pic>
        <p:nvPicPr>
          <p:cNvPr id="11" name="Content Placeholder 10">
            <a:extLst>
              <a:ext uri="{FF2B5EF4-FFF2-40B4-BE49-F238E27FC236}">
                <a16:creationId xmlns:a16="http://schemas.microsoft.com/office/drawing/2014/main" id="{48834CDC-4B9E-42A8-9FAC-627C4AEAB1C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1219200"/>
            <a:ext cx="5410200" cy="5181600"/>
          </a:xfrm>
        </p:spPr>
      </p:pic>
    </p:spTree>
    <p:extLst>
      <p:ext uri="{BB962C8B-B14F-4D97-AF65-F5344CB8AC3E}">
        <p14:creationId xmlns:p14="http://schemas.microsoft.com/office/powerpoint/2010/main" val="3941453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8C991-B0A0-4106-998A-CF5B87088A06}"/>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AFA894D5-13D2-48B0-A0C1-A915D7500FDA}"/>
              </a:ext>
            </a:extLst>
          </p:cNvPr>
          <p:cNvSpPr>
            <a:spLocks noGrp="1"/>
          </p:cNvSpPr>
          <p:nvPr>
            <p:ph idx="1"/>
          </p:nvPr>
        </p:nvSpPr>
        <p:spPr>
          <a:xfrm>
            <a:off x="5181600" y="2057400"/>
            <a:ext cx="2743200" cy="3581400"/>
          </a:xfrm>
        </p:spPr>
        <p:txBody>
          <a:bodyPr/>
          <a:lstStyle/>
          <a:p>
            <a:r>
              <a:rPr lang="en-US" sz="2000" dirty="0"/>
              <a:t>The email address and phone number provided here is very important as if it’s not correct we may send outreaches (or list serve emails) to the wrong people.</a:t>
            </a:r>
          </a:p>
        </p:txBody>
      </p:sp>
      <p:pic>
        <p:nvPicPr>
          <p:cNvPr id="5" name="Picture 4">
            <a:extLst>
              <a:ext uri="{FF2B5EF4-FFF2-40B4-BE49-F238E27FC236}">
                <a16:creationId xmlns:a16="http://schemas.microsoft.com/office/drawing/2014/main" id="{8A54D048-FC8C-4607-B046-8B7134AC32D8}"/>
              </a:ext>
            </a:extLst>
          </p:cNvPr>
          <p:cNvPicPr>
            <a:picLocks noChangeAspect="1"/>
          </p:cNvPicPr>
          <p:nvPr/>
        </p:nvPicPr>
        <p:blipFill>
          <a:blip r:embed="rId3"/>
          <a:stretch>
            <a:fillRect/>
          </a:stretch>
        </p:blipFill>
        <p:spPr>
          <a:xfrm>
            <a:off x="628100" y="1828800"/>
            <a:ext cx="3943900" cy="1790950"/>
          </a:xfrm>
          <a:prstGeom prst="rect">
            <a:avLst/>
          </a:prstGeom>
        </p:spPr>
      </p:pic>
    </p:spTree>
    <p:extLst>
      <p:ext uri="{BB962C8B-B14F-4D97-AF65-F5344CB8AC3E}">
        <p14:creationId xmlns:p14="http://schemas.microsoft.com/office/powerpoint/2010/main" val="858622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43F8D-8227-42CD-8866-EA5D97A44372}"/>
              </a:ext>
            </a:extLst>
          </p:cNvPr>
          <p:cNvSpPr>
            <a:spLocks noGrp="1"/>
          </p:cNvSpPr>
          <p:nvPr>
            <p:ph type="title"/>
          </p:nvPr>
        </p:nvSpPr>
        <p:spPr/>
        <p:txBody>
          <a:bodyPr/>
          <a:lstStyle/>
          <a:p>
            <a:r>
              <a:rPr lang="en-US" dirty="0"/>
              <a:t>Year of Experience</a:t>
            </a:r>
          </a:p>
        </p:txBody>
      </p:sp>
      <p:sp>
        <p:nvSpPr>
          <p:cNvPr id="3" name="Content Placeholder 2">
            <a:extLst>
              <a:ext uri="{FF2B5EF4-FFF2-40B4-BE49-F238E27FC236}">
                <a16:creationId xmlns:a16="http://schemas.microsoft.com/office/drawing/2014/main" id="{D54DFBB4-4AB1-4FF9-AD90-D099FD537A11}"/>
              </a:ext>
            </a:extLst>
          </p:cNvPr>
          <p:cNvSpPr>
            <a:spLocks noGrp="1"/>
          </p:cNvSpPr>
          <p:nvPr>
            <p:ph idx="1"/>
          </p:nvPr>
        </p:nvSpPr>
        <p:spPr>
          <a:xfrm>
            <a:off x="457200" y="1447800"/>
            <a:ext cx="8229600" cy="4724400"/>
          </a:xfrm>
        </p:spPr>
        <p:txBody>
          <a:bodyPr/>
          <a:lstStyle/>
          <a:p>
            <a:r>
              <a:rPr lang="en-US" dirty="0"/>
              <a:t>Zero if brand new to the position (IE: Ed tech going to a teaching role, or teachers going to a Principal role).</a:t>
            </a:r>
          </a:p>
          <a:p>
            <a:r>
              <a:rPr lang="en-US" dirty="0"/>
              <a:t>Previous experience in the position, regardless if it’s within the district or out of state is entered into this field (having 6 years experience teaching would be entered if they’re entering a teaching role).</a:t>
            </a:r>
          </a:p>
          <a:p>
            <a:r>
              <a:rPr lang="en-US" dirty="0"/>
              <a:t>CTE has two experience fields – Year of Experience and Professional Experience. Professional experience would be experience in whatever field you’re licensed in (IE: Welding, Carpentry, Plumbing).</a:t>
            </a:r>
          </a:p>
        </p:txBody>
      </p:sp>
    </p:spTree>
    <p:extLst>
      <p:ext uri="{BB962C8B-B14F-4D97-AF65-F5344CB8AC3E}">
        <p14:creationId xmlns:p14="http://schemas.microsoft.com/office/powerpoint/2010/main" val="230713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78447-FBA9-4EDA-B4FA-3FFF37EE70AC}"/>
              </a:ext>
            </a:extLst>
          </p:cNvPr>
          <p:cNvSpPr>
            <a:spLocks noGrp="1"/>
          </p:cNvSpPr>
          <p:nvPr>
            <p:ph type="title"/>
          </p:nvPr>
        </p:nvSpPr>
        <p:spPr/>
        <p:txBody>
          <a:bodyPr/>
          <a:lstStyle/>
          <a:p>
            <a:r>
              <a:rPr lang="en-US" dirty="0"/>
              <a:t>Staff – Special Education Question</a:t>
            </a:r>
          </a:p>
        </p:txBody>
      </p:sp>
      <p:sp>
        <p:nvSpPr>
          <p:cNvPr id="7" name="Content Placeholder 6">
            <a:extLst>
              <a:ext uri="{FF2B5EF4-FFF2-40B4-BE49-F238E27FC236}">
                <a16:creationId xmlns:a16="http://schemas.microsoft.com/office/drawing/2014/main" id="{A742406D-E424-4F0A-A08D-BA1C4B6EA085}"/>
              </a:ext>
            </a:extLst>
          </p:cNvPr>
          <p:cNvSpPr>
            <a:spLocks noGrp="1"/>
          </p:cNvSpPr>
          <p:nvPr>
            <p:ph idx="1"/>
          </p:nvPr>
        </p:nvSpPr>
        <p:spPr/>
        <p:txBody>
          <a:bodyPr/>
          <a:lstStyle/>
          <a:p>
            <a:pPr marL="0" indent="0">
              <a:buNone/>
            </a:pPr>
            <a:r>
              <a:rPr lang="en-US" dirty="0"/>
              <a:t>•     If personnel work part of their time with children without disabilities, and other times with children with disabilities (IDEA), report only the proportion of their FTE that the related services personnel works specifically with children with disabilities (IDEA) receiving special education and related services.</a:t>
            </a:r>
          </a:p>
          <a:p>
            <a:pPr marL="0" indent="0">
              <a:buNone/>
            </a:pPr>
            <a:endParaRPr lang="en-US" dirty="0"/>
          </a:p>
          <a:p>
            <a:pPr marL="4445" indent="0">
              <a:buNone/>
            </a:pPr>
            <a:r>
              <a:rPr lang="en-US" dirty="0"/>
              <a:t>•     This is a separate FTE calculation just for IDEA</a:t>
            </a:r>
          </a:p>
          <a:p>
            <a:pPr marL="747395" lvl="1"/>
            <a:r>
              <a:rPr lang="en-US" dirty="0"/>
              <a:t>It is used for EFS- 05 - Pt 2 reporting</a:t>
            </a:r>
          </a:p>
          <a:p>
            <a:endParaRPr lang="en-US" dirty="0"/>
          </a:p>
        </p:txBody>
      </p:sp>
    </p:spTree>
    <p:extLst>
      <p:ext uri="{BB962C8B-B14F-4D97-AF65-F5344CB8AC3E}">
        <p14:creationId xmlns:p14="http://schemas.microsoft.com/office/powerpoint/2010/main" val="1218853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78447-FBA9-4EDA-B4FA-3FFF37EE70AC}"/>
              </a:ext>
            </a:extLst>
          </p:cNvPr>
          <p:cNvSpPr>
            <a:spLocks noGrp="1"/>
          </p:cNvSpPr>
          <p:nvPr>
            <p:ph type="title"/>
          </p:nvPr>
        </p:nvSpPr>
        <p:spPr>
          <a:xfrm>
            <a:off x="457200" y="5179"/>
            <a:ext cx="8229600" cy="838200"/>
          </a:xfrm>
        </p:spPr>
        <p:txBody>
          <a:bodyPr/>
          <a:lstStyle/>
          <a:p>
            <a:r>
              <a:rPr lang="en-US" sz="2800" dirty="0"/>
              <a:t>Staff – </a:t>
            </a:r>
            <a:br>
              <a:rPr lang="en-US" sz="2800" dirty="0"/>
            </a:br>
            <a:r>
              <a:rPr lang="en-US" sz="2800" dirty="0"/>
              <a:t>Special Education Question &amp; Calculation</a:t>
            </a:r>
          </a:p>
        </p:txBody>
      </p:sp>
      <p:sp>
        <p:nvSpPr>
          <p:cNvPr id="3" name="TextBox 2">
            <a:extLst>
              <a:ext uri="{FF2B5EF4-FFF2-40B4-BE49-F238E27FC236}">
                <a16:creationId xmlns:a16="http://schemas.microsoft.com/office/drawing/2014/main" id="{96A5AA65-9D0D-4971-B16A-16448D5F7750}"/>
              </a:ext>
            </a:extLst>
          </p:cNvPr>
          <p:cNvSpPr txBox="1"/>
          <p:nvPr/>
        </p:nvSpPr>
        <p:spPr>
          <a:xfrm>
            <a:off x="0" y="1752600"/>
            <a:ext cx="9144000" cy="338554"/>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questions now located in Staff will help to replace the old MEDMS EFS-01 part 2</a:t>
            </a:r>
          </a:p>
        </p:txBody>
      </p:sp>
      <p:sp>
        <p:nvSpPr>
          <p:cNvPr id="9" name="TextBox 8">
            <a:extLst>
              <a:ext uri="{FF2B5EF4-FFF2-40B4-BE49-F238E27FC236}">
                <a16:creationId xmlns:a16="http://schemas.microsoft.com/office/drawing/2014/main" id="{4BA41C94-C000-4808-881F-F56EE792F2E7}"/>
              </a:ext>
            </a:extLst>
          </p:cNvPr>
          <p:cNvSpPr txBox="1"/>
          <p:nvPr/>
        </p:nvSpPr>
        <p:spPr>
          <a:xfrm>
            <a:off x="0" y="4072513"/>
            <a:ext cx="9144000"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Position FTE requires estimation akin to… “about 1/3 of the students I work with have disabilities and I work half time, so I work (1/3)*.5 = 0.166666 = 17% FTE with students with disabilities”.</a:t>
            </a:r>
          </a:p>
          <a:p>
            <a:pPr marL="347345"/>
            <a:endParaRPr lang="en-US" sz="1600" dirty="0"/>
          </a:p>
          <a:p>
            <a:pPr marL="0"/>
            <a:r>
              <a:rPr lang="en-US" sz="1600" i="1" dirty="0"/>
              <a:t>  		Calculations need to be entered as a %</a:t>
            </a:r>
            <a:endParaRPr lang="en-US" i="1" dirty="0"/>
          </a:p>
        </p:txBody>
      </p:sp>
      <p:pic>
        <p:nvPicPr>
          <p:cNvPr id="21" name="Content Placeholder 20">
            <a:extLst>
              <a:ext uri="{FF2B5EF4-FFF2-40B4-BE49-F238E27FC236}">
                <a16:creationId xmlns:a16="http://schemas.microsoft.com/office/drawing/2014/main" id="{EB284D77-71D0-469A-9BDF-F0CE7480B5E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0550" y="2552700"/>
            <a:ext cx="7715250" cy="1181100"/>
          </a:xfrm>
        </p:spPr>
      </p:pic>
    </p:spTree>
    <p:extLst>
      <p:ext uri="{BB962C8B-B14F-4D97-AF65-F5344CB8AC3E}">
        <p14:creationId xmlns:p14="http://schemas.microsoft.com/office/powerpoint/2010/main" val="2781814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9777-FB01-468D-A052-B8DB5AF68070}"/>
              </a:ext>
            </a:extLst>
          </p:cNvPr>
          <p:cNvSpPr>
            <a:spLocks noGrp="1"/>
          </p:cNvSpPr>
          <p:nvPr>
            <p:ph type="title"/>
          </p:nvPr>
        </p:nvSpPr>
        <p:spPr/>
        <p:txBody>
          <a:bodyPr/>
          <a:lstStyle/>
          <a:p>
            <a:r>
              <a:rPr lang="en-US" dirty="0"/>
              <a:t>Staff Certification</a:t>
            </a:r>
          </a:p>
        </p:txBody>
      </p:sp>
      <p:pic>
        <p:nvPicPr>
          <p:cNvPr id="5" name="Picture 4">
            <a:extLst>
              <a:ext uri="{FF2B5EF4-FFF2-40B4-BE49-F238E27FC236}">
                <a16:creationId xmlns:a16="http://schemas.microsoft.com/office/drawing/2014/main" id="{C5690C39-8CF8-4A72-84F6-4E4C7CC39064}"/>
              </a:ext>
            </a:extLst>
          </p:cNvPr>
          <p:cNvPicPr>
            <a:picLocks noChangeAspect="1"/>
          </p:cNvPicPr>
          <p:nvPr/>
        </p:nvPicPr>
        <p:blipFill>
          <a:blip r:embed="rId3"/>
          <a:stretch>
            <a:fillRect/>
          </a:stretch>
        </p:blipFill>
        <p:spPr>
          <a:xfrm>
            <a:off x="0" y="1977425"/>
            <a:ext cx="9144000" cy="2903150"/>
          </a:xfrm>
          <a:prstGeom prst="rect">
            <a:avLst/>
          </a:prstGeom>
        </p:spPr>
      </p:pic>
    </p:spTree>
    <p:extLst>
      <p:ext uri="{BB962C8B-B14F-4D97-AF65-F5344CB8AC3E}">
        <p14:creationId xmlns:p14="http://schemas.microsoft.com/office/powerpoint/2010/main" val="3364584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EAC00-7282-4C8E-A19A-5D8C64E317F9}"/>
              </a:ext>
            </a:extLst>
          </p:cNvPr>
          <p:cNvSpPr>
            <a:spLocks noGrp="1"/>
          </p:cNvSpPr>
          <p:nvPr>
            <p:ph type="title"/>
          </p:nvPr>
        </p:nvSpPr>
        <p:spPr/>
        <p:txBody>
          <a:bodyPr/>
          <a:lstStyle/>
          <a:p>
            <a:r>
              <a:rPr lang="en-US" dirty="0"/>
              <a:t>Staff Certification </a:t>
            </a:r>
          </a:p>
        </p:txBody>
      </p:sp>
      <p:sp>
        <p:nvSpPr>
          <p:cNvPr id="3" name="Content Placeholder 2">
            <a:extLst>
              <a:ext uri="{FF2B5EF4-FFF2-40B4-BE49-F238E27FC236}">
                <a16:creationId xmlns:a16="http://schemas.microsoft.com/office/drawing/2014/main" id="{F7A9379A-A994-452E-9889-7C2F4D46116A}"/>
              </a:ext>
            </a:extLst>
          </p:cNvPr>
          <p:cNvSpPr>
            <a:spLocks noGrp="1"/>
          </p:cNvSpPr>
          <p:nvPr>
            <p:ph idx="1"/>
          </p:nvPr>
        </p:nvSpPr>
        <p:spPr>
          <a:xfrm>
            <a:off x="457200" y="1371600"/>
            <a:ext cx="8229600" cy="4648200"/>
          </a:xfrm>
        </p:spPr>
        <p:txBody>
          <a:bodyPr/>
          <a:lstStyle/>
          <a:p>
            <a:r>
              <a:rPr lang="en-US" dirty="0"/>
              <a:t>Prior to the superintendent’s certification all current staff must be given an active assignment(s) for the current school year </a:t>
            </a:r>
          </a:p>
          <a:p>
            <a:r>
              <a:rPr lang="en-US" dirty="0"/>
              <a:t>The staff certification will not be accepted if the certification report contains any pending records or if there is any missing data in the designated roles section of the certification report </a:t>
            </a:r>
          </a:p>
          <a:p>
            <a:pPr lvl="1"/>
            <a:r>
              <a:rPr lang="en-US" dirty="0"/>
              <a:t>SAUs without a librarian or nurse can select the superintendent as the district role </a:t>
            </a:r>
            <a:r>
              <a:rPr lang="en-US" b="1" dirty="0"/>
              <a:t>without actually giving them a staff assignment for that role.</a:t>
            </a:r>
          </a:p>
          <a:p>
            <a:endParaRPr lang="en-US" dirty="0"/>
          </a:p>
        </p:txBody>
      </p:sp>
    </p:spTree>
    <p:extLst>
      <p:ext uri="{BB962C8B-B14F-4D97-AF65-F5344CB8AC3E}">
        <p14:creationId xmlns:p14="http://schemas.microsoft.com/office/powerpoint/2010/main" val="920342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FD0F-F111-4484-BDB0-868CD631A31A}"/>
              </a:ext>
            </a:extLst>
          </p:cNvPr>
          <p:cNvSpPr>
            <a:spLocks noGrp="1"/>
          </p:cNvSpPr>
          <p:nvPr>
            <p:ph type="title"/>
          </p:nvPr>
        </p:nvSpPr>
        <p:spPr/>
        <p:txBody>
          <a:bodyPr/>
          <a:lstStyle/>
          <a:p>
            <a:r>
              <a:rPr lang="en-US" dirty="0"/>
              <a:t>https://www.maine.gov/doe/data-reporting/collection/helpdesk</a:t>
            </a:r>
          </a:p>
        </p:txBody>
      </p:sp>
      <p:pic>
        <p:nvPicPr>
          <p:cNvPr id="4" name="Picture 3">
            <a:extLst>
              <a:ext uri="{FF2B5EF4-FFF2-40B4-BE49-F238E27FC236}">
                <a16:creationId xmlns:a16="http://schemas.microsoft.com/office/drawing/2014/main" id="{762E62B2-2C61-4A16-9751-B8B358199B26}"/>
              </a:ext>
            </a:extLst>
          </p:cNvPr>
          <p:cNvPicPr>
            <a:picLocks noChangeAspect="1"/>
          </p:cNvPicPr>
          <p:nvPr/>
        </p:nvPicPr>
        <p:blipFill>
          <a:blip r:embed="rId3"/>
          <a:stretch>
            <a:fillRect/>
          </a:stretch>
        </p:blipFill>
        <p:spPr>
          <a:xfrm>
            <a:off x="2362200" y="1219200"/>
            <a:ext cx="3886200" cy="5558515"/>
          </a:xfrm>
          <a:prstGeom prst="rect">
            <a:avLst/>
          </a:prstGeom>
        </p:spPr>
      </p:pic>
    </p:spTree>
    <p:extLst>
      <p:ext uri="{BB962C8B-B14F-4D97-AF65-F5344CB8AC3E}">
        <p14:creationId xmlns:p14="http://schemas.microsoft.com/office/powerpoint/2010/main" val="602614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66B5-49BC-42D4-80C5-046D223060F2}"/>
              </a:ext>
            </a:extLst>
          </p:cNvPr>
          <p:cNvSpPr>
            <a:spLocks noGrp="1"/>
          </p:cNvSpPr>
          <p:nvPr>
            <p:ph type="title"/>
          </p:nvPr>
        </p:nvSpPr>
        <p:spPr/>
        <p:txBody>
          <a:bodyPr/>
          <a:lstStyle/>
          <a:p>
            <a:r>
              <a:rPr lang="en-US" dirty="0"/>
              <a:t>Staff Certification</a:t>
            </a:r>
          </a:p>
        </p:txBody>
      </p:sp>
      <p:sp>
        <p:nvSpPr>
          <p:cNvPr id="3" name="Content Placeholder 2">
            <a:extLst>
              <a:ext uri="{FF2B5EF4-FFF2-40B4-BE49-F238E27FC236}">
                <a16:creationId xmlns:a16="http://schemas.microsoft.com/office/drawing/2014/main" id="{37379956-6FA6-4A20-9A11-78DFCDB92AF5}"/>
              </a:ext>
            </a:extLst>
          </p:cNvPr>
          <p:cNvSpPr>
            <a:spLocks noGrp="1"/>
          </p:cNvSpPr>
          <p:nvPr>
            <p:ph idx="1"/>
          </p:nvPr>
        </p:nvSpPr>
        <p:spPr/>
        <p:txBody>
          <a:bodyPr/>
          <a:lstStyle/>
          <a:p>
            <a:pPr marL="0" indent="0" algn="ctr">
              <a:buNone/>
            </a:pPr>
            <a:r>
              <a:rPr lang="en-US" dirty="0"/>
              <a:t>There are nine columns on the staff certification report </a:t>
            </a:r>
          </a:p>
          <a:p>
            <a:r>
              <a:rPr lang="en-US" b="1" dirty="0"/>
              <a:t>Position</a:t>
            </a:r>
            <a:r>
              <a:rPr lang="en-US" dirty="0"/>
              <a:t> – The staff position by job title</a:t>
            </a:r>
          </a:p>
          <a:p>
            <a:r>
              <a:rPr lang="en-US" b="1" dirty="0"/>
              <a:t>Number of Staff </a:t>
            </a:r>
            <a:r>
              <a:rPr lang="en-US" dirty="0"/>
              <a:t>– the number of staff members with this position. </a:t>
            </a:r>
          </a:p>
          <a:p>
            <a:r>
              <a:rPr lang="en-US" b="1" dirty="0"/>
              <a:t>Number of In-Progress Positions</a:t>
            </a:r>
            <a:r>
              <a:rPr lang="en-US" dirty="0"/>
              <a:t> – the number of positions with the in-progress status</a:t>
            </a:r>
          </a:p>
          <a:p>
            <a:r>
              <a:rPr lang="en-US" b="1" dirty="0"/>
              <a:t>Number of Active Positions </a:t>
            </a:r>
            <a:r>
              <a:rPr lang="en-US" dirty="0"/>
              <a:t>–  the number of active positions in this role</a:t>
            </a:r>
          </a:p>
          <a:p>
            <a:r>
              <a:rPr lang="en-US" b="1" dirty="0"/>
              <a:t>Number of Positions </a:t>
            </a:r>
            <a:r>
              <a:rPr lang="en-US" dirty="0"/>
              <a:t>– the total of the previous three positions columns</a:t>
            </a:r>
          </a:p>
          <a:p>
            <a:endParaRPr lang="en-US" dirty="0"/>
          </a:p>
        </p:txBody>
      </p:sp>
    </p:spTree>
    <p:extLst>
      <p:ext uri="{BB962C8B-B14F-4D97-AF65-F5344CB8AC3E}">
        <p14:creationId xmlns:p14="http://schemas.microsoft.com/office/powerpoint/2010/main" val="1778381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B34FA-1B20-4EED-9995-E5C42D439B8D}"/>
              </a:ext>
            </a:extLst>
          </p:cNvPr>
          <p:cNvSpPr>
            <a:spLocks noGrp="1"/>
          </p:cNvSpPr>
          <p:nvPr>
            <p:ph type="title"/>
          </p:nvPr>
        </p:nvSpPr>
        <p:spPr/>
        <p:txBody>
          <a:bodyPr/>
          <a:lstStyle/>
          <a:p>
            <a:r>
              <a:rPr lang="en-US" dirty="0"/>
              <a:t>Staff Certification</a:t>
            </a:r>
          </a:p>
        </p:txBody>
      </p:sp>
      <p:sp>
        <p:nvSpPr>
          <p:cNvPr id="3" name="Content Placeholder 2">
            <a:extLst>
              <a:ext uri="{FF2B5EF4-FFF2-40B4-BE49-F238E27FC236}">
                <a16:creationId xmlns:a16="http://schemas.microsoft.com/office/drawing/2014/main" id="{CF306195-31C9-4A50-B631-C50190A2675D}"/>
              </a:ext>
            </a:extLst>
          </p:cNvPr>
          <p:cNvSpPr>
            <a:spLocks noGrp="1"/>
          </p:cNvSpPr>
          <p:nvPr>
            <p:ph idx="1"/>
          </p:nvPr>
        </p:nvSpPr>
        <p:spPr>
          <a:xfrm>
            <a:off x="457200" y="1447800"/>
            <a:ext cx="8229600" cy="4648200"/>
          </a:xfrm>
        </p:spPr>
        <p:txBody>
          <a:bodyPr/>
          <a:lstStyle/>
          <a:p>
            <a:r>
              <a:rPr lang="en-US" b="1" dirty="0"/>
              <a:t>Total FTE – </a:t>
            </a:r>
            <a:r>
              <a:rPr lang="en-US" dirty="0"/>
              <a:t>the total of FTE for this position. This includes both regular FTE and EPS FTE</a:t>
            </a:r>
            <a:endParaRPr lang="en-US" b="1" dirty="0"/>
          </a:p>
          <a:p>
            <a:r>
              <a:rPr lang="en-US" b="1" dirty="0"/>
              <a:t>Total EPS FTE</a:t>
            </a:r>
            <a:r>
              <a:rPr lang="en-US" dirty="0"/>
              <a:t> - this is the total EPS FTE count for staff members in this position district wide. EPS FTE is only listed if there are staff assigned to EPS Positions </a:t>
            </a:r>
          </a:p>
          <a:p>
            <a:r>
              <a:rPr lang="en-US" b="1" dirty="0"/>
              <a:t>Number of Pending Positions</a:t>
            </a:r>
            <a:r>
              <a:rPr lang="en-US" dirty="0"/>
              <a:t> – the number of staff members in this position that have pending assignments within the district. If there are any staff assignments pending, the superintendent will not be able to certify the staff data </a:t>
            </a:r>
          </a:p>
          <a:p>
            <a:r>
              <a:rPr lang="en-US" b="1" dirty="0"/>
              <a:t>Navigation</a:t>
            </a:r>
            <a:r>
              <a:rPr lang="en-US" dirty="0"/>
              <a:t> – takes you to a listing of all staff in this position</a:t>
            </a:r>
          </a:p>
          <a:p>
            <a:endParaRPr lang="en-US" dirty="0"/>
          </a:p>
        </p:txBody>
      </p:sp>
    </p:spTree>
    <p:extLst>
      <p:ext uri="{BB962C8B-B14F-4D97-AF65-F5344CB8AC3E}">
        <p14:creationId xmlns:p14="http://schemas.microsoft.com/office/powerpoint/2010/main" val="1970268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324C1-E443-4583-8860-8719CCA155E6}"/>
              </a:ext>
            </a:extLst>
          </p:cNvPr>
          <p:cNvSpPr>
            <a:spLocks noGrp="1"/>
          </p:cNvSpPr>
          <p:nvPr>
            <p:ph type="title"/>
          </p:nvPr>
        </p:nvSpPr>
        <p:spPr/>
        <p:txBody>
          <a:bodyPr/>
          <a:lstStyle/>
          <a:p>
            <a:r>
              <a:rPr lang="en-US" dirty="0"/>
              <a:t>Staff Certification</a:t>
            </a:r>
          </a:p>
        </p:txBody>
      </p:sp>
      <p:sp>
        <p:nvSpPr>
          <p:cNvPr id="3" name="Content Placeholder 2">
            <a:extLst>
              <a:ext uri="{FF2B5EF4-FFF2-40B4-BE49-F238E27FC236}">
                <a16:creationId xmlns:a16="http://schemas.microsoft.com/office/drawing/2014/main" id="{A6D975B0-3546-46B4-B0F7-71A3CFFFF6FD}"/>
              </a:ext>
            </a:extLst>
          </p:cNvPr>
          <p:cNvSpPr>
            <a:spLocks noGrp="1"/>
          </p:cNvSpPr>
          <p:nvPr>
            <p:ph idx="1"/>
          </p:nvPr>
        </p:nvSpPr>
        <p:spPr/>
        <p:txBody>
          <a:bodyPr/>
          <a:lstStyle/>
          <a:p>
            <a:r>
              <a:rPr lang="en-US" dirty="0"/>
              <a:t> The district roles section is where you indicate which staff members perform critical roles within the district. These are also used for point of contacts via the NEO contact search.</a:t>
            </a:r>
          </a:p>
          <a:p>
            <a:r>
              <a:rPr lang="en-US" dirty="0"/>
              <a:t>Anyone with SAU admin access to the staff module within NEO can update the designated roles for their district throughout the school year. It is important that this is done because the designee you list is the one that is listed in all public reports. It is not necessary for the superintendent to recertify if changes are made after December 1st </a:t>
            </a:r>
          </a:p>
          <a:p>
            <a:endParaRPr lang="en-US" dirty="0"/>
          </a:p>
        </p:txBody>
      </p:sp>
    </p:spTree>
    <p:extLst>
      <p:ext uri="{BB962C8B-B14F-4D97-AF65-F5344CB8AC3E}">
        <p14:creationId xmlns:p14="http://schemas.microsoft.com/office/powerpoint/2010/main" val="2526634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FF40A-9107-4047-9815-5622B68C3AB1}"/>
              </a:ext>
            </a:extLst>
          </p:cNvPr>
          <p:cNvSpPr>
            <a:spLocks noGrp="1"/>
          </p:cNvSpPr>
          <p:nvPr>
            <p:ph type="title"/>
          </p:nvPr>
        </p:nvSpPr>
        <p:spPr/>
        <p:txBody>
          <a:bodyPr/>
          <a:lstStyle/>
          <a:p>
            <a:r>
              <a:rPr lang="en-US" dirty="0"/>
              <a:t>Staff Certification</a:t>
            </a:r>
          </a:p>
        </p:txBody>
      </p:sp>
      <p:sp>
        <p:nvSpPr>
          <p:cNvPr id="3" name="TextBox 2">
            <a:extLst>
              <a:ext uri="{FF2B5EF4-FFF2-40B4-BE49-F238E27FC236}">
                <a16:creationId xmlns:a16="http://schemas.microsoft.com/office/drawing/2014/main" id="{C0FCAE91-95B3-4067-B413-4F4AA205CFD6}"/>
              </a:ext>
            </a:extLst>
          </p:cNvPr>
          <p:cNvSpPr txBox="1"/>
          <p:nvPr/>
        </p:nvSpPr>
        <p:spPr>
          <a:xfrm>
            <a:off x="228600" y="1998746"/>
            <a:ext cx="2209800" cy="2585323"/>
          </a:xfrm>
          <a:prstGeom prst="rect">
            <a:avLst/>
          </a:prstGeom>
          <a:noFill/>
        </p:spPr>
        <p:txBody>
          <a:bodyPr wrap="square" rtlCol="0">
            <a:spAutoFit/>
          </a:bodyPr>
          <a:lstStyle/>
          <a:p>
            <a:r>
              <a:rPr lang="en-US" dirty="0"/>
              <a:t>These roles should be filled by whomever is performing these functions and updated whenever this changes during the year.</a:t>
            </a:r>
          </a:p>
        </p:txBody>
      </p:sp>
      <p:sp>
        <p:nvSpPr>
          <p:cNvPr id="6" name="TextBox 5">
            <a:extLst>
              <a:ext uri="{FF2B5EF4-FFF2-40B4-BE49-F238E27FC236}">
                <a16:creationId xmlns:a16="http://schemas.microsoft.com/office/drawing/2014/main" id="{65DDBFC9-CC16-44D3-B540-3CFB21BF3A85}"/>
              </a:ext>
            </a:extLst>
          </p:cNvPr>
          <p:cNvSpPr txBox="1"/>
          <p:nvPr/>
        </p:nvSpPr>
        <p:spPr>
          <a:xfrm>
            <a:off x="735649" y="5354204"/>
            <a:ext cx="7951151" cy="646331"/>
          </a:xfrm>
          <a:prstGeom prst="rect">
            <a:avLst/>
          </a:prstGeom>
          <a:noFill/>
        </p:spPr>
        <p:txBody>
          <a:bodyPr wrap="square" rtlCol="0">
            <a:spAutoFit/>
          </a:bodyPr>
          <a:lstStyle/>
          <a:p>
            <a:r>
              <a:rPr lang="en-US" dirty="0"/>
              <a:t>These contacts are the ones that appear in contact search so its </a:t>
            </a:r>
            <a:r>
              <a:rPr lang="en-US" b="1" dirty="0"/>
              <a:t>important</a:t>
            </a:r>
            <a:r>
              <a:rPr lang="en-US" dirty="0"/>
              <a:t> to keep them updated</a:t>
            </a:r>
          </a:p>
        </p:txBody>
      </p:sp>
      <p:pic>
        <p:nvPicPr>
          <p:cNvPr id="9" name="Content Placeholder 8">
            <a:extLst>
              <a:ext uri="{FF2B5EF4-FFF2-40B4-BE49-F238E27FC236}">
                <a16:creationId xmlns:a16="http://schemas.microsoft.com/office/drawing/2014/main" id="{5156139E-64CA-4F5B-AA20-CE3528884383}"/>
              </a:ext>
            </a:extLst>
          </p:cNvPr>
          <p:cNvPicPr>
            <a:picLocks noGrp="1" noChangeAspect="1"/>
          </p:cNvPicPr>
          <p:nvPr>
            <p:ph idx="1"/>
          </p:nvPr>
        </p:nvPicPr>
        <p:blipFill>
          <a:blip r:embed="rId3"/>
          <a:stretch>
            <a:fillRect/>
          </a:stretch>
        </p:blipFill>
        <p:spPr>
          <a:xfrm>
            <a:off x="2667000" y="1224428"/>
            <a:ext cx="5963482" cy="4096322"/>
          </a:xfrm>
          <a:prstGeom prst="rect">
            <a:avLst/>
          </a:prstGeom>
        </p:spPr>
      </p:pic>
    </p:spTree>
    <p:extLst>
      <p:ext uri="{BB962C8B-B14F-4D97-AF65-F5344CB8AC3E}">
        <p14:creationId xmlns:p14="http://schemas.microsoft.com/office/powerpoint/2010/main" val="1972521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A0A27-E284-422D-AD7E-B2965EE4F636}"/>
              </a:ext>
            </a:extLst>
          </p:cNvPr>
          <p:cNvSpPr>
            <a:spLocks noGrp="1"/>
          </p:cNvSpPr>
          <p:nvPr>
            <p:ph type="title"/>
          </p:nvPr>
        </p:nvSpPr>
        <p:spPr/>
        <p:txBody>
          <a:bodyPr/>
          <a:lstStyle/>
          <a:p>
            <a:r>
              <a:rPr lang="en-US" dirty="0"/>
              <a:t>Contact Information</a:t>
            </a:r>
          </a:p>
        </p:txBody>
      </p:sp>
      <p:pic>
        <p:nvPicPr>
          <p:cNvPr id="4" name="Content Placeholder 3">
            <a:extLst>
              <a:ext uri="{FF2B5EF4-FFF2-40B4-BE49-F238E27FC236}">
                <a16:creationId xmlns:a16="http://schemas.microsoft.com/office/drawing/2014/main" id="{142AB14A-02F6-4F33-845A-A2E60ADEEEE9}"/>
              </a:ext>
            </a:extLst>
          </p:cNvPr>
          <p:cNvPicPr>
            <a:picLocks noGrp="1" noChangeAspect="1"/>
          </p:cNvPicPr>
          <p:nvPr>
            <p:ph idx="1"/>
          </p:nvPr>
        </p:nvPicPr>
        <p:blipFill>
          <a:blip r:embed="rId2"/>
          <a:stretch>
            <a:fillRect/>
          </a:stretch>
        </p:blipFill>
        <p:spPr>
          <a:xfrm>
            <a:off x="6096000" y="685800"/>
            <a:ext cx="2476846" cy="2095792"/>
          </a:xfrm>
          <a:prstGeom prst="rect">
            <a:avLst/>
          </a:prstGeom>
        </p:spPr>
      </p:pic>
      <p:pic>
        <p:nvPicPr>
          <p:cNvPr id="5" name="Picture 4">
            <a:extLst>
              <a:ext uri="{FF2B5EF4-FFF2-40B4-BE49-F238E27FC236}">
                <a16:creationId xmlns:a16="http://schemas.microsoft.com/office/drawing/2014/main" id="{8A802ED5-BDCA-46B3-8681-CCC754484319}"/>
              </a:ext>
            </a:extLst>
          </p:cNvPr>
          <p:cNvPicPr>
            <a:picLocks noChangeAspect="1"/>
          </p:cNvPicPr>
          <p:nvPr/>
        </p:nvPicPr>
        <p:blipFill>
          <a:blip r:embed="rId3"/>
          <a:stretch>
            <a:fillRect/>
          </a:stretch>
        </p:blipFill>
        <p:spPr>
          <a:xfrm>
            <a:off x="0" y="3035524"/>
            <a:ext cx="7924800" cy="2890704"/>
          </a:xfrm>
          <a:prstGeom prst="rect">
            <a:avLst/>
          </a:prstGeom>
        </p:spPr>
      </p:pic>
      <p:sp>
        <p:nvSpPr>
          <p:cNvPr id="6" name="Arrow: Down 5">
            <a:extLst>
              <a:ext uri="{FF2B5EF4-FFF2-40B4-BE49-F238E27FC236}">
                <a16:creationId xmlns:a16="http://schemas.microsoft.com/office/drawing/2014/main" id="{11AC07EC-8ECD-4AAB-A874-E452EA506543}"/>
              </a:ext>
            </a:extLst>
          </p:cNvPr>
          <p:cNvSpPr/>
          <p:nvPr/>
        </p:nvSpPr>
        <p:spPr>
          <a:xfrm rot="2623520">
            <a:off x="4883203" y="1392099"/>
            <a:ext cx="484632" cy="34567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617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0DF5A-0E52-4123-B81E-FC7091187D32}"/>
              </a:ext>
            </a:extLst>
          </p:cNvPr>
          <p:cNvSpPr>
            <a:spLocks noGrp="1"/>
          </p:cNvSpPr>
          <p:nvPr>
            <p:ph type="title"/>
          </p:nvPr>
        </p:nvSpPr>
        <p:spPr/>
        <p:txBody>
          <a:bodyPr/>
          <a:lstStyle/>
          <a:p>
            <a:r>
              <a:rPr lang="en-US" dirty="0"/>
              <a:t>Contact Information</a:t>
            </a:r>
          </a:p>
        </p:txBody>
      </p:sp>
      <p:pic>
        <p:nvPicPr>
          <p:cNvPr id="4" name="Content Placeholder 3">
            <a:extLst>
              <a:ext uri="{FF2B5EF4-FFF2-40B4-BE49-F238E27FC236}">
                <a16:creationId xmlns:a16="http://schemas.microsoft.com/office/drawing/2014/main" id="{45D7846F-FA35-4031-AC86-5DC286EE628F}"/>
              </a:ext>
            </a:extLst>
          </p:cNvPr>
          <p:cNvPicPr>
            <a:picLocks noGrp="1" noChangeAspect="1"/>
          </p:cNvPicPr>
          <p:nvPr>
            <p:ph idx="1"/>
          </p:nvPr>
        </p:nvPicPr>
        <p:blipFill>
          <a:blip r:embed="rId2"/>
          <a:stretch>
            <a:fillRect/>
          </a:stretch>
        </p:blipFill>
        <p:spPr>
          <a:xfrm>
            <a:off x="457200" y="1582098"/>
            <a:ext cx="8229600" cy="4257367"/>
          </a:xfrm>
          <a:prstGeom prst="rect">
            <a:avLst/>
          </a:prstGeom>
        </p:spPr>
      </p:pic>
    </p:spTree>
    <p:extLst>
      <p:ext uri="{BB962C8B-B14F-4D97-AF65-F5344CB8AC3E}">
        <p14:creationId xmlns:p14="http://schemas.microsoft.com/office/powerpoint/2010/main" val="2250011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61928-42E1-4547-BD65-2A5D090A5305}"/>
              </a:ext>
            </a:extLst>
          </p:cNvPr>
          <p:cNvSpPr>
            <a:spLocks noGrp="1"/>
          </p:cNvSpPr>
          <p:nvPr>
            <p:ph type="title"/>
          </p:nvPr>
        </p:nvSpPr>
        <p:spPr/>
        <p:txBody>
          <a:bodyPr/>
          <a:lstStyle/>
          <a:p>
            <a:r>
              <a:rPr lang="en-US" dirty="0"/>
              <a:t>Contact Information</a:t>
            </a:r>
          </a:p>
        </p:txBody>
      </p:sp>
      <p:pic>
        <p:nvPicPr>
          <p:cNvPr id="8" name="Content Placeholder 7">
            <a:extLst>
              <a:ext uri="{FF2B5EF4-FFF2-40B4-BE49-F238E27FC236}">
                <a16:creationId xmlns:a16="http://schemas.microsoft.com/office/drawing/2014/main" id="{C755D817-0F65-4E3B-8346-F7F63C1C5DF0}"/>
              </a:ext>
            </a:extLst>
          </p:cNvPr>
          <p:cNvPicPr>
            <a:picLocks noGrp="1" noChangeAspect="1"/>
          </p:cNvPicPr>
          <p:nvPr>
            <p:ph idx="1"/>
          </p:nvPr>
        </p:nvPicPr>
        <p:blipFill>
          <a:blip r:embed="rId2"/>
          <a:stretch>
            <a:fillRect/>
          </a:stretch>
        </p:blipFill>
        <p:spPr>
          <a:xfrm>
            <a:off x="1733154" y="1672147"/>
            <a:ext cx="5677692" cy="4077269"/>
          </a:xfrm>
          <a:prstGeom prst="rect">
            <a:avLst/>
          </a:prstGeom>
        </p:spPr>
      </p:pic>
    </p:spTree>
    <p:extLst>
      <p:ext uri="{BB962C8B-B14F-4D97-AF65-F5344CB8AC3E}">
        <p14:creationId xmlns:p14="http://schemas.microsoft.com/office/powerpoint/2010/main" val="1841201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385C2-DE46-4278-9EA5-9E7F9EB636EE}"/>
              </a:ext>
            </a:extLst>
          </p:cNvPr>
          <p:cNvSpPr>
            <a:spLocks noGrp="1"/>
          </p:cNvSpPr>
          <p:nvPr>
            <p:ph type="title"/>
          </p:nvPr>
        </p:nvSpPr>
        <p:spPr/>
        <p:txBody>
          <a:bodyPr/>
          <a:lstStyle/>
          <a:p>
            <a:r>
              <a:rPr lang="en-US" dirty="0"/>
              <a:t>EFS-05 Part 2 – Special Education Staff</a:t>
            </a:r>
          </a:p>
        </p:txBody>
      </p:sp>
      <p:pic>
        <p:nvPicPr>
          <p:cNvPr id="4" name="Content Placeholder 3">
            <a:extLst>
              <a:ext uri="{FF2B5EF4-FFF2-40B4-BE49-F238E27FC236}">
                <a16:creationId xmlns:a16="http://schemas.microsoft.com/office/drawing/2014/main" id="{BB015D61-5E25-441F-8DAE-116757237966}"/>
              </a:ext>
            </a:extLst>
          </p:cNvPr>
          <p:cNvPicPr>
            <a:picLocks noGrp="1" noChangeAspect="1"/>
          </p:cNvPicPr>
          <p:nvPr>
            <p:ph idx="1"/>
          </p:nvPr>
        </p:nvPicPr>
        <p:blipFill>
          <a:blip r:embed="rId2"/>
          <a:stretch>
            <a:fillRect/>
          </a:stretch>
        </p:blipFill>
        <p:spPr>
          <a:xfrm>
            <a:off x="457200" y="1395335"/>
            <a:ext cx="8229600" cy="2068171"/>
          </a:xfrm>
          <a:prstGeom prst="rect">
            <a:avLst/>
          </a:prstGeom>
        </p:spPr>
      </p:pic>
      <p:sp>
        <p:nvSpPr>
          <p:cNvPr id="5" name="TextBox 4">
            <a:extLst>
              <a:ext uri="{FF2B5EF4-FFF2-40B4-BE49-F238E27FC236}">
                <a16:creationId xmlns:a16="http://schemas.microsoft.com/office/drawing/2014/main" id="{EFE8FC75-F22D-4F27-9119-16B419AF3AC2}"/>
              </a:ext>
            </a:extLst>
          </p:cNvPr>
          <p:cNvSpPr txBox="1"/>
          <p:nvPr/>
        </p:nvSpPr>
        <p:spPr>
          <a:xfrm>
            <a:off x="478766" y="3909935"/>
            <a:ext cx="8208034" cy="1754326"/>
          </a:xfrm>
          <a:prstGeom prst="rect">
            <a:avLst/>
          </a:prstGeom>
          <a:noFill/>
        </p:spPr>
        <p:txBody>
          <a:bodyPr wrap="square" rtlCol="0">
            <a:spAutoFit/>
          </a:bodyPr>
          <a:lstStyle/>
          <a:p>
            <a:pPr marL="285750" indent="-285750">
              <a:buFont typeface="Arial" panose="020B0604020202020204" pitchFamily="34" charset="0"/>
              <a:buChar char="•"/>
            </a:pPr>
            <a:r>
              <a:rPr lang="en-US" dirty="0"/>
              <a:t>The Special Education Staff reporting will no longer be an editable report</a:t>
            </a:r>
          </a:p>
          <a:p>
            <a:pPr marL="285750" indent="-285750">
              <a:buFont typeface="Arial" panose="020B0604020202020204" pitchFamily="34" charset="0"/>
              <a:buChar char="•"/>
            </a:pPr>
            <a:r>
              <a:rPr lang="en-US" dirty="0"/>
              <a:t>In order to make changes in the report you will need to update staff assignments directly</a:t>
            </a:r>
          </a:p>
          <a:p>
            <a:pPr marL="285750" indent="-285750">
              <a:buFont typeface="Arial" panose="020B0604020202020204" pitchFamily="34" charset="0"/>
              <a:buChar char="•"/>
            </a:pPr>
            <a:r>
              <a:rPr lang="en-US" dirty="0"/>
              <a:t>Changes will then be updated in the report itself</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29615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91EEA-E6D9-4F9F-959F-CAC98F749231}"/>
              </a:ext>
            </a:extLst>
          </p:cNvPr>
          <p:cNvSpPr>
            <a:spLocks noGrp="1"/>
          </p:cNvSpPr>
          <p:nvPr>
            <p:ph type="title"/>
          </p:nvPr>
        </p:nvSpPr>
        <p:spPr/>
        <p:txBody>
          <a:bodyPr/>
          <a:lstStyle/>
          <a:p>
            <a:r>
              <a:rPr lang="en-US" dirty="0"/>
              <a:t>EFS-05 Part 2 – Special Education Staff</a:t>
            </a:r>
          </a:p>
        </p:txBody>
      </p:sp>
      <p:pic>
        <p:nvPicPr>
          <p:cNvPr id="6" name="Picture 5">
            <a:extLst>
              <a:ext uri="{FF2B5EF4-FFF2-40B4-BE49-F238E27FC236}">
                <a16:creationId xmlns:a16="http://schemas.microsoft.com/office/drawing/2014/main" id="{E9E93B9F-3F22-4033-9489-815C5ABC05F4}"/>
              </a:ext>
            </a:extLst>
          </p:cNvPr>
          <p:cNvPicPr>
            <a:picLocks noChangeAspect="1"/>
          </p:cNvPicPr>
          <p:nvPr/>
        </p:nvPicPr>
        <p:blipFill>
          <a:blip r:embed="rId3"/>
          <a:stretch>
            <a:fillRect/>
          </a:stretch>
        </p:blipFill>
        <p:spPr>
          <a:xfrm>
            <a:off x="2080483" y="1230610"/>
            <a:ext cx="6606317" cy="5536322"/>
          </a:xfrm>
          <a:prstGeom prst="rect">
            <a:avLst/>
          </a:prstGeom>
        </p:spPr>
      </p:pic>
    </p:spTree>
    <p:extLst>
      <p:ext uri="{BB962C8B-B14F-4D97-AF65-F5344CB8AC3E}">
        <p14:creationId xmlns:p14="http://schemas.microsoft.com/office/powerpoint/2010/main" val="2640717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0BC4F-6EA6-4455-A0C8-04941A84D853}"/>
              </a:ext>
            </a:extLst>
          </p:cNvPr>
          <p:cNvSpPr>
            <a:spLocks noGrp="1"/>
          </p:cNvSpPr>
          <p:nvPr>
            <p:ph type="title"/>
          </p:nvPr>
        </p:nvSpPr>
        <p:spPr/>
        <p:txBody>
          <a:bodyPr/>
          <a:lstStyle/>
          <a:p>
            <a:r>
              <a:rPr lang="en-US" dirty="0"/>
              <a:t>EFS-05 Part 2 - Statuses</a:t>
            </a:r>
          </a:p>
        </p:txBody>
      </p:sp>
      <p:sp>
        <p:nvSpPr>
          <p:cNvPr id="3" name="Content Placeholder 2">
            <a:extLst>
              <a:ext uri="{FF2B5EF4-FFF2-40B4-BE49-F238E27FC236}">
                <a16:creationId xmlns:a16="http://schemas.microsoft.com/office/drawing/2014/main" id="{F5B2387A-10C6-4F55-9169-18A5ECE11494}"/>
              </a:ext>
            </a:extLst>
          </p:cNvPr>
          <p:cNvSpPr>
            <a:spLocks noGrp="1"/>
          </p:cNvSpPr>
          <p:nvPr>
            <p:ph idx="1"/>
          </p:nvPr>
        </p:nvSpPr>
        <p:spPr/>
        <p:txBody>
          <a:bodyPr/>
          <a:lstStyle/>
          <a:p>
            <a:pPr marL="0" indent="0">
              <a:buNone/>
            </a:pPr>
            <a:r>
              <a:rPr lang="en-US" sz="2000" b="1" dirty="0"/>
              <a:t>SPED Teachers</a:t>
            </a:r>
          </a:p>
          <a:p>
            <a:r>
              <a:rPr lang="en-US" dirty="0"/>
              <a:t>Fully Qualified: Fully Certified and hold at least a bachelors degree</a:t>
            </a:r>
          </a:p>
          <a:p>
            <a:r>
              <a:rPr lang="en-US" dirty="0"/>
              <a:t>Not Fully Qualified: Missing one of the above (Degree of other is most common issue) or are holding a waiver for a certification on an emergency, temporary, or provisional basis</a:t>
            </a:r>
          </a:p>
          <a:p>
            <a:pPr marL="0" indent="0">
              <a:buNone/>
            </a:pPr>
            <a:endParaRPr lang="en-US" dirty="0"/>
          </a:p>
          <a:p>
            <a:pPr marL="0" indent="0">
              <a:buNone/>
            </a:pPr>
            <a:r>
              <a:rPr lang="en-US" sz="2000" b="1" dirty="0"/>
              <a:t>Related Service Personnel and Special Ed Paraprofessionals </a:t>
            </a:r>
          </a:p>
          <a:p>
            <a:r>
              <a:rPr lang="en-US" dirty="0"/>
              <a:t>Fully Certified: Holds a Maine Certification or License</a:t>
            </a:r>
          </a:p>
          <a:p>
            <a:r>
              <a:rPr lang="en-US" dirty="0"/>
              <a:t>Not Fully Certified: One of the above is not met </a:t>
            </a:r>
          </a:p>
        </p:txBody>
      </p:sp>
    </p:spTree>
    <p:extLst>
      <p:ext uri="{BB962C8B-B14F-4D97-AF65-F5344CB8AC3E}">
        <p14:creationId xmlns:p14="http://schemas.microsoft.com/office/powerpoint/2010/main" val="1959991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57FCA-CD99-472C-AACA-FC806D0CB07A}"/>
              </a:ext>
            </a:extLst>
          </p:cNvPr>
          <p:cNvSpPr>
            <a:spLocks noGrp="1"/>
          </p:cNvSpPr>
          <p:nvPr>
            <p:ph type="title"/>
          </p:nvPr>
        </p:nvSpPr>
        <p:spPr/>
        <p:txBody>
          <a:bodyPr/>
          <a:lstStyle/>
          <a:p>
            <a:r>
              <a:rPr lang="en-US" dirty="0"/>
              <a:t>What is NEO Staff?</a:t>
            </a:r>
          </a:p>
        </p:txBody>
      </p:sp>
      <p:sp>
        <p:nvSpPr>
          <p:cNvPr id="3" name="Content Placeholder 2">
            <a:extLst>
              <a:ext uri="{FF2B5EF4-FFF2-40B4-BE49-F238E27FC236}">
                <a16:creationId xmlns:a16="http://schemas.microsoft.com/office/drawing/2014/main" id="{DAECAFED-5CBB-4B35-A4D4-5CF6E99435AB}"/>
              </a:ext>
            </a:extLst>
          </p:cNvPr>
          <p:cNvSpPr>
            <a:spLocks noGrp="1"/>
          </p:cNvSpPr>
          <p:nvPr>
            <p:ph idx="1"/>
          </p:nvPr>
        </p:nvSpPr>
        <p:spPr>
          <a:xfrm>
            <a:off x="440924" y="1295400"/>
            <a:ext cx="8322076" cy="4800600"/>
          </a:xfrm>
        </p:spPr>
        <p:txBody>
          <a:bodyPr/>
          <a:lstStyle/>
          <a:p>
            <a:pPr marL="0" indent="0">
              <a:buNone/>
            </a:pPr>
            <a:r>
              <a:rPr lang="en-US" dirty="0"/>
              <a:t>•     The NEO Staff system is an application to record data on all staff members. </a:t>
            </a:r>
          </a:p>
          <a:p>
            <a:r>
              <a:rPr lang="en-US" dirty="0"/>
              <a:t>The NEO Staff System is NOT a personnel system. </a:t>
            </a:r>
          </a:p>
          <a:p>
            <a:pPr lvl="1"/>
            <a:r>
              <a:rPr lang="en-US" dirty="0"/>
              <a:t>There is no association with the NEO Staff data and the data Maine PERS retirement system may collect. </a:t>
            </a:r>
          </a:p>
          <a:p>
            <a:pPr lvl="1"/>
            <a:r>
              <a:rPr lang="en-US" dirty="0"/>
              <a:t>NEO Staff simply lists staff members who are actively employed at any moment in time during a school year.</a:t>
            </a:r>
          </a:p>
          <a:p>
            <a:pPr marL="4445" indent="0">
              <a:buNone/>
            </a:pPr>
            <a:r>
              <a:rPr lang="en-US" dirty="0"/>
              <a:t>•     Data entered in NEO Staff is used for both EPS and Certification needs, and as needed reports for state and federal programs. </a:t>
            </a:r>
          </a:p>
          <a:p>
            <a:endParaRPr lang="en-US" dirty="0"/>
          </a:p>
        </p:txBody>
      </p:sp>
    </p:spTree>
    <p:extLst>
      <p:ext uri="{BB962C8B-B14F-4D97-AF65-F5344CB8AC3E}">
        <p14:creationId xmlns:p14="http://schemas.microsoft.com/office/powerpoint/2010/main" val="694251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FD0F-F111-4484-BDB0-868CD631A31A}"/>
              </a:ext>
            </a:extLst>
          </p:cNvPr>
          <p:cNvSpPr>
            <a:spLocks noGrp="1"/>
          </p:cNvSpPr>
          <p:nvPr>
            <p:ph type="title"/>
          </p:nvPr>
        </p:nvSpPr>
        <p:spPr/>
        <p:txBody>
          <a:bodyPr/>
          <a:lstStyle/>
          <a:p>
            <a:r>
              <a:rPr lang="en-US" dirty="0"/>
              <a:t>https://www.maine.gov/doe/data-reporting/collection/helpdesk</a:t>
            </a:r>
          </a:p>
        </p:txBody>
      </p:sp>
      <p:pic>
        <p:nvPicPr>
          <p:cNvPr id="4" name="Picture 3">
            <a:extLst>
              <a:ext uri="{FF2B5EF4-FFF2-40B4-BE49-F238E27FC236}">
                <a16:creationId xmlns:a16="http://schemas.microsoft.com/office/drawing/2014/main" id="{762E62B2-2C61-4A16-9751-B8B358199B26}"/>
              </a:ext>
            </a:extLst>
          </p:cNvPr>
          <p:cNvPicPr>
            <a:picLocks noChangeAspect="1"/>
          </p:cNvPicPr>
          <p:nvPr/>
        </p:nvPicPr>
        <p:blipFill>
          <a:blip r:embed="rId3"/>
          <a:stretch>
            <a:fillRect/>
          </a:stretch>
        </p:blipFill>
        <p:spPr>
          <a:xfrm>
            <a:off x="2362200" y="1219200"/>
            <a:ext cx="3886200" cy="5558515"/>
          </a:xfrm>
          <a:prstGeom prst="rect">
            <a:avLst/>
          </a:prstGeom>
        </p:spPr>
      </p:pic>
    </p:spTree>
    <p:extLst>
      <p:ext uri="{BB962C8B-B14F-4D97-AF65-F5344CB8AC3E}">
        <p14:creationId xmlns:p14="http://schemas.microsoft.com/office/powerpoint/2010/main" val="3231074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20499-D3B6-491F-9843-13ADF746A209}"/>
              </a:ext>
            </a:extLst>
          </p:cNvPr>
          <p:cNvSpPr>
            <a:spLocks noGrp="1"/>
          </p:cNvSpPr>
          <p:nvPr>
            <p:ph type="title"/>
          </p:nvPr>
        </p:nvSpPr>
        <p:spPr/>
        <p:txBody>
          <a:bodyPr/>
          <a:lstStyle/>
          <a:p>
            <a:r>
              <a:rPr lang="en-US" dirty="0"/>
              <a:t>Who needs to be entered?</a:t>
            </a:r>
          </a:p>
        </p:txBody>
      </p:sp>
      <p:sp>
        <p:nvSpPr>
          <p:cNvPr id="3" name="Content Placeholder 2">
            <a:extLst>
              <a:ext uri="{FF2B5EF4-FFF2-40B4-BE49-F238E27FC236}">
                <a16:creationId xmlns:a16="http://schemas.microsoft.com/office/drawing/2014/main" id="{41783335-DF50-4BB0-889B-3917BDBFC489}"/>
              </a:ext>
            </a:extLst>
          </p:cNvPr>
          <p:cNvSpPr>
            <a:spLocks noGrp="1"/>
          </p:cNvSpPr>
          <p:nvPr>
            <p:ph idx="1"/>
          </p:nvPr>
        </p:nvSpPr>
        <p:spPr>
          <a:xfrm>
            <a:off x="457200" y="1447800"/>
            <a:ext cx="8229600" cy="4648200"/>
          </a:xfrm>
        </p:spPr>
        <p:txBody>
          <a:bodyPr/>
          <a:lstStyle/>
          <a:p>
            <a:pPr marL="0" indent="0">
              <a:buNone/>
            </a:pPr>
            <a:r>
              <a:rPr lang="en-US" dirty="0"/>
              <a:t>•     All staff persons employed by the school administrative unit must be entered into NEO Staff. In addition, all contractors employed in a position required for EPS reporting and/or in a position with </a:t>
            </a:r>
            <a:r>
              <a:rPr lang="en-US" b="1" i="1" u="sng" dirty="0"/>
              <a:t>sustained direct unsupervised access to students</a:t>
            </a:r>
            <a:r>
              <a:rPr lang="en-US" dirty="0"/>
              <a:t> must be entered into NEO Staff.</a:t>
            </a:r>
          </a:p>
          <a:p>
            <a:pPr marL="0" indent="0">
              <a:buNone/>
            </a:pPr>
            <a:endParaRPr lang="en-US" dirty="0"/>
          </a:p>
          <a:p>
            <a:pPr marL="4445" indent="0">
              <a:buNone/>
            </a:pPr>
            <a:r>
              <a:rPr lang="en-US" dirty="0"/>
              <a:t>•     Include contracted staff for work that is considered part of the regular operations; Examples may include bus drivers, school nurses, psychologists, and physical therapists.</a:t>
            </a:r>
          </a:p>
          <a:p>
            <a:pPr marL="4445" indent="0">
              <a:buNone/>
            </a:pPr>
            <a:endParaRPr lang="en-US" dirty="0"/>
          </a:p>
          <a:p>
            <a:endParaRPr lang="en-US" dirty="0"/>
          </a:p>
        </p:txBody>
      </p:sp>
    </p:spTree>
    <p:extLst>
      <p:ext uri="{BB962C8B-B14F-4D97-AF65-F5344CB8AC3E}">
        <p14:creationId xmlns:p14="http://schemas.microsoft.com/office/powerpoint/2010/main" val="2358017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0C4ED-E2C6-43B2-9F3B-09531F0A5D9C}"/>
              </a:ext>
            </a:extLst>
          </p:cNvPr>
          <p:cNvSpPr>
            <a:spLocks noGrp="1"/>
          </p:cNvSpPr>
          <p:nvPr>
            <p:ph type="title"/>
          </p:nvPr>
        </p:nvSpPr>
        <p:spPr/>
        <p:txBody>
          <a:bodyPr/>
          <a:lstStyle/>
          <a:p>
            <a:r>
              <a:rPr lang="en-US" dirty="0"/>
              <a:t>Who needs to be entered?</a:t>
            </a:r>
          </a:p>
        </p:txBody>
      </p:sp>
      <p:sp>
        <p:nvSpPr>
          <p:cNvPr id="3" name="Content Placeholder 2">
            <a:extLst>
              <a:ext uri="{FF2B5EF4-FFF2-40B4-BE49-F238E27FC236}">
                <a16:creationId xmlns:a16="http://schemas.microsoft.com/office/drawing/2014/main" id="{5C11CE00-BBA1-4B7E-B123-3451D3FA57CA}"/>
              </a:ext>
            </a:extLst>
          </p:cNvPr>
          <p:cNvSpPr>
            <a:spLocks noGrp="1"/>
          </p:cNvSpPr>
          <p:nvPr>
            <p:ph idx="1"/>
          </p:nvPr>
        </p:nvSpPr>
        <p:spPr>
          <a:xfrm>
            <a:off x="470517" y="1371600"/>
            <a:ext cx="8229600" cy="4648200"/>
          </a:xfrm>
        </p:spPr>
        <p:txBody>
          <a:bodyPr/>
          <a:lstStyle/>
          <a:p>
            <a:pPr marL="0" indent="0">
              <a:buNone/>
            </a:pPr>
            <a:r>
              <a:rPr lang="en-US" dirty="0"/>
              <a:t>•     Include staff employed by another entity that is contracted to provide work that can be considered part of the district’s regular operations.</a:t>
            </a:r>
          </a:p>
          <a:p>
            <a:pPr lvl="1"/>
            <a:r>
              <a:rPr lang="en-US" dirty="0"/>
              <a:t>These staff work within the district but are employees of the entity with which the district contracts. </a:t>
            </a:r>
          </a:p>
          <a:p>
            <a:pPr lvl="1"/>
            <a:r>
              <a:rPr lang="en-US" dirty="0"/>
              <a:t>The district does not pay retirement or other benefits. </a:t>
            </a:r>
          </a:p>
          <a:p>
            <a:pPr lvl="1"/>
            <a:r>
              <a:rPr lang="en-US" dirty="0"/>
              <a:t>Examples may include staff of the school; school security personnel provided by a private firm; or outsourced Pre-K programs.</a:t>
            </a:r>
          </a:p>
        </p:txBody>
      </p:sp>
    </p:spTree>
    <p:extLst>
      <p:ext uri="{BB962C8B-B14F-4D97-AF65-F5344CB8AC3E}">
        <p14:creationId xmlns:p14="http://schemas.microsoft.com/office/powerpoint/2010/main" val="2963762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ABCBD-2881-4E79-AA0B-47A31B8BBE62}"/>
              </a:ext>
            </a:extLst>
          </p:cNvPr>
          <p:cNvSpPr>
            <a:spLocks noGrp="1"/>
          </p:cNvSpPr>
          <p:nvPr>
            <p:ph type="title"/>
          </p:nvPr>
        </p:nvSpPr>
        <p:spPr/>
        <p:txBody>
          <a:bodyPr/>
          <a:lstStyle/>
          <a:p>
            <a:r>
              <a:rPr lang="en-US" dirty="0"/>
              <a:t>Who needs to NOT be entered?</a:t>
            </a:r>
          </a:p>
        </p:txBody>
      </p:sp>
      <p:sp>
        <p:nvSpPr>
          <p:cNvPr id="3" name="Content Placeholder 2">
            <a:extLst>
              <a:ext uri="{FF2B5EF4-FFF2-40B4-BE49-F238E27FC236}">
                <a16:creationId xmlns:a16="http://schemas.microsoft.com/office/drawing/2014/main" id="{F981391D-033F-477C-AFE3-78A5148571A0}"/>
              </a:ext>
            </a:extLst>
          </p:cNvPr>
          <p:cNvSpPr>
            <a:spLocks noGrp="1"/>
          </p:cNvSpPr>
          <p:nvPr>
            <p:ph idx="1"/>
          </p:nvPr>
        </p:nvSpPr>
        <p:spPr/>
        <p:txBody>
          <a:bodyPr/>
          <a:lstStyle/>
          <a:p>
            <a:pPr marL="0" indent="0">
              <a:buNone/>
            </a:pPr>
            <a:r>
              <a:rPr lang="en-US" dirty="0"/>
              <a:t>•     Do not include employees of contractors who provide a non-regular service; these are staff furnished by the contractor, on- or off-site, to provide the service. </a:t>
            </a:r>
          </a:p>
          <a:p>
            <a:pPr lvl="1"/>
            <a:r>
              <a:rPr lang="en-US" dirty="0"/>
              <a:t>Examples may include carpenters or electricians working for a firm hired to refurbish school building(s).</a:t>
            </a:r>
          </a:p>
          <a:p>
            <a:endParaRPr lang="en-US" dirty="0"/>
          </a:p>
        </p:txBody>
      </p:sp>
    </p:spTree>
    <p:extLst>
      <p:ext uri="{BB962C8B-B14F-4D97-AF65-F5344CB8AC3E}">
        <p14:creationId xmlns:p14="http://schemas.microsoft.com/office/powerpoint/2010/main" val="2603228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A7BCE-A211-4241-9C49-768FBE07EB18}"/>
              </a:ext>
            </a:extLst>
          </p:cNvPr>
          <p:cNvSpPr>
            <a:spLocks noGrp="1"/>
          </p:cNvSpPr>
          <p:nvPr>
            <p:ph type="title"/>
          </p:nvPr>
        </p:nvSpPr>
        <p:spPr/>
        <p:txBody>
          <a:bodyPr/>
          <a:lstStyle/>
          <a:p>
            <a:r>
              <a:rPr lang="en-US" dirty="0"/>
              <a:t>Staff Details Export</a:t>
            </a:r>
          </a:p>
        </p:txBody>
      </p:sp>
      <p:sp>
        <p:nvSpPr>
          <p:cNvPr id="3" name="Content Placeholder 2">
            <a:extLst>
              <a:ext uri="{FF2B5EF4-FFF2-40B4-BE49-F238E27FC236}">
                <a16:creationId xmlns:a16="http://schemas.microsoft.com/office/drawing/2014/main" id="{1DD5278A-AFA8-41A9-A13E-15564C6A48D0}"/>
              </a:ext>
            </a:extLst>
          </p:cNvPr>
          <p:cNvSpPr>
            <a:spLocks noGrp="1"/>
          </p:cNvSpPr>
          <p:nvPr>
            <p:ph idx="1"/>
          </p:nvPr>
        </p:nvSpPr>
        <p:spPr>
          <a:xfrm>
            <a:off x="457200" y="3905959"/>
            <a:ext cx="7924800" cy="1961441"/>
          </a:xfrm>
        </p:spPr>
        <p:txBody>
          <a:bodyPr/>
          <a:lstStyle/>
          <a:p>
            <a:r>
              <a:rPr lang="en-US" dirty="0"/>
              <a:t>The staff details export was created to provide an all-encompassing staff download for districts.</a:t>
            </a:r>
          </a:p>
          <a:p>
            <a:r>
              <a:rPr lang="en-US" dirty="0"/>
              <a:t>This IS NOT to be used for verifying FTE data as is assigns staff a line in the report for each assignment</a:t>
            </a:r>
          </a:p>
        </p:txBody>
      </p:sp>
      <p:pic>
        <p:nvPicPr>
          <p:cNvPr id="4" name="Picture 3">
            <a:extLst>
              <a:ext uri="{FF2B5EF4-FFF2-40B4-BE49-F238E27FC236}">
                <a16:creationId xmlns:a16="http://schemas.microsoft.com/office/drawing/2014/main" id="{07EC8B5E-0916-4779-8E32-965A3F216EB1}"/>
              </a:ext>
            </a:extLst>
          </p:cNvPr>
          <p:cNvPicPr>
            <a:picLocks noChangeAspect="1"/>
          </p:cNvPicPr>
          <p:nvPr/>
        </p:nvPicPr>
        <p:blipFill>
          <a:blip r:embed="rId2"/>
          <a:stretch>
            <a:fillRect/>
          </a:stretch>
        </p:blipFill>
        <p:spPr>
          <a:xfrm>
            <a:off x="20444" y="1447801"/>
            <a:ext cx="9144000" cy="2458158"/>
          </a:xfrm>
          <a:prstGeom prst="rect">
            <a:avLst/>
          </a:prstGeom>
        </p:spPr>
      </p:pic>
    </p:spTree>
    <p:extLst>
      <p:ext uri="{BB962C8B-B14F-4D97-AF65-F5344CB8AC3E}">
        <p14:creationId xmlns:p14="http://schemas.microsoft.com/office/powerpoint/2010/main" val="3367227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571A357-8E14-4453-9780-DAF396A45A83}"/>
              </a:ext>
            </a:extLst>
          </p:cNvPr>
          <p:cNvPicPr>
            <a:picLocks noGrp="1" noChangeAspect="1"/>
          </p:cNvPicPr>
          <p:nvPr>
            <p:ph idx="1"/>
          </p:nvPr>
        </p:nvPicPr>
        <p:blipFill>
          <a:blip r:embed="rId2"/>
          <a:stretch>
            <a:fillRect/>
          </a:stretch>
        </p:blipFill>
        <p:spPr>
          <a:xfrm>
            <a:off x="76200" y="1371600"/>
            <a:ext cx="8965780" cy="2438400"/>
          </a:xfrm>
          <a:prstGeom prst="rect">
            <a:avLst/>
          </a:prstGeom>
        </p:spPr>
      </p:pic>
      <p:sp>
        <p:nvSpPr>
          <p:cNvPr id="5" name="TextBox 4">
            <a:extLst>
              <a:ext uri="{FF2B5EF4-FFF2-40B4-BE49-F238E27FC236}">
                <a16:creationId xmlns:a16="http://schemas.microsoft.com/office/drawing/2014/main" id="{2C254E81-36AD-4F33-9B7E-17F82960496F}"/>
              </a:ext>
            </a:extLst>
          </p:cNvPr>
          <p:cNvSpPr txBox="1"/>
          <p:nvPr/>
        </p:nvSpPr>
        <p:spPr>
          <a:xfrm>
            <a:off x="152400" y="4114800"/>
            <a:ext cx="8763000" cy="646331"/>
          </a:xfrm>
          <a:prstGeom prst="rect">
            <a:avLst/>
          </a:prstGeom>
          <a:noFill/>
        </p:spPr>
        <p:txBody>
          <a:bodyPr wrap="square" rtlCol="0">
            <a:spAutoFit/>
          </a:bodyPr>
          <a:lstStyle/>
          <a:p>
            <a:r>
              <a:rPr lang="en-US" dirty="0"/>
              <a:t>In this example we can see it would appear this teacher has an EPS FTE of 4 but the EPS FTE is only a 1</a:t>
            </a:r>
          </a:p>
        </p:txBody>
      </p:sp>
    </p:spTree>
    <p:extLst>
      <p:ext uri="{BB962C8B-B14F-4D97-AF65-F5344CB8AC3E}">
        <p14:creationId xmlns:p14="http://schemas.microsoft.com/office/powerpoint/2010/main" val="4191781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B79CC-43E7-41A6-B2D8-2CBE3E77E027}"/>
              </a:ext>
            </a:extLst>
          </p:cNvPr>
          <p:cNvSpPr>
            <a:spLocks noGrp="1"/>
          </p:cNvSpPr>
          <p:nvPr>
            <p:ph type="title"/>
          </p:nvPr>
        </p:nvSpPr>
        <p:spPr/>
        <p:txBody>
          <a:bodyPr/>
          <a:lstStyle/>
          <a:p>
            <a:r>
              <a:rPr lang="en-US" dirty="0"/>
              <a:t>SAU Search Screen</a:t>
            </a:r>
          </a:p>
        </p:txBody>
      </p:sp>
      <p:sp>
        <p:nvSpPr>
          <p:cNvPr id="3" name="TextBox 2">
            <a:extLst>
              <a:ext uri="{FF2B5EF4-FFF2-40B4-BE49-F238E27FC236}">
                <a16:creationId xmlns:a16="http://schemas.microsoft.com/office/drawing/2014/main" id="{AE27CAC0-C9EE-40BA-971B-9727FC498082}"/>
              </a:ext>
            </a:extLst>
          </p:cNvPr>
          <p:cNvSpPr txBox="1"/>
          <p:nvPr/>
        </p:nvSpPr>
        <p:spPr>
          <a:xfrm>
            <a:off x="457200" y="1342072"/>
            <a:ext cx="79248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The SAU Search screen is ideal to search all currently employed staff in your district.</a:t>
            </a:r>
          </a:p>
          <a:p>
            <a:endParaRPr lang="en-US" dirty="0"/>
          </a:p>
          <a:p>
            <a:pPr marL="285750" indent="-285750">
              <a:buFont typeface="Arial" panose="020B0604020202020204" pitchFamily="34" charset="0"/>
              <a:buChar char="•"/>
            </a:pPr>
            <a:r>
              <a:rPr lang="en-US" dirty="0"/>
              <a:t>This is also an easy way to access staff on one screen to see who is in “pending” status. Filtering the Pending field will bring Yes’s to the top.</a:t>
            </a:r>
          </a:p>
        </p:txBody>
      </p:sp>
      <p:pic>
        <p:nvPicPr>
          <p:cNvPr id="4" name="Picture 3">
            <a:extLst>
              <a:ext uri="{FF2B5EF4-FFF2-40B4-BE49-F238E27FC236}">
                <a16:creationId xmlns:a16="http://schemas.microsoft.com/office/drawing/2014/main" id="{B29D4C3A-E0EA-4DCB-BC1A-C8D6315569BA}"/>
              </a:ext>
            </a:extLst>
          </p:cNvPr>
          <p:cNvPicPr>
            <a:picLocks noChangeAspect="1"/>
          </p:cNvPicPr>
          <p:nvPr/>
        </p:nvPicPr>
        <p:blipFill>
          <a:blip r:embed="rId2"/>
          <a:stretch>
            <a:fillRect/>
          </a:stretch>
        </p:blipFill>
        <p:spPr>
          <a:xfrm>
            <a:off x="780585" y="3096398"/>
            <a:ext cx="7620000" cy="3197412"/>
          </a:xfrm>
          <a:prstGeom prst="rect">
            <a:avLst/>
          </a:prstGeom>
        </p:spPr>
      </p:pic>
    </p:spTree>
    <p:extLst>
      <p:ext uri="{BB962C8B-B14F-4D97-AF65-F5344CB8AC3E}">
        <p14:creationId xmlns:p14="http://schemas.microsoft.com/office/powerpoint/2010/main" val="2378192409"/>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000000"/>
      </a:dk2>
      <a:lt2>
        <a:srgbClr val="808080"/>
      </a:lt2>
      <a:accent1>
        <a:srgbClr val="A6906D"/>
      </a:accent1>
      <a:accent2>
        <a:srgbClr val="2B5880"/>
      </a:accent2>
      <a:accent3>
        <a:srgbClr val="FFFFFF"/>
      </a:accent3>
      <a:accent4>
        <a:srgbClr val="000000"/>
      </a:accent4>
      <a:accent5>
        <a:srgbClr val="D0C6BA"/>
      </a:accent5>
      <a:accent6>
        <a:srgbClr val="264F73"/>
      </a:accent6>
      <a:hlink>
        <a:srgbClr val="005390"/>
      </a:hlink>
      <a:folHlink>
        <a:srgbClr val="005390"/>
      </a:folHlink>
    </a:clrScheme>
    <a:fontScheme name="Office Them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0000"/>
        </a:dk2>
        <a:lt2>
          <a:srgbClr val="808080"/>
        </a:lt2>
        <a:accent1>
          <a:srgbClr val="A6906D"/>
        </a:accent1>
        <a:accent2>
          <a:srgbClr val="2B5880"/>
        </a:accent2>
        <a:accent3>
          <a:srgbClr val="FFFFFF"/>
        </a:accent3>
        <a:accent4>
          <a:srgbClr val="000000"/>
        </a:accent4>
        <a:accent5>
          <a:srgbClr val="D0C6BA"/>
        </a:accent5>
        <a:accent6>
          <a:srgbClr val="264F73"/>
        </a:accent6>
        <a:hlink>
          <a:srgbClr val="8A2E13"/>
        </a:hlink>
        <a:folHlink>
          <a:srgbClr val="73562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MDOE-20 (1)</Template>
  <TotalTime>13813</TotalTime>
  <Words>1674</Words>
  <Application>Microsoft Office PowerPoint</Application>
  <PresentationFormat>On-screen Show (4:3)</PresentationFormat>
  <Paragraphs>134</Paragraphs>
  <Slides>30</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Century Gothic</vt:lpstr>
      <vt:lpstr>Office Theme</vt:lpstr>
      <vt:lpstr>NEO Staff Module</vt:lpstr>
      <vt:lpstr>https://www.maine.gov/doe/data-reporting/collection/helpdesk</vt:lpstr>
      <vt:lpstr>What is NEO Staff?</vt:lpstr>
      <vt:lpstr>Who needs to be entered?</vt:lpstr>
      <vt:lpstr>Who needs to be entered?</vt:lpstr>
      <vt:lpstr>Who needs to NOT be entered?</vt:lpstr>
      <vt:lpstr>Staff Details Export</vt:lpstr>
      <vt:lpstr>PowerPoint Presentation</vt:lpstr>
      <vt:lpstr>SAU Search Screen</vt:lpstr>
      <vt:lpstr>Staff Search Screen</vt:lpstr>
      <vt:lpstr>Edit Staff Record Screen</vt:lpstr>
      <vt:lpstr>Assignment Grid</vt:lpstr>
      <vt:lpstr>Add or Edit Assignments</vt:lpstr>
      <vt:lpstr>Contact Information</vt:lpstr>
      <vt:lpstr>Year of Experience</vt:lpstr>
      <vt:lpstr>Staff – Special Education Question</vt:lpstr>
      <vt:lpstr>Staff –  Special Education Question &amp; Calculation</vt:lpstr>
      <vt:lpstr>Staff Certification</vt:lpstr>
      <vt:lpstr>Staff Certification </vt:lpstr>
      <vt:lpstr>Staff Certification</vt:lpstr>
      <vt:lpstr>Staff Certification</vt:lpstr>
      <vt:lpstr>Staff Certification</vt:lpstr>
      <vt:lpstr>Staff Certification</vt:lpstr>
      <vt:lpstr>Contact Information</vt:lpstr>
      <vt:lpstr>Contact Information</vt:lpstr>
      <vt:lpstr>Contact Information</vt:lpstr>
      <vt:lpstr>EFS-05 Part 2 – Special Education Staff</vt:lpstr>
      <vt:lpstr>EFS-05 Part 2 – Special Education Staff</vt:lpstr>
      <vt:lpstr>EFS-05 Part 2 - Statuses</vt:lpstr>
      <vt:lpstr>https://www.maine.gov/doe/data-reporting/collection/helpdesk</vt:lpstr>
    </vt:vector>
  </TitlesOfParts>
  <Company>State of Maine, DAFS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Training Summer 2018</dc:title>
  <dc:creator>Bartash, Shannon</dc:creator>
  <cp:lastModifiedBy>Cunningham, Ryan L</cp:lastModifiedBy>
  <cp:revision>289</cp:revision>
  <cp:lastPrinted>2019-02-19T15:49:00Z</cp:lastPrinted>
  <dcterms:created xsi:type="dcterms:W3CDTF">2018-06-04T18:42:46Z</dcterms:created>
  <dcterms:modified xsi:type="dcterms:W3CDTF">2021-11-04T22:19:41Z</dcterms:modified>
</cp:coreProperties>
</file>