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30" r:id="rId4"/>
    <p:sldId id="291" r:id="rId5"/>
    <p:sldId id="331" r:id="rId6"/>
    <p:sldId id="332" r:id="rId7"/>
    <p:sldId id="327" r:id="rId8"/>
    <p:sldId id="328" r:id="rId9"/>
    <p:sldId id="326" r:id="rId10"/>
    <p:sldId id="312" r:id="rId11"/>
    <p:sldId id="316" r:id="rId12"/>
    <p:sldId id="314" r:id="rId13"/>
    <p:sldId id="311" r:id="rId14"/>
    <p:sldId id="304" r:id="rId15"/>
    <p:sldId id="33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18A8"/>
    <a:srgbClr val="195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86" y="7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 dirty="0"/>
            <a:t>OSW foundations are massive. 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 dirty="0"/>
            <a:t>Foundation construction in the uplands. 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 dirty="0"/>
            <a:t>Foundation must be transferred from the uplands into the water.  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 dirty="0"/>
            <a:t>So far, this group has discussed launching foundations by barge. </a:t>
          </a:r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6330E898-BC42-4C47-B5AD-9E5C0A0C77FE}">
      <dgm:prSet/>
      <dgm:spPr/>
      <dgm:t>
        <a:bodyPr/>
        <a:lstStyle/>
        <a:p>
          <a:r>
            <a:rPr lang="en-US" dirty="0"/>
            <a:t>Other options may be appropriate depending on size/characteristics. </a:t>
          </a:r>
        </a:p>
      </dgm:t>
    </dgm:pt>
    <dgm:pt modelId="{5C46760A-5CFD-489C-B34F-D6FED42489F4}" type="parTrans" cxnId="{4FFAF6DF-D97B-4227-9EB5-31E1558F8779}">
      <dgm:prSet/>
      <dgm:spPr/>
      <dgm:t>
        <a:bodyPr/>
        <a:lstStyle/>
        <a:p>
          <a:endParaRPr lang="en-US"/>
        </a:p>
      </dgm:t>
    </dgm:pt>
    <dgm:pt modelId="{A5FD5542-166A-4642-B05A-34B54FF8541F}" type="sibTrans" cxnId="{4FFAF6DF-D97B-4227-9EB5-31E1558F8779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631CFF-2A12-4AF5-8E59-7371E6898D72}" type="pres">
      <dgm:prSet presAssocID="{D6C9D958-0575-4375-8CA1-B95A7AA54F11}" presName="spacer" presStyleCnt="0"/>
      <dgm:spPr/>
    </dgm:pt>
    <dgm:pt modelId="{9FE779B9-AD17-4749-AF51-8CE95B4DFFDC}" type="pres">
      <dgm:prSet presAssocID="{6330E898-BC42-4C47-B5AD-9E5C0A0C77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75D0874-79AC-4034-B20D-5E1F31D12499}" type="presOf" srcId="{6330E898-BC42-4C47-B5AD-9E5C0A0C77FE}" destId="{9FE779B9-AD17-4749-AF51-8CE95B4DFFDC}" srcOrd="0" destOrd="0" presId="urn:microsoft.com/office/officeart/2005/8/layout/vList2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4FFAF6DF-D97B-4227-9EB5-31E1558F8779}" srcId="{117C622C-6AC4-4744-BBD1-CEE41F933A4A}" destId="{6330E898-BC42-4C47-B5AD-9E5C0A0C77FE}" srcOrd="4" destOrd="0" parTransId="{5C46760A-5CFD-489C-B34F-D6FED42489F4}" sibTransId="{A5FD5542-166A-4642-B05A-34B54FF8541F}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  <dgm:cxn modelId="{96DED0CD-751E-4C2A-A668-4B8872CB8F33}" type="presParOf" srcId="{49E05E4F-027A-45C5-B422-AFA142E9AB08}" destId="{70631CFF-2A12-4AF5-8E59-7371E6898D72}" srcOrd="7" destOrd="0" presId="urn:microsoft.com/office/officeart/2005/8/layout/vList2"/>
    <dgm:cxn modelId="{766CA29B-09DD-45EF-87C1-3CD4CE65DEA8}" type="presParOf" srcId="{49E05E4F-027A-45C5-B422-AFA142E9AB08}" destId="{9FE779B9-AD17-4749-AF51-8CE95B4DF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 dirty="0"/>
            <a:t>Specialized semi-submersible barge/vessel. 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 dirty="0"/>
            <a:t>Barge can be moved and relocated elsewhere.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 dirty="0"/>
            <a:t>Requires deeper water to submerge.  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 dirty="0"/>
            <a:t>Can be expensive to build specialized barges.</a:t>
          </a:r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6330E898-BC42-4C47-B5AD-9E5C0A0C77FE}">
      <dgm:prSet/>
      <dgm:spPr/>
      <dgm:t>
        <a:bodyPr/>
        <a:lstStyle/>
        <a:p>
          <a:r>
            <a:rPr lang="en-US" dirty="0"/>
            <a:t>More sensitive to wind/wave and sea characteristics. </a:t>
          </a:r>
        </a:p>
      </dgm:t>
    </dgm:pt>
    <dgm:pt modelId="{5C46760A-5CFD-489C-B34F-D6FED42489F4}" type="parTrans" cxnId="{4FFAF6DF-D97B-4227-9EB5-31E1558F8779}">
      <dgm:prSet/>
      <dgm:spPr/>
      <dgm:t>
        <a:bodyPr/>
        <a:lstStyle/>
        <a:p>
          <a:endParaRPr lang="en-US"/>
        </a:p>
      </dgm:t>
    </dgm:pt>
    <dgm:pt modelId="{A5FD5542-166A-4642-B05A-34B54FF8541F}" type="sibTrans" cxnId="{4FFAF6DF-D97B-4227-9EB5-31E1558F8779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631CFF-2A12-4AF5-8E59-7371E6898D72}" type="pres">
      <dgm:prSet presAssocID="{D6C9D958-0575-4375-8CA1-B95A7AA54F11}" presName="spacer" presStyleCnt="0"/>
      <dgm:spPr/>
    </dgm:pt>
    <dgm:pt modelId="{9FE779B9-AD17-4749-AF51-8CE95B4DFFDC}" type="pres">
      <dgm:prSet presAssocID="{6330E898-BC42-4C47-B5AD-9E5C0A0C77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75D0874-79AC-4034-B20D-5E1F31D12499}" type="presOf" srcId="{6330E898-BC42-4C47-B5AD-9E5C0A0C77FE}" destId="{9FE779B9-AD17-4749-AF51-8CE95B4DFFDC}" srcOrd="0" destOrd="0" presId="urn:microsoft.com/office/officeart/2005/8/layout/vList2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4FFAF6DF-D97B-4227-9EB5-31E1558F8779}" srcId="{117C622C-6AC4-4744-BBD1-CEE41F933A4A}" destId="{6330E898-BC42-4C47-B5AD-9E5C0A0C77FE}" srcOrd="4" destOrd="0" parTransId="{5C46760A-5CFD-489C-B34F-D6FED42489F4}" sibTransId="{A5FD5542-166A-4642-B05A-34B54FF8541F}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  <dgm:cxn modelId="{96DED0CD-751E-4C2A-A668-4B8872CB8F33}" type="presParOf" srcId="{49E05E4F-027A-45C5-B422-AFA142E9AB08}" destId="{70631CFF-2A12-4AF5-8E59-7371E6898D72}" srcOrd="7" destOrd="0" presId="urn:microsoft.com/office/officeart/2005/8/layout/vList2"/>
    <dgm:cxn modelId="{766CA29B-09DD-45EF-87C1-3CD4CE65DEA8}" type="presParOf" srcId="{49E05E4F-027A-45C5-B422-AFA142E9AB08}" destId="{9FE779B9-AD17-4749-AF51-8CE95B4DF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 dirty="0"/>
            <a:t>Similar to how ships can be launched.  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 dirty="0"/>
            <a:t>Fixed equipment that can not be relocated.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 dirty="0"/>
            <a:t>More complex mechanical components than a barge.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 dirty="0"/>
            <a:t>Can be expensive to build and maintain. </a:t>
          </a:r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6330E898-BC42-4C47-B5AD-9E5C0A0C77FE}">
      <dgm:prSet/>
      <dgm:spPr/>
      <dgm:t>
        <a:bodyPr/>
        <a:lstStyle/>
        <a:p>
          <a:r>
            <a:rPr lang="en-US" dirty="0"/>
            <a:t> Several different ways to control the launch. </a:t>
          </a:r>
        </a:p>
      </dgm:t>
    </dgm:pt>
    <dgm:pt modelId="{5C46760A-5CFD-489C-B34F-D6FED42489F4}" type="parTrans" cxnId="{4FFAF6DF-D97B-4227-9EB5-31E1558F8779}">
      <dgm:prSet/>
      <dgm:spPr/>
      <dgm:t>
        <a:bodyPr/>
        <a:lstStyle/>
        <a:p>
          <a:endParaRPr lang="en-US"/>
        </a:p>
      </dgm:t>
    </dgm:pt>
    <dgm:pt modelId="{A5FD5542-166A-4642-B05A-34B54FF8541F}" type="sibTrans" cxnId="{4FFAF6DF-D97B-4227-9EB5-31E1558F8779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631CFF-2A12-4AF5-8E59-7371E6898D72}" type="pres">
      <dgm:prSet presAssocID="{D6C9D958-0575-4375-8CA1-B95A7AA54F11}" presName="spacer" presStyleCnt="0"/>
      <dgm:spPr/>
    </dgm:pt>
    <dgm:pt modelId="{9FE779B9-AD17-4749-AF51-8CE95B4DFFDC}" type="pres">
      <dgm:prSet presAssocID="{6330E898-BC42-4C47-B5AD-9E5C0A0C77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75D0874-79AC-4034-B20D-5E1F31D12499}" type="presOf" srcId="{6330E898-BC42-4C47-B5AD-9E5C0A0C77FE}" destId="{9FE779B9-AD17-4749-AF51-8CE95B4DFFDC}" srcOrd="0" destOrd="0" presId="urn:microsoft.com/office/officeart/2005/8/layout/vList2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4FFAF6DF-D97B-4227-9EB5-31E1558F8779}" srcId="{117C622C-6AC4-4744-BBD1-CEE41F933A4A}" destId="{6330E898-BC42-4C47-B5AD-9E5C0A0C77FE}" srcOrd="4" destOrd="0" parTransId="{5C46760A-5CFD-489C-B34F-D6FED42489F4}" sibTransId="{A5FD5542-166A-4642-B05A-34B54FF8541F}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  <dgm:cxn modelId="{96DED0CD-751E-4C2A-A668-4B8872CB8F33}" type="presParOf" srcId="{49E05E4F-027A-45C5-B422-AFA142E9AB08}" destId="{70631CFF-2A12-4AF5-8E59-7371E6898D72}" srcOrd="7" destOrd="0" presId="urn:microsoft.com/office/officeart/2005/8/layout/vList2"/>
    <dgm:cxn modelId="{766CA29B-09DD-45EF-87C1-3CD4CE65DEA8}" type="presParOf" srcId="{49E05E4F-027A-45C5-B422-AFA142E9AB08}" destId="{9FE779B9-AD17-4749-AF51-8CE95B4DF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 dirty="0"/>
            <a:t>State is continuing to refine alternative concepts. 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 dirty="0"/>
            <a:t>Exploring inclined ramp and semi-sub barge options. 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 dirty="0"/>
            <a:t>Optimal launching methodology depends on foundation type.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330E898-BC42-4C47-B5AD-9E5C0A0C77FE}">
      <dgm:prSet/>
      <dgm:spPr/>
      <dgm:t>
        <a:bodyPr/>
        <a:lstStyle/>
        <a:p>
          <a:r>
            <a:rPr lang="en-US" dirty="0"/>
            <a:t>Launching OSW foundations with a ramp is a novel concept.</a:t>
          </a:r>
        </a:p>
      </dgm:t>
    </dgm:pt>
    <dgm:pt modelId="{5C46760A-5CFD-489C-B34F-D6FED42489F4}" type="parTrans" cxnId="{4FFAF6DF-D97B-4227-9EB5-31E1558F8779}">
      <dgm:prSet/>
      <dgm:spPr/>
      <dgm:t>
        <a:bodyPr/>
        <a:lstStyle/>
        <a:p>
          <a:endParaRPr lang="en-US"/>
        </a:p>
      </dgm:t>
    </dgm:pt>
    <dgm:pt modelId="{A5FD5542-166A-4642-B05A-34B54FF8541F}" type="sibTrans" cxnId="{4FFAF6DF-D97B-4227-9EB5-31E1558F8779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 dirty="0"/>
            <a:t>Heavier foundations may require multiple barges configured together.</a:t>
          </a:r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631CFF-2A12-4AF5-8E59-7371E6898D72}" type="pres">
      <dgm:prSet presAssocID="{D6C9D958-0575-4375-8CA1-B95A7AA54F11}" presName="spacer" presStyleCnt="0"/>
      <dgm:spPr/>
    </dgm:pt>
    <dgm:pt modelId="{9FE779B9-AD17-4749-AF51-8CE95B4DFFDC}" type="pres">
      <dgm:prSet presAssocID="{6330E898-BC42-4C47-B5AD-9E5C0A0C77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75D0874-79AC-4034-B20D-5E1F31D12499}" type="presOf" srcId="{6330E898-BC42-4C47-B5AD-9E5C0A0C77FE}" destId="{9FE779B9-AD17-4749-AF51-8CE95B4DFFDC}" srcOrd="0" destOrd="0" presId="urn:microsoft.com/office/officeart/2005/8/layout/vList2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4FFAF6DF-D97B-4227-9EB5-31E1558F8779}" srcId="{117C622C-6AC4-4744-BBD1-CEE41F933A4A}" destId="{6330E898-BC42-4C47-B5AD-9E5C0A0C77FE}" srcOrd="4" destOrd="0" parTransId="{5C46760A-5CFD-489C-B34F-D6FED42489F4}" sibTransId="{A5FD5542-166A-4642-B05A-34B54FF8541F}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  <dgm:cxn modelId="{96DED0CD-751E-4C2A-A668-4B8872CB8F33}" type="presParOf" srcId="{49E05E4F-027A-45C5-B422-AFA142E9AB08}" destId="{70631CFF-2A12-4AF5-8E59-7371E6898D72}" srcOrd="7" destOrd="0" presId="urn:microsoft.com/office/officeart/2005/8/layout/vList2"/>
    <dgm:cxn modelId="{766CA29B-09DD-45EF-87C1-3CD4CE65DEA8}" type="presParOf" srcId="{49E05E4F-027A-45C5-B422-AFA142E9AB08}" destId="{9FE779B9-AD17-4749-AF51-8CE95B4DF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7C622C-6AC4-4744-BBD1-CEE41F933A4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BBF302-B0F1-4816-A883-3EF5FA41BC10}">
      <dgm:prSet/>
      <dgm:spPr/>
      <dgm:t>
        <a:bodyPr/>
        <a:lstStyle/>
        <a:p>
          <a:r>
            <a:rPr lang="en-US" dirty="0"/>
            <a:t>Mack Point with Launching Ramp – 100 acres </a:t>
          </a:r>
        </a:p>
      </dgm:t>
    </dgm:pt>
    <dgm:pt modelId="{D92D02ED-083B-40CC-A41F-6CE7A2F6C2A7}" type="parTrans" cxnId="{24053AE1-44D5-497B-B984-616249CCEB8B}">
      <dgm:prSet/>
      <dgm:spPr/>
      <dgm:t>
        <a:bodyPr/>
        <a:lstStyle/>
        <a:p>
          <a:endParaRPr lang="en-US"/>
        </a:p>
      </dgm:t>
    </dgm:pt>
    <dgm:pt modelId="{A2F435BB-4942-46AE-A91A-82B25AAF286D}" type="sibTrans" cxnId="{24053AE1-44D5-497B-B984-616249CCEB8B}">
      <dgm:prSet/>
      <dgm:spPr/>
      <dgm:t>
        <a:bodyPr/>
        <a:lstStyle/>
        <a:p>
          <a:endParaRPr lang="en-US"/>
        </a:p>
      </dgm:t>
    </dgm:pt>
    <dgm:pt modelId="{3BCAE9E2-57A9-41E8-9C4E-F557224359C9}">
      <dgm:prSet/>
      <dgm:spPr/>
      <dgm:t>
        <a:bodyPr/>
        <a:lstStyle/>
        <a:p>
          <a:r>
            <a:rPr lang="en-US" dirty="0"/>
            <a:t>Sears Island with Launching Ramp – 100 acres</a:t>
          </a:r>
        </a:p>
      </dgm:t>
    </dgm:pt>
    <dgm:pt modelId="{F04DCD37-FA32-4DF7-B015-2A7BA72B1CCA}" type="parTrans" cxnId="{59F4280A-954A-4509-848B-54EFB594877B}">
      <dgm:prSet/>
      <dgm:spPr/>
      <dgm:t>
        <a:bodyPr/>
        <a:lstStyle/>
        <a:p>
          <a:endParaRPr lang="en-US"/>
        </a:p>
      </dgm:t>
    </dgm:pt>
    <dgm:pt modelId="{F1462B54-1D57-44F2-8EA2-CD6DADCB70A4}" type="sibTrans" cxnId="{59F4280A-954A-4509-848B-54EFB594877B}">
      <dgm:prSet/>
      <dgm:spPr/>
      <dgm:t>
        <a:bodyPr/>
        <a:lstStyle/>
        <a:p>
          <a:endParaRPr lang="en-US"/>
        </a:p>
      </dgm:t>
    </dgm:pt>
    <dgm:pt modelId="{97441293-AFCF-4EB3-8A6C-FD701267792E}">
      <dgm:prSet/>
      <dgm:spPr/>
      <dgm:t>
        <a:bodyPr/>
        <a:lstStyle/>
        <a:p>
          <a:r>
            <a:rPr lang="en-US" dirty="0"/>
            <a:t>Mack Pt/Sears Island Hybrid/Ramp – 119 total acres </a:t>
          </a:r>
        </a:p>
      </dgm:t>
    </dgm:pt>
    <dgm:pt modelId="{E323632F-2264-46D0-B77F-C3C5C2811424}" type="parTrans" cxnId="{C7FC7DEA-B57C-482B-B9EA-8DF3D778552F}">
      <dgm:prSet/>
      <dgm:spPr/>
      <dgm:t>
        <a:bodyPr/>
        <a:lstStyle/>
        <a:p>
          <a:endParaRPr lang="en-US"/>
        </a:p>
      </dgm:t>
    </dgm:pt>
    <dgm:pt modelId="{2A9DA89F-CB91-4406-8428-72A01D054D14}" type="sibTrans" cxnId="{C7FC7DEA-B57C-482B-B9EA-8DF3D778552F}">
      <dgm:prSet/>
      <dgm:spPr/>
      <dgm:t>
        <a:bodyPr/>
        <a:lstStyle/>
        <a:p>
          <a:endParaRPr lang="en-US"/>
        </a:p>
      </dgm:t>
    </dgm:pt>
    <dgm:pt modelId="{6F4208FF-20D5-4164-AF91-EFD666CACD8F}">
      <dgm:prSet/>
      <dgm:spPr/>
      <dgm:t>
        <a:bodyPr/>
        <a:lstStyle/>
        <a:p>
          <a:r>
            <a:rPr lang="en-US" dirty="0"/>
            <a:t>Eastport, Estes Head – 100 acres </a:t>
          </a:r>
        </a:p>
      </dgm:t>
    </dgm:pt>
    <dgm:pt modelId="{7D76BF54-C72E-4D6E-A4B8-283791207EC1}" type="parTrans" cxnId="{F1771AA9-9A46-408C-87E8-238BB97A6AF1}">
      <dgm:prSet/>
      <dgm:spPr/>
      <dgm:t>
        <a:bodyPr/>
        <a:lstStyle/>
        <a:p>
          <a:endParaRPr lang="en-US"/>
        </a:p>
      </dgm:t>
    </dgm:pt>
    <dgm:pt modelId="{D6C9D958-0575-4375-8CA1-B95A7AA54F11}" type="sibTrans" cxnId="{F1771AA9-9A46-408C-87E8-238BB97A6AF1}">
      <dgm:prSet/>
      <dgm:spPr/>
      <dgm:t>
        <a:bodyPr/>
        <a:lstStyle/>
        <a:p>
          <a:endParaRPr lang="en-US"/>
        </a:p>
      </dgm:t>
    </dgm:pt>
    <dgm:pt modelId="{6330E898-BC42-4C47-B5AD-9E5C0A0C77FE}">
      <dgm:prSet/>
      <dgm:spPr/>
      <dgm:t>
        <a:bodyPr/>
        <a:lstStyle/>
        <a:p>
          <a:r>
            <a:rPr lang="en-US" dirty="0"/>
            <a:t>No Build</a:t>
          </a:r>
        </a:p>
      </dgm:t>
    </dgm:pt>
    <dgm:pt modelId="{5C46760A-5CFD-489C-B34F-D6FED42489F4}" type="parTrans" cxnId="{4FFAF6DF-D97B-4227-9EB5-31E1558F8779}">
      <dgm:prSet/>
      <dgm:spPr/>
      <dgm:t>
        <a:bodyPr/>
        <a:lstStyle/>
        <a:p>
          <a:endParaRPr lang="en-US"/>
        </a:p>
      </dgm:t>
    </dgm:pt>
    <dgm:pt modelId="{A5FD5542-166A-4642-B05A-34B54FF8541F}" type="sibTrans" cxnId="{4FFAF6DF-D97B-4227-9EB5-31E1558F8779}">
      <dgm:prSet/>
      <dgm:spPr/>
      <dgm:t>
        <a:bodyPr/>
        <a:lstStyle/>
        <a:p>
          <a:endParaRPr lang="en-US"/>
        </a:p>
      </dgm:t>
    </dgm:pt>
    <dgm:pt modelId="{49E05E4F-027A-45C5-B422-AFA142E9AB08}" type="pres">
      <dgm:prSet presAssocID="{117C622C-6AC4-4744-BBD1-CEE41F933A4A}" presName="linear" presStyleCnt="0">
        <dgm:presLayoutVars>
          <dgm:animLvl val="lvl"/>
          <dgm:resizeHandles val="exact"/>
        </dgm:presLayoutVars>
      </dgm:prSet>
      <dgm:spPr/>
    </dgm:pt>
    <dgm:pt modelId="{D34A8EC1-1452-4914-9256-71749531D87B}" type="pres">
      <dgm:prSet presAssocID="{51BBF302-B0F1-4816-A883-3EF5FA41BC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9D06FFF-92D2-4AD7-A278-2D62F00B3CD0}" type="pres">
      <dgm:prSet presAssocID="{A2F435BB-4942-46AE-A91A-82B25AAF286D}" presName="spacer" presStyleCnt="0"/>
      <dgm:spPr/>
    </dgm:pt>
    <dgm:pt modelId="{4F049BD0-2958-4C4B-B89C-C13EB9BE2D79}" type="pres">
      <dgm:prSet presAssocID="{3BCAE9E2-57A9-41E8-9C4E-F557224359C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93B8794-AC48-46C0-930C-0053F06E076D}" type="pres">
      <dgm:prSet presAssocID="{F1462B54-1D57-44F2-8EA2-CD6DADCB70A4}" presName="spacer" presStyleCnt="0"/>
      <dgm:spPr/>
    </dgm:pt>
    <dgm:pt modelId="{DC675CC0-34F1-46D1-A2DA-F072AB213121}" type="pres">
      <dgm:prSet presAssocID="{97441293-AFCF-4EB3-8A6C-FD701267792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4EF828-D09C-49F6-9B26-0F42821D49CF}" type="pres">
      <dgm:prSet presAssocID="{2A9DA89F-CB91-4406-8428-72A01D054D14}" presName="spacer" presStyleCnt="0"/>
      <dgm:spPr/>
    </dgm:pt>
    <dgm:pt modelId="{77B48BA0-0BA7-4D82-BC72-B6F0C72B0CAD}" type="pres">
      <dgm:prSet presAssocID="{6F4208FF-20D5-4164-AF91-EFD666CACD8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631CFF-2A12-4AF5-8E59-7371E6898D72}" type="pres">
      <dgm:prSet presAssocID="{D6C9D958-0575-4375-8CA1-B95A7AA54F11}" presName="spacer" presStyleCnt="0"/>
      <dgm:spPr/>
    </dgm:pt>
    <dgm:pt modelId="{9FE779B9-AD17-4749-AF51-8CE95B4DFFDC}" type="pres">
      <dgm:prSet presAssocID="{6330E898-BC42-4C47-B5AD-9E5C0A0C77F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9F4280A-954A-4509-848B-54EFB594877B}" srcId="{117C622C-6AC4-4744-BBD1-CEE41F933A4A}" destId="{3BCAE9E2-57A9-41E8-9C4E-F557224359C9}" srcOrd="1" destOrd="0" parTransId="{F04DCD37-FA32-4DF7-B015-2A7BA72B1CCA}" sibTransId="{F1462B54-1D57-44F2-8EA2-CD6DADCB70A4}"/>
    <dgm:cxn modelId="{575D0874-79AC-4034-B20D-5E1F31D12499}" type="presOf" srcId="{6330E898-BC42-4C47-B5AD-9E5C0A0C77FE}" destId="{9FE779B9-AD17-4749-AF51-8CE95B4DFFDC}" srcOrd="0" destOrd="0" presId="urn:microsoft.com/office/officeart/2005/8/layout/vList2"/>
    <dgm:cxn modelId="{5162BB84-9FD1-4ECE-B9A5-3F2506FAE9E1}" type="presOf" srcId="{51BBF302-B0F1-4816-A883-3EF5FA41BC10}" destId="{D34A8EC1-1452-4914-9256-71749531D87B}" srcOrd="0" destOrd="0" presId="urn:microsoft.com/office/officeart/2005/8/layout/vList2"/>
    <dgm:cxn modelId="{98BAF590-BEBB-4B70-9565-2D94B4FBFF7C}" type="presOf" srcId="{6F4208FF-20D5-4164-AF91-EFD666CACD8F}" destId="{77B48BA0-0BA7-4D82-BC72-B6F0C72B0CAD}" srcOrd="0" destOrd="0" presId="urn:microsoft.com/office/officeart/2005/8/layout/vList2"/>
    <dgm:cxn modelId="{F1771AA9-9A46-408C-87E8-238BB97A6AF1}" srcId="{117C622C-6AC4-4744-BBD1-CEE41F933A4A}" destId="{6F4208FF-20D5-4164-AF91-EFD666CACD8F}" srcOrd="3" destOrd="0" parTransId="{7D76BF54-C72E-4D6E-A4B8-283791207EC1}" sibTransId="{D6C9D958-0575-4375-8CA1-B95A7AA54F11}"/>
    <dgm:cxn modelId="{5321BDB7-8B2C-4D59-A793-73847CF4BC84}" type="presOf" srcId="{117C622C-6AC4-4744-BBD1-CEE41F933A4A}" destId="{49E05E4F-027A-45C5-B422-AFA142E9AB08}" srcOrd="0" destOrd="0" presId="urn:microsoft.com/office/officeart/2005/8/layout/vList2"/>
    <dgm:cxn modelId="{4FFAF6DF-D97B-4227-9EB5-31E1558F8779}" srcId="{117C622C-6AC4-4744-BBD1-CEE41F933A4A}" destId="{6330E898-BC42-4C47-B5AD-9E5C0A0C77FE}" srcOrd="4" destOrd="0" parTransId="{5C46760A-5CFD-489C-B34F-D6FED42489F4}" sibTransId="{A5FD5542-166A-4642-B05A-34B54FF8541F}"/>
    <dgm:cxn modelId="{24053AE1-44D5-497B-B984-616249CCEB8B}" srcId="{117C622C-6AC4-4744-BBD1-CEE41F933A4A}" destId="{51BBF302-B0F1-4816-A883-3EF5FA41BC10}" srcOrd="0" destOrd="0" parTransId="{D92D02ED-083B-40CC-A41F-6CE7A2F6C2A7}" sibTransId="{A2F435BB-4942-46AE-A91A-82B25AAF286D}"/>
    <dgm:cxn modelId="{BA5A5EE7-20C9-4007-9F89-60E6E5F032AB}" type="presOf" srcId="{97441293-AFCF-4EB3-8A6C-FD701267792E}" destId="{DC675CC0-34F1-46D1-A2DA-F072AB213121}" srcOrd="0" destOrd="0" presId="urn:microsoft.com/office/officeart/2005/8/layout/vList2"/>
    <dgm:cxn modelId="{C7FC7DEA-B57C-482B-B9EA-8DF3D778552F}" srcId="{117C622C-6AC4-4744-BBD1-CEE41F933A4A}" destId="{97441293-AFCF-4EB3-8A6C-FD701267792E}" srcOrd="2" destOrd="0" parTransId="{E323632F-2264-46D0-B77F-C3C5C2811424}" sibTransId="{2A9DA89F-CB91-4406-8428-72A01D054D14}"/>
    <dgm:cxn modelId="{CF9044F4-10B0-442F-9455-3AB25142A7DD}" type="presOf" srcId="{3BCAE9E2-57A9-41E8-9C4E-F557224359C9}" destId="{4F049BD0-2958-4C4B-B89C-C13EB9BE2D79}" srcOrd="0" destOrd="0" presId="urn:microsoft.com/office/officeart/2005/8/layout/vList2"/>
    <dgm:cxn modelId="{522605F8-2557-410D-B282-8840A5BE119D}" type="presParOf" srcId="{49E05E4F-027A-45C5-B422-AFA142E9AB08}" destId="{D34A8EC1-1452-4914-9256-71749531D87B}" srcOrd="0" destOrd="0" presId="urn:microsoft.com/office/officeart/2005/8/layout/vList2"/>
    <dgm:cxn modelId="{390ECE1B-79E8-433E-AA43-FA422BAC8048}" type="presParOf" srcId="{49E05E4F-027A-45C5-B422-AFA142E9AB08}" destId="{09D06FFF-92D2-4AD7-A278-2D62F00B3CD0}" srcOrd="1" destOrd="0" presId="urn:microsoft.com/office/officeart/2005/8/layout/vList2"/>
    <dgm:cxn modelId="{D4272180-44B4-4939-8F2E-B31F40C54315}" type="presParOf" srcId="{49E05E4F-027A-45C5-B422-AFA142E9AB08}" destId="{4F049BD0-2958-4C4B-B89C-C13EB9BE2D79}" srcOrd="2" destOrd="0" presId="urn:microsoft.com/office/officeart/2005/8/layout/vList2"/>
    <dgm:cxn modelId="{89979A34-7869-4499-9EA2-D78E01DC69B1}" type="presParOf" srcId="{49E05E4F-027A-45C5-B422-AFA142E9AB08}" destId="{093B8794-AC48-46C0-930C-0053F06E076D}" srcOrd="3" destOrd="0" presId="urn:microsoft.com/office/officeart/2005/8/layout/vList2"/>
    <dgm:cxn modelId="{3681DCD5-95BA-4C54-8801-4E02CD9D9165}" type="presParOf" srcId="{49E05E4F-027A-45C5-B422-AFA142E9AB08}" destId="{DC675CC0-34F1-46D1-A2DA-F072AB213121}" srcOrd="4" destOrd="0" presId="urn:microsoft.com/office/officeart/2005/8/layout/vList2"/>
    <dgm:cxn modelId="{2C85E1DB-DD51-4B7E-98E0-1B1EA221CC79}" type="presParOf" srcId="{49E05E4F-027A-45C5-B422-AFA142E9AB08}" destId="{094EF828-D09C-49F6-9B26-0F42821D49CF}" srcOrd="5" destOrd="0" presId="urn:microsoft.com/office/officeart/2005/8/layout/vList2"/>
    <dgm:cxn modelId="{4B9250F4-6771-4A2A-BFF9-B69E4F648DF5}" type="presParOf" srcId="{49E05E4F-027A-45C5-B422-AFA142E9AB08}" destId="{77B48BA0-0BA7-4D82-BC72-B6F0C72B0CAD}" srcOrd="6" destOrd="0" presId="urn:microsoft.com/office/officeart/2005/8/layout/vList2"/>
    <dgm:cxn modelId="{96DED0CD-751E-4C2A-A668-4B8872CB8F33}" type="presParOf" srcId="{49E05E4F-027A-45C5-B422-AFA142E9AB08}" destId="{70631CFF-2A12-4AF5-8E59-7371E6898D72}" srcOrd="7" destOrd="0" presId="urn:microsoft.com/office/officeart/2005/8/layout/vList2"/>
    <dgm:cxn modelId="{766CA29B-09DD-45EF-87C1-3CD4CE65DEA8}" type="presParOf" srcId="{49E05E4F-027A-45C5-B422-AFA142E9AB08}" destId="{9FE779B9-AD17-4749-AF51-8CE95B4DFFD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36F379-FFDE-4578-BE89-BAF9EE8DA45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55381B-EC01-4DA3-99B3-678314802074}">
      <dgm:prSet custT="1"/>
      <dgm:spPr/>
      <dgm:t>
        <a:bodyPr/>
        <a:lstStyle/>
        <a:p>
          <a:r>
            <a:rPr lang="en-US" sz="2000" dirty="0"/>
            <a:t>Port Infrastructure Development Program Awards for Offshore Wind Ports</a:t>
          </a:r>
        </a:p>
      </dgm:t>
    </dgm:pt>
    <dgm:pt modelId="{02AECA52-3E8B-4B45-B600-5EA97115FF09}" type="parTrans" cxnId="{92E9816A-0D81-4317-B8B3-0301FF83CF88}">
      <dgm:prSet/>
      <dgm:spPr/>
      <dgm:t>
        <a:bodyPr/>
        <a:lstStyle/>
        <a:p>
          <a:endParaRPr lang="en-US"/>
        </a:p>
      </dgm:t>
    </dgm:pt>
    <dgm:pt modelId="{71D85F14-4506-47AC-8760-522248800CB6}" type="sibTrans" cxnId="{92E9816A-0D81-4317-B8B3-0301FF83CF88}">
      <dgm:prSet/>
      <dgm:spPr/>
      <dgm:t>
        <a:bodyPr/>
        <a:lstStyle/>
        <a:p>
          <a:endParaRPr lang="en-US"/>
        </a:p>
      </dgm:t>
    </dgm:pt>
    <dgm:pt modelId="{ACED5B1B-05F6-437E-A182-8C27402D48C6}">
      <dgm:prSet custT="1"/>
      <dgm:spPr/>
      <dgm:t>
        <a:bodyPr/>
        <a:lstStyle/>
        <a:p>
          <a:r>
            <a:rPr lang="en-US" sz="2000" dirty="0"/>
            <a:t>Any</a:t>
          </a:r>
          <a:r>
            <a:rPr lang="en-US" sz="2000" baseline="0" dirty="0"/>
            <a:t> news from the Committee? </a:t>
          </a:r>
        </a:p>
        <a:p>
          <a:endParaRPr lang="en-US" sz="900" baseline="0" dirty="0"/>
        </a:p>
        <a:p>
          <a:endParaRPr lang="en-US" sz="900" baseline="0" dirty="0"/>
        </a:p>
        <a:p>
          <a:endParaRPr lang="en-US" sz="900" dirty="0"/>
        </a:p>
      </dgm:t>
    </dgm:pt>
    <dgm:pt modelId="{7D2E3F4F-387D-4629-B822-6170E59E922D}" type="parTrans" cxnId="{90B8F685-D22F-4161-8B49-329F0EE36070}">
      <dgm:prSet/>
      <dgm:spPr/>
      <dgm:t>
        <a:bodyPr/>
        <a:lstStyle/>
        <a:p>
          <a:endParaRPr lang="en-US"/>
        </a:p>
      </dgm:t>
    </dgm:pt>
    <dgm:pt modelId="{E73B4158-4DEA-41B1-BAA9-D21A46B047A3}" type="sibTrans" cxnId="{90B8F685-D22F-4161-8B49-329F0EE36070}">
      <dgm:prSet/>
      <dgm:spPr/>
      <dgm:t>
        <a:bodyPr/>
        <a:lstStyle/>
        <a:p>
          <a:endParaRPr lang="en-US"/>
        </a:p>
      </dgm:t>
    </dgm:pt>
    <dgm:pt modelId="{B8C24523-62B1-4FB9-AF64-86F83174A7B7}">
      <dgm:prSet custT="1"/>
      <dgm:spPr/>
      <dgm:t>
        <a:bodyPr/>
        <a:lstStyle/>
        <a:p>
          <a:r>
            <a:rPr lang="en-US" sz="2000" dirty="0"/>
            <a:t>California OSW Lease Sale – Current Events</a:t>
          </a:r>
        </a:p>
      </dgm:t>
    </dgm:pt>
    <dgm:pt modelId="{E5CA7295-A6D0-4345-95C7-55B0FCED7229}" type="sibTrans" cxnId="{216E1912-985E-4EEC-9D14-16B0E3905A49}">
      <dgm:prSet/>
      <dgm:spPr/>
      <dgm:t>
        <a:bodyPr/>
        <a:lstStyle/>
        <a:p>
          <a:endParaRPr lang="en-US"/>
        </a:p>
      </dgm:t>
    </dgm:pt>
    <dgm:pt modelId="{522A4107-F4DB-4D95-BA03-B7F855A14A97}" type="parTrans" cxnId="{216E1912-985E-4EEC-9D14-16B0E3905A49}">
      <dgm:prSet/>
      <dgm:spPr/>
      <dgm:t>
        <a:bodyPr/>
        <a:lstStyle/>
        <a:p>
          <a:endParaRPr lang="en-US"/>
        </a:p>
      </dgm:t>
    </dgm:pt>
    <dgm:pt modelId="{E3EC3490-98B7-43E8-A45B-3370960293BA}">
      <dgm:prSet custT="1"/>
      <dgm:spPr/>
      <dgm:t>
        <a:bodyPr/>
        <a:lstStyle/>
        <a:p>
          <a:r>
            <a:rPr lang="en-US" sz="2000" dirty="0"/>
            <a:t>Searsport</a:t>
          </a:r>
          <a:r>
            <a:rPr lang="en-US" sz="2000" baseline="0" dirty="0"/>
            <a:t> Projects – Nate Moulton, Highland Pellets</a:t>
          </a:r>
          <a:endParaRPr lang="en-US" sz="2000" dirty="0"/>
        </a:p>
      </dgm:t>
    </dgm:pt>
    <dgm:pt modelId="{8312E563-3AF8-4412-BBBD-72FD6B5B1939}" type="sibTrans" cxnId="{B404A78B-A988-4D09-BF96-422BDD95210D}">
      <dgm:prSet/>
      <dgm:spPr/>
      <dgm:t>
        <a:bodyPr/>
        <a:lstStyle/>
        <a:p>
          <a:endParaRPr lang="en-US"/>
        </a:p>
      </dgm:t>
    </dgm:pt>
    <dgm:pt modelId="{1F8E1495-983F-4D67-9F6C-F74DBD05090E}" type="parTrans" cxnId="{B404A78B-A988-4D09-BF96-422BDD95210D}">
      <dgm:prSet/>
      <dgm:spPr/>
      <dgm:t>
        <a:bodyPr/>
        <a:lstStyle/>
        <a:p>
          <a:endParaRPr lang="en-US"/>
        </a:p>
      </dgm:t>
    </dgm:pt>
    <dgm:pt modelId="{8B57150B-32F6-4DD2-8CEA-47344AEE6A20}">
      <dgm:prSet custT="1"/>
      <dgm:spPr/>
      <dgm:t>
        <a:bodyPr/>
        <a:lstStyle/>
        <a:p>
          <a:r>
            <a:rPr lang="en-US" sz="2000" dirty="0"/>
            <a:t>Searsport Maintenance Dredging</a:t>
          </a:r>
        </a:p>
      </dgm:t>
    </dgm:pt>
    <dgm:pt modelId="{87DD33E1-B52D-4A9C-AC10-573E554A1D14}" type="parTrans" cxnId="{935EA437-52DA-49A2-A79E-FC59248F671C}">
      <dgm:prSet/>
      <dgm:spPr/>
      <dgm:t>
        <a:bodyPr/>
        <a:lstStyle/>
        <a:p>
          <a:endParaRPr lang="en-US"/>
        </a:p>
      </dgm:t>
    </dgm:pt>
    <dgm:pt modelId="{F566C594-637F-49BF-B675-3B3BE5921EFD}" type="sibTrans" cxnId="{935EA437-52DA-49A2-A79E-FC59248F671C}">
      <dgm:prSet/>
      <dgm:spPr/>
      <dgm:t>
        <a:bodyPr/>
        <a:lstStyle/>
        <a:p>
          <a:endParaRPr lang="en-US"/>
        </a:p>
      </dgm:t>
    </dgm:pt>
    <dgm:pt modelId="{01AD03DF-FDEF-48D7-B12C-D95AB30665F0}" type="pres">
      <dgm:prSet presAssocID="{0036F379-FFDE-4578-BE89-BAF9EE8DA45D}" presName="linear" presStyleCnt="0">
        <dgm:presLayoutVars>
          <dgm:animLvl val="lvl"/>
          <dgm:resizeHandles val="exact"/>
        </dgm:presLayoutVars>
      </dgm:prSet>
      <dgm:spPr/>
    </dgm:pt>
    <dgm:pt modelId="{1132C092-4B93-4171-91A4-DA6779A23289}" type="pres">
      <dgm:prSet presAssocID="{B8C24523-62B1-4FB9-AF64-86F83174A7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10A759E-9251-4CAB-9DA1-996288042EB9}" type="pres">
      <dgm:prSet presAssocID="{E5CA7295-A6D0-4345-95C7-55B0FCED7229}" presName="spacer" presStyleCnt="0"/>
      <dgm:spPr/>
    </dgm:pt>
    <dgm:pt modelId="{8A34654F-A6FC-4AC2-A083-68953938A261}" type="pres">
      <dgm:prSet presAssocID="{4F55381B-EC01-4DA3-99B3-6783148020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6BF3BC-1360-4370-986A-445350B67B74}" type="pres">
      <dgm:prSet presAssocID="{71D85F14-4506-47AC-8760-522248800CB6}" presName="spacer" presStyleCnt="0"/>
      <dgm:spPr/>
    </dgm:pt>
    <dgm:pt modelId="{5F01F85A-9BB8-4911-B913-9E45A2305AB8}" type="pres">
      <dgm:prSet presAssocID="{E3EC3490-98B7-43E8-A45B-3370960293B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BE4C598-6E60-4916-961E-D103B9C88A88}" type="pres">
      <dgm:prSet presAssocID="{8312E563-3AF8-4412-BBBD-72FD6B5B1939}" presName="spacer" presStyleCnt="0"/>
      <dgm:spPr/>
    </dgm:pt>
    <dgm:pt modelId="{BC11811E-39B1-493E-818D-1D7F736F48DD}" type="pres">
      <dgm:prSet presAssocID="{8B57150B-32F6-4DD2-8CEA-47344AEE6A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8BD34F-FB37-43AB-8A32-354C15B322CC}" type="pres">
      <dgm:prSet presAssocID="{F566C594-637F-49BF-B675-3B3BE5921EFD}" presName="spacer" presStyleCnt="0"/>
      <dgm:spPr/>
    </dgm:pt>
    <dgm:pt modelId="{7F2E4DE2-D67D-439B-B247-9749F915FD8C}" type="pres">
      <dgm:prSet presAssocID="{ACED5B1B-05F6-437E-A182-8C27402D48C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16E1912-985E-4EEC-9D14-16B0E3905A49}" srcId="{0036F379-FFDE-4578-BE89-BAF9EE8DA45D}" destId="{B8C24523-62B1-4FB9-AF64-86F83174A7B7}" srcOrd="0" destOrd="0" parTransId="{522A4107-F4DB-4D95-BA03-B7F855A14A97}" sibTransId="{E5CA7295-A6D0-4345-95C7-55B0FCED7229}"/>
    <dgm:cxn modelId="{9EC80A33-C1AE-49DC-ADA2-3FB68A0C7995}" type="presOf" srcId="{8B57150B-32F6-4DD2-8CEA-47344AEE6A20}" destId="{BC11811E-39B1-493E-818D-1D7F736F48DD}" srcOrd="0" destOrd="0" presId="urn:microsoft.com/office/officeart/2005/8/layout/vList2"/>
    <dgm:cxn modelId="{935EA437-52DA-49A2-A79E-FC59248F671C}" srcId="{0036F379-FFDE-4578-BE89-BAF9EE8DA45D}" destId="{8B57150B-32F6-4DD2-8CEA-47344AEE6A20}" srcOrd="3" destOrd="0" parTransId="{87DD33E1-B52D-4A9C-AC10-573E554A1D14}" sibTransId="{F566C594-637F-49BF-B675-3B3BE5921EFD}"/>
    <dgm:cxn modelId="{92E9816A-0D81-4317-B8B3-0301FF83CF88}" srcId="{0036F379-FFDE-4578-BE89-BAF9EE8DA45D}" destId="{4F55381B-EC01-4DA3-99B3-678314802074}" srcOrd="1" destOrd="0" parTransId="{02AECA52-3E8B-4B45-B600-5EA97115FF09}" sibTransId="{71D85F14-4506-47AC-8760-522248800CB6}"/>
    <dgm:cxn modelId="{6C43B07B-3B7F-4E22-A7D6-27CF54301FA2}" type="presOf" srcId="{0036F379-FFDE-4578-BE89-BAF9EE8DA45D}" destId="{01AD03DF-FDEF-48D7-B12C-D95AB30665F0}" srcOrd="0" destOrd="0" presId="urn:microsoft.com/office/officeart/2005/8/layout/vList2"/>
    <dgm:cxn modelId="{90B8F685-D22F-4161-8B49-329F0EE36070}" srcId="{0036F379-FFDE-4578-BE89-BAF9EE8DA45D}" destId="{ACED5B1B-05F6-437E-A182-8C27402D48C6}" srcOrd="4" destOrd="0" parTransId="{7D2E3F4F-387D-4629-B822-6170E59E922D}" sibTransId="{E73B4158-4DEA-41B1-BAA9-D21A46B047A3}"/>
    <dgm:cxn modelId="{B404A78B-A988-4D09-BF96-422BDD95210D}" srcId="{0036F379-FFDE-4578-BE89-BAF9EE8DA45D}" destId="{E3EC3490-98B7-43E8-A45B-3370960293BA}" srcOrd="2" destOrd="0" parTransId="{1F8E1495-983F-4D67-9F6C-F74DBD05090E}" sibTransId="{8312E563-3AF8-4412-BBBD-72FD6B5B1939}"/>
    <dgm:cxn modelId="{509556B1-CF61-47C0-AB22-B74B56FB77D3}" type="presOf" srcId="{B8C24523-62B1-4FB9-AF64-86F83174A7B7}" destId="{1132C092-4B93-4171-91A4-DA6779A23289}" srcOrd="0" destOrd="0" presId="urn:microsoft.com/office/officeart/2005/8/layout/vList2"/>
    <dgm:cxn modelId="{E3DD87B2-7512-4117-AAAB-FAB457407D06}" type="presOf" srcId="{4F55381B-EC01-4DA3-99B3-678314802074}" destId="{8A34654F-A6FC-4AC2-A083-68953938A261}" srcOrd="0" destOrd="0" presId="urn:microsoft.com/office/officeart/2005/8/layout/vList2"/>
    <dgm:cxn modelId="{5EA46EE8-A6B6-407E-A900-765BE6FF64C3}" type="presOf" srcId="{E3EC3490-98B7-43E8-A45B-3370960293BA}" destId="{5F01F85A-9BB8-4911-B913-9E45A2305AB8}" srcOrd="0" destOrd="0" presId="urn:microsoft.com/office/officeart/2005/8/layout/vList2"/>
    <dgm:cxn modelId="{7F3DB7FD-770D-477F-90D0-C1722F87555F}" type="presOf" srcId="{ACED5B1B-05F6-437E-A182-8C27402D48C6}" destId="{7F2E4DE2-D67D-439B-B247-9749F915FD8C}" srcOrd="0" destOrd="0" presId="urn:microsoft.com/office/officeart/2005/8/layout/vList2"/>
    <dgm:cxn modelId="{90AED198-2454-4DAB-A015-30456235BC66}" type="presParOf" srcId="{01AD03DF-FDEF-48D7-B12C-D95AB30665F0}" destId="{1132C092-4B93-4171-91A4-DA6779A23289}" srcOrd="0" destOrd="0" presId="urn:microsoft.com/office/officeart/2005/8/layout/vList2"/>
    <dgm:cxn modelId="{3D8C61A2-5D21-4AEE-B3F2-4C9B76F4285D}" type="presParOf" srcId="{01AD03DF-FDEF-48D7-B12C-D95AB30665F0}" destId="{510A759E-9251-4CAB-9DA1-996288042EB9}" srcOrd="1" destOrd="0" presId="urn:microsoft.com/office/officeart/2005/8/layout/vList2"/>
    <dgm:cxn modelId="{F92040E5-5837-4D8A-93E6-8E0EBA185153}" type="presParOf" srcId="{01AD03DF-FDEF-48D7-B12C-D95AB30665F0}" destId="{8A34654F-A6FC-4AC2-A083-68953938A261}" srcOrd="2" destOrd="0" presId="urn:microsoft.com/office/officeart/2005/8/layout/vList2"/>
    <dgm:cxn modelId="{6ACDE923-50C5-4674-90BD-4BC94FF7CF03}" type="presParOf" srcId="{01AD03DF-FDEF-48D7-B12C-D95AB30665F0}" destId="{476BF3BC-1360-4370-986A-445350B67B74}" srcOrd="3" destOrd="0" presId="urn:microsoft.com/office/officeart/2005/8/layout/vList2"/>
    <dgm:cxn modelId="{3F53FDBD-28CD-4D52-AE4E-A195835CA386}" type="presParOf" srcId="{01AD03DF-FDEF-48D7-B12C-D95AB30665F0}" destId="{5F01F85A-9BB8-4911-B913-9E45A2305AB8}" srcOrd="4" destOrd="0" presId="urn:microsoft.com/office/officeart/2005/8/layout/vList2"/>
    <dgm:cxn modelId="{7BF962F8-5DF4-4634-8165-6662CECC193A}" type="presParOf" srcId="{01AD03DF-FDEF-48D7-B12C-D95AB30665F0}" destId="{2BE4C598-6E60-4916-961E-D103B9C88A88}" srcOrd="5" destOrd="0" presId="urn:microsoft.com/office/officeart/2005/8/layout/vList2"/>
    <dgm:cxn modelId="{7999C0FF-CE71-4EDB-9F67-CBE63076F057}" type="presParOf" srcId="{01AD03DF-FDEF-48D7-B12C-D95AB30665F0}" destId="{BC11811E-39B1-493E-818D-1D7F736F48DD}" srcOrd="6" destOrd="0" presId="urn:microsoft.com/office/officeart/2005/8/layout/vList2"/>
    <dgm:cxn modelId="{C3446D9E-D529-49BE-9F35-4B25B03EA6BB}" type="presParOf" srcId="{01AD03DF-FDEF-48D7-B12C-D95AB30665F0}" destId="{6F8BD34F-FB37-43AB-8A32-354C15B322CC}" srcOrd="7" destOrd="0" presId="urn:microsoft.com/office/officeart/2005/8/layout/vList2"/>
    <dgm:cxn modelId="{2A779657-D63A-4F9F-ADC2-BFE99AFAC860}" type="presParOf" srcId="{01AD03DF-FDEF-48D7-B12C-D95AB30665F0}" destId="{7F2E4DE2-D67D-439B-B247-9749F915FD8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335439"/>
          <a:ext cx="105156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OSW foundations are massive. </a:t>
          </a:r>
        </a:p>
      </dsp:txBody>
      <dsp:txXfrm>
        <a:off x="32784" y="368223"/>
        <a:ext cx="10450032" cy="606012"/>
      </dsp:txXfrm>
    </dsp:sp>
    <dsp:sp modelId="{4F049BD0-2958-4C4B-B89C-C13EB9BE2D79}">
      <dsp:nvSpPr>
        <dsp:cNvPr id="0" name=""/>
        <dsp:cNvSpPr/>
      </dsp:nvSpPr>
      <dsp:spPr>
        <a:xfrm>
          <a:off x="0" y="1087659"/>
          <a:ext cx="10515600" cy="67158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Foundation construction in the uplands. </a:t>
          </a:r>
        </a:p>
      </dsp:txBody>
      <dsp:txXfrm>
        <a:off x="32784" y="1120443"/>
        <a:ext cx="10450032" cy="606012"/>
      </dsp:txXfrm>
    </dsp:sp>
    <dsp:sp modelId="{DC675CC0-34F1-46D1-A2DA-F072AB213121}">
      <dsp:nvSpPr>
        <dsp:cNvPr id="0" name=""/>
        <dsp:cNvSpPr/>
      </dsp:nvSpPr>
      <dsp:spPr>
        <a:xfrm>
          <a:off x="0" y="1839879"/>
          <a:ext cx="10515600" cy="67158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Foundation must be transferred from the uplands into the water.  </a:t>
          </a:r>
        </a:p>
      </dsp:txBody>
      <dsp:txXfrm>
        <a:off x="32784" y="1872663"/>
        <a:ext cx="10450032" cy="606012"/>
      </dsp:txXfrm>
    </dsp:sp>
    <dsp:sp modelId="{77B48BA0-0BA7-4D82-BC72-B6F0C72B0CAD}">
      <dsp:nvSpPr>
        <dsp:cNvPr id="0" name=""/>
        <dsp:cNvSpPr/>
      </dsp:nvSpPr>
      <dsp:spPr>
        <a:xfrm>
          <a:off x="0" y="2592099"/>
          <a:ext cx="10515600" cy="67158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 far, this group has discussed launching foundations by barge. </a:t>
          </a:r>
        </a:p>
      </dsp:txBody>
      <dsp:txXfrm>
        <a:off x="32784" y="2624883"/>
        <a:ext cx="10450032" cy="606012"/>
      </dsp:txXfrm>
    </dsp:sp>
    <dsp:sp modelId="{9FE779B9-AD17-4749-AF51-8CE95B4DFFDC}">
      <dsp:nvSpPr>
        <dsp:cNvPr id="0" name=""/>
        <dsp:cNvSpPr/>
      </dsp:nvSpPr>
      <dsp:spPr>
        <a:xfrm>
          <a:off x="0" y="3344319"/>
          <a:ext cx="10515600" cy="6715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Other options may be appropriate depending on size/characteristics. </a:t>
          </a:r>
        </a:p>
      </dsp:txBody>
      <dsp:txXfrm>
        <a:off x="32784" y="3377103"/>
        <a:ext cx="10450032" cy="60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Specialized semi-submersible barge/vessel. </a:t>
          </a:r>
        </a:p>
      </dsp:txBody>
      <dsp:txXfrm>
        <a:off x="38638" y="45464"/>
        <a:ext cx="10438324" cy="714229"/>
      </dsp:txXfrm>
    </dsp:sp>
    <dsp:sp modelId="{4F049BD0-2958-4C4B-B89C-C13EB9BE2D79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Barge can be moved and relocated elsewhere.</a:t>
          </a:r>
        </a:p>
      </dsp:txBody>
      <dsp:txXfrm>
        <a:off x="38638" y="932009"/>
        <a:ext cx="10438324" cy="714229"/>
      </dsp:txXfrm>
    </dsp:sp>
    <dsp:sp modelId="{DC675CC0-34F1-46D1-A2DA-F072AB213121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Requires deeper water to submerge.  </a:t>
          </a:r>
        </a:p>
      </dsp:txBody>
      <dsp:txXfrm>
        <a:off x="38638" y="1818554"/>
        <a:ext cx="10438324" cy="714229"/>
      </dsp:txXfrm>
    </dsp:sp>
    <dsp:sp modelId="{77B48BA0-0BA7-4D82-BC72-B6F0C72B0CA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Can be expensive to build specialized barges.</a:t>
          </a:r>
        </a:p>
      </dsp:txBody>
      <dsp:txXfrm>
        <a:off x="38638" y="2705099"/>
        <a:ext cx="10438324" cy="714229"/>
      </dsp:txXfrm>
    </dsp:sp>
    <dsp:sp modelId="{9FE779B9-AD17-4749-AF51-8CE95B4DFFDC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More sensitive to wind/wave and sea characteristics. </a:t>
          </a:r>
        </a:p>
      </dsp:txBody>
      <dsp:txXfrm>
        <a:off x="38638" y="3591644"/>
        <a:ext cx="10438324" cy="7142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Similar to how ships can be launched.  </a:t>
          </a:r>
        </a:p>
      </dsp:txBody>
      <dsp:txXfrm>
        <a:off x="38638" y="45464"/>
        <a:ext cx="10438324" cy="714229"/>
      </dsp:txXfrm>
    </dsp:sp>
    <dsp:sp modelId="{4F049BD0-2958-4C4B-B89C-C13EB9BE2D79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Fixed equipment that can not be relocated.</a:t>
          </a:r>
        </a:p>
      </dsp:txBody>
      <dsp:txXfrm>
        <a:off x="38638" y="932009"/>
        <a:ext cx="10438324" cy="714229"/>
      </dsp:txXfrm>
    </dsp:sp>
    <dsp:sp modelId="{DC675CC0-34F1-46D1-A2DA-F072AB213121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More complex mechanical components than a barge.</a:t>
          </a:r>
        </a:p>
      </dsp:txBody>
      <dsp:txXfrm>
        <a:off x="38638" y="1818554"/>
        <a:ext cx="10438324" cy="714229"/>
      </dsp:txXfrm>
    </dsp:sp>
    <dsp:sp modelId="{77B48BA0-0BA7-4D82-BC72-B6F0C72B0CA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Can be expensive to build and maintain. </a:t>
          </a:r>
        </a:p>
      </dsp:txBody>
      <dsp:txXfrm>
        <a:off x="38638" y="2705099"/>
        <a:ext cx="10438324" cy="714229"/>
      </dsp:txXfrm>
    </dsp:sp>
    <dsp:sp modelId="{9FE779B9-AD17-4749-AF51-8CE95B4DFFDC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 Several different ways to control the launch. </a:t>
          </a:r>
        </a:p>
      </dsp:txBody>
      <dsp:txXfrm>
        <a:off x="38638" y="3591644"/>
        <a:ext cx="10438324" cy="7142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335439"/>
          <a:ext cx="10515600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State is continuing to refine alternative concepts. </a:t>
          </a:r>
        </a:p>
      </dsp:txBody>
      <dsp:txXfrm>
        <a:off x="32784" y="368223"/>
        <a:ext cx="10450032" cy="606012"/>
      </dsp:txXfrm>
    </dsp:sp>
    <dsp:sp modelId="{4F049BD0-2958-4C4B-B89C-C13EB9BE2D79}">
      <dsp:nvSpPr>
        <dsp:cNvPr id="0" name=""/>
        <dsp:cNvSpPr/>
      </dsp:nvSpPr>
      <dsp:spPr>
        <a:xfrm>
          <a:off x="0" y="1087659"/>
          <a:ext cx="10515600" cy="671580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Exploring inclined ramp and semi-sub barge options. </a:t>
          </a:r>
        </a:p>
      </dsp:txBody>
      <dsp:txXfrm>
        <a:off x="32784" y="1120443"/>
        <a:ext cx="10450032" cy="606012"/>
      </dsp:txXfrm>
    </dsp:sp>
    <dsp:sp modelId="{DC675CC0-34F1-46D1-A2DA-F072AB213121}">
      <dsp:nvSpPr>
        <dsp:cNvPr id="0" name=""/>
        <dsp:cNvSpPr/>
      </dsp:nvSpPr>
      <dsp:spPr>
        <a:xfrm>
          <a:off x="0" y="1839879"/>
          <a:ext cx="10515600" cy="671580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Optimal launching methodology depends on foundation type.</a:t>
          </a:r>
        </a:p>
      </dsp:txBody>
      <dsp:txXfrm>
        <a:off x="32784" y="1872663"/>
        <a:ext cx="10450032" cy="606012"/>
      </dsp:txXfrm>
    </dsp:sp>
    <dsp:sp modelId="{77B48BA0-0BA7-4D82-BC72-B6F0C72B0CAD}">
      <dsp:nvSpPr>
        <dsp:cNvPr id="0" name=""/>
        <dsp:cNvSpPr/>
      </dsp:nvSpPr>
      <dsp:spPr>
        <a:xfrm>
          <a:off x="0" y="2592099"/>
          <a:ext cx="10515600" cy="671580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Heavier foundations may require multiple barges configured together.</a:t>
          </a:r>
        </a:p>
      </dsp:txBody>
      <dsp:txXfrm>
        <a:off x="32784" y="2624883"/>
        <a:ext cx="10450032" cy="606012"/>
      </dsp:txXfrm>
    </dsp:sp>
    <dsp:sp modelId="{9FE779B9-AD17-4749-AF51-8CE95B4DFFDC}">
      <dsp:nvSpPr>
        <dsp:cNvPr id="0" name=""/>
        <dsp:cNvSpPr/>
      </dsp:nvSpPr>
      <dsp:spPr>
        <a:xfrm>
          <a:off x="0" y="3344319"/>
          <a:ext cx="10515600" cy="671580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Launching OSW foundations with a ramp is a novel concept.</a:t>
          </a:r>
        </a:p>
      </dsp:txBody>
      <dsp:txXfrm>
        <a:off x="32784" y="3377103"/>
        <a:ext cx="10450032" cy="606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8EC1-1452-4914-9256-71749531D87B}">
      <dsp:nvSpPr>
        <dsp:cNvPr id="0" name=""/>
        <dsp:cNvSpPr/>
      </dsp:nvSpPr>
      <dsp:spPr>
        <a:xfrm>
          <a:off x="0" y="6826"/>
          <a:ext cx="105156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Mack Point with Launching Ramp – 100 acres </a:t>
          </a:r>
        </a:p>
      </dsp:txBody>
      <dsp:txXfrm>
        <a:off x="38638" y="45464"/>
        <a:ext cx="10438324" cy="714229"/>
      </dsp:txXfrm>
    </dsp:sp>
    <dsp:sp modelId="{4F049BD0-2958-4C4B-B89C-C13EB9BE2D79}">
      <dsp:nvSpPr>
        <dsp:cNvPr id="0" name=""/>
        <dsp:cNvSpPr/>
      </dsp:nvSpPr>
      <dsp:spPr>
        <a:xfrm>
          <a:off x="0" y="893371"/>
          <a:ext cx="10515600" cy="791505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Sears Island with Launching Ramp – 100 acres</a:t>
          </a:r>
        </a:p>
      </dsp:txBody>
      <dsp:txXfrm>
        <a:off x="38638" y="932009"/>
        <a:ext cx="10438324" cy="714229"/>
      </dsp:txXfrm>
    </dsp:sp>
    <dsp:sp modelId="{DC675CC0-34F1-46D1-A2DA-F072AB213121}">
      <dsp:nvSpPr>
        <dsp:cNvPr id="0" name=""/>
        <dsp:cNvSpPr/>
      </dsp:nvSpPr>
      <dsp:spPr>
        <a:xfrm>
          <a:off x="0" y="1779916"/>
          <a:ext cx="10515600" cy="791505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Mack Pt/Sears Island Hybrid/Ramp – 119 total acres </a:t>
          </a:r>
        </a:p>
      </dsp:txBody>
      <dsp:txXfrm>
        <a:off x="38638" y="1818554"/>
        <a:ext cx="10438324" cy="714229"/>
      </dsp:txXfrm>
    </dsp:sp>
    <dsp:sp modelId="{77B48BA0-0BA7-4D82-BC72-B6F0C72B0CAD}">
      <dsp:nvSpPr>
        <dsp:cNvPr id="0" name=""/>
        <dsp:cNvSpPr/>
      </dsp:nvSpPr>
      <dsp:spPr>
        <a:xfrm>
          <a:off x="0" y="2666461"/>
          <a:ext cx="10515600" cy="791505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Eastport, Estes Head – 100 acres </a:t>
          </a:r>
        </a:p>
      </dsp:txBody>
      <dsp:txXfrm>
        <a:off x="38638" y="2705099"/>
        <a:ext cx="10438324" cy="714229"/>
      </dsp:txXfrm>
    </dsp:sp>
    <dsp:sp modelId="{9FE779B9-AD17-4749-AF51-8CE95B4DFFDC}">
      <dsp:nvSpPr>
        <dsp:cNvPr id="0" name=""/>
        <dsp:cNvSpPr/>
      </dsp:nvSpPr>
      <dsp:spPr>
        <a:xfrm>
          <a:off x="0" y="3553006"/>
          <a:ext cx="10515600" cy="791505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No Build</a:t>
          </a:r>
        </a:p>
      </dsp:txBody>
      <dsp:txXfrm>
        <a:off x="38638" y="3591644"/>
        <a:ext cx="10438324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2C092-4B93-4171-91A4-DA6779A23289}">
      <dsp:nvSpPr>
        <dsp:cNvPr id="0" name=""/>
        <dsp:cNvSpPr/>
      </dsp:nvSpPr>
      <dsp:spPr>
        <a:xfrm>
          <a:off x="0" y="671"/>
          <a:ext cx="6263640" cy="10896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California OSW Lease Sale – Current Events</a:t>
          </a:r>
        </a:p>
      </dsp:txBody>
      <dsp:txXfrm>
        <a:off x="53194" y="53865"/>
        <a:ext cx="6157252" cy="983289"/>
      </dsp:txXfrm>
    </dsp:sp>
    <dsp:sp modelId="{8A34654F-A6FC-4AC2-A083-68953938A261}">
      <dsp:nvSpPr>
        <dsp:cNvPr id="0" name=""/>
        <dsp:cNvSpPr/>
      </dsp:nvSpPr>
      <dsp:spPr>
        <a:xfrm>
          <a:off x="0" y="1104088"/>
          <a:ext cx="6263640" cy="1089677"/>
        </a:xfrm>
        <a:prstGeom prst="roundRect">
          <a:avLst/>
        </a:prstGeom>
        <a:solidFill>
          <a:schemeClr val="accent5">
            <a:hueOff val="1502676"/>
            <a:satOff val="-659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Port Infrastructure Development Program Awards for Offshore Wind Ports</a:t>
          </a:r>
        </a:p>
      </dsp:txBody>
      <dsp:txXfrm>
        <a:off x="53194" y="1157282"/>
        <a:ext cx="6157252" cy="983289"/>
      </dsp:txXfrm>
    </dsp:sp>
    <dsp:sp modelId="{5F01F85A-9BB8-4911-B913-9E45A2305AB8}">
      <dsp:nvSpPr>
        <dsp:cNvPr id="0" name=""/>
        <dsp:cNvSpPr/>
      </dsp:nvSpPr>
      <dsp:spPr>
        <a:xfrm>
          <a:off x="0" y="2207505"/>
          <a:ext cx="6263640" cy="1089677"/>
        </a:xfrm>
        <a:prstGeom prst="roundRect">
          <a:avLst/>
        </a:prstGeom>
        <a:solidFill>
          <a:schemeClr val="accent5">
            <a:hueOff val="3005351"/>
            <a:satOff val="-13190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Searsport</a:t>
          </a:r>
          <a:r>
            <a:rPr lang="en-US" sz="2000" kern="1200" baseline="0" dirty="0"/>
            <a:t> Projects – Nate Moulton, Highland Pellets</a:t>
          </a:r>
          <a:endParaRPr lang="en-US" sz="2000" kern="1200" dirty="0"/>
        </a:p>
      </dsp:txBody>
      <dsp:txXfrm>
        <a:off x="53194" y="2260699"/>
        <a:ext cx="6157252" cy="983289"/>
      </dsp:txXfrm>
    </dsp:sp>
    <dsp:sp modelId="{BC11811E-39B1-493E-818D-1D7F736F48DD}">
      <dsp:nvSpPr>
        <dsp:cNvPr id="0" name=""/>
        <dsp:cNvSpPr/>
      </dsp:nvSpPr>
      <dsp:spPr>
        <a:xfrm>
          <a:off x="0" y="3310921"/>
          <a:ext cx="6263640" cy="1089677"/>
        </a:xfrm>
        <a:prstGeom prst="roundRect">
          <a:avLst/>
        </a:prstGeom>
        <a:solidFill>
          <a:schemeClr val="accent5">
            <a:hueOff val="4508027"/>
            <a:satOff val="-19785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Searsport Maintenance Dredging</a:t>
          </a:r>
        </a:p>
      </dsp:txBody>
      <dsp:txXfrm>
        <a:off x="53194" y="3364115"/>
        <a:ext cx="6157252" cy="983289"/>
      </dsp:txXfrm>
    </dsp:sp>
    <dsp:sp modelId="{7F2E4DE2-D67D-439B-B247-9749F915FD8C}">
      <dsp:nvSpPr>
        <dsp:cNvPr id="0" name=""/>
        <dsp:cNvSpPr/>
      </dsp:nvSpPr>
      <dsp:spPr>
        <a:xfrm>
          <a:off x="0" y="4414338"/>
          <a:ext cx="6263640" cy="1089677"/>
        </a:xfrm>
        <a:prstGeom prst="round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Any</a:t>
          </a:r>
          <a:r>
            <a:rPr lang="en-US" sz="2000" kern="1200" baseline="0" dirty="0"/>
            <a:t> news from the Committee?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baseline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baseline="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53194" y="4467532"/>
        <a:ext cx="6157252" cy="983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A36C8-BB3B-1AB2-184B-31370687BC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0A5BB-3AB0-5FF4-14BF-10E6B54F7F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20A3F-BC02-47CE-A64E-C49BBFC06E35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90721-F1DB-913B-3702-4CDAE54F8A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117D8-3813-81E9-78AD-61F79C0240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720BC-C1E3-47BA-96C1-EDB0CD154A4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7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5F128-4A4E-4579-A43F-4C3FCD1ECEF0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1B0E0-6D19-4D90-9B7B-94F8999E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89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cs typeface="Calibri Light"/>
              </a:rPr>
              <a:t>Present Options for Launching OSW Hulls</a:t>
            </a:r>
            <a:endParaRPr lang="en-US" sz="80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cs typeface="Calibri"/>
              </a:rPr>
              <a:t>By: Matt Burns, Maine Port Authority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60D200-C91F-9EDC-DF91-6475081EE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9" y="0"/>
            <a:ext cx="10648621" cy="68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163B8-D76D-A8A0-7A80-508CFBCA4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39" y="0"/>
            <a:ext cx="10590322" cy="68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4675EB-0B86-27E2-DE17-3A0AA3AD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89" y="0"/>
            <a:ext cx="10648621" cy="685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50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C26995-A9F6-AECF-21A5-345277F9E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09" y="0"/>
            <a:ext cx="10545982" cy="685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556C4F-32F9-297C-F720-5C5FFB84E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491544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2E275B-71D1-1B38-4A51-F9A19BFD5F6E}"/>
              </a:ext>
            </a:extLst>
          </p:cNvPr>
          <p:cNvSpPr txBox="1"/>
          <p:nvPr/>
        </p:nvSpPr>
        <p:spPr>
          <a:xfrm>
            <a:off x="609600" y="1612900"/>
            <a:ext cx="3873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lumMod val="95000"/>
                  </a:schemeClr>
                </a:solidFill>
              </a:rPr>
              <a:t>Industry Updates</a:t>
            </a:r>
          </a:p>
        </p:txBody>
      </p:sp>
    </p:spTree>
    <p:extLst>
      <p:ext uri="{BB962C8B-B14F-4D97-AF65-F5344CB8AC3E}">
        <p14:creationId xmlns:p14="http://schemas.microsoft.com/office/powerpoint/2010/main" val="267983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6D9E12-B783-CF83-4937-A698CCD52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0743"/>
            <a:ext cx="12192000" cy="496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1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5F7F-7136-6C47-344A-B53A726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719"/>
            <a:ext cx="10515600" cy="1379970"/>
          </a:xfrm>
        </p:spPr>
        <p:txBody>
          <a:bodyPr>
            <a:normAutofit/>
          </a:bodyPr>
          <a:lstStyle/>
          <a:p>
            <a:r>
              <a:rPr lang="en-US" sz="5200" b="1" dirty="0">
                <a:cs typeface="Calibri Light"/>
              </a:rPr>
              <a:t>Launching Methodology</a:t>
            </a:r>
            <a:endParaRPr lang="en-US" sz="5200" b="1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2DAF178-91D3-2815-6C0F-302497671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86856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7316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2D69-6BEC-3EDE-77A7-43269464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/>
              <a:t>Launching by Barge/Vessel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6D9AED7-90B6-425E-A493-5C57238CA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8389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8961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7EB0C8-4439-9CC0-AF26-47111B6026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6" r="2" b="2"/>
          <a:stretch/>
        </p:blipFill>
        <p:spPr>
          <a:xfrm>
            <a:off x="1" y="10"/>
            <a:ext cx="6099048" cy="3428990"/>
          </a:xfrm>
          <a:prstGeom prst="rect">
            <a:avLst/>
          </a:prstGeom>
        </p:spPr>
      </p:pic>
      <p:pic>
        <p:nvPicPr>
          <p:cNvPr id="11" name="Picture 10" descr="A picture containing water, boat, outdoor, river&#10;&#10;Description automatically generated">
            <a:extLst>
              <a:ext uri="{FF2B5EF4-FFF2-40B4-BE49-F238E27FC236}">
                <a16:creationId xmlns:a16="http://schemas.microsoft.com/office/drawing/2014/main" id="{FEAD951B-3072-DB08-7DFC-18D00FDE9A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r="-1" b="-1"/>
          <a:stretch/>
        </p:blipFill>
        <p:spPr>
          <a:xfrm>
            <a:off x="6092952" y="10"/>
            <a:ext cx="6099048" cy="3428990"/>
          </a:xfrm>
          <a:prstGeom prst="rect">
            <a:avLst/>
          </a:prstGeom>
        </p:spPr>
      </p:pic>
      <p:pic>
        <p:nvPicPr>
          <p:cNvPr id="13" name="Picture 12" descr="A picture containing water, boat, sky, outdoor&#10;&#10;Description automatically generated">
            <a:extLst>
              <a:ext uri="{FF2B5EF4-FFF2-40B4-BE49-F238E27FC236}">
                <a16:creationId xmlns:a16="http://schemas.microsoft.com/office/drawing/2014/main" id="{9CA62912-2022-1081-9B67-8672C823F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" r="2" b="2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15" name="Picture 14" descr="A picture containing water, boat, outdoor, shore&#10;&#10;Description automatically generated">
            <a:extLst>
              <a:ext uri="{FF2B5EF4-FFF2-40B4-BE49-F238E27FC236}">
                <a16:creationId xmlns:a16="http://schemas.microsoft.com/office/drawing/2014/main" id="{27CAB9B4-E379-0D67-6CDB-377A6E1463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5" r="2" b="2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52D69-6BEC-3EDE-77A7-43269464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00" b="1" dirty="0"/>
              <a:t>Launching by Ramp/Ways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D6D9AED7-90B6-425E-A493-5C57238CA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7244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1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96FC576-AE30-4C09-A12C-0582F2A6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sky, outdoor, boat, aircraft&#10;&#10;Description automatically generated">
            <a:extLst>
              <a:ext uri="{FF2B5EF4-FFF2-40B4-BE49-F238E27FC236}">
                <a16:creationId xmlns:a16="http://schemas.microsoft.com/office/drawing/2014/main" id="{AB4A82C8-03E0-ADC3-4494-F1FEF2DA2E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8" r="2" b="427"/>
          <a:stretch/>
        </p:blipFill>
        <p:spPr>
          <a:xfrm>
            <a:off x="6100572" y="10"/>
            <a:ext cx="6099048" cy="3428990"/>
          </a:xfrm>
          <a:prstGeom prst="rect">
            <a:avLst/>
          </a:prstGeom>
        </p:spPr>
      </p:pic>
      <p:pic>
        <p:nvPicPr>
          <p:cNvPr id="9" name="Picture 8" descr="A picture containing outdoor, ship, black, white&#10;&#10;Description automatically generated">
            <a:extLst>
              <a:ext uri="{FF2B5EF4-FFF2-40B4-BE49-F238E27FC236}">
                <a16:creationId xmlns:a16="http://schemas.microsoft.com/office/drawing/2014/main" id="{B8739AA6-7984-BD46-69DA-8A5469BE65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9" r="1" b="17175"/>
          <a:stretch/>
        </p:blipFill>
        <p:spPr>
          <a:xfrm>
            <a:off x="4573" y="0"/>
            <a:ext cx="6099048" cy="3428990"/>
          </a:xfrm>
          <a:prstGeom prst="rect">
            <a:avLst/>
          </a:prstGeom>
        </p:spPr>
      </p:pic>
      <p:pic>
        <p:nvPicPr>
          <p:cNvPr id="5" name="Picture 4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AA70FFF8-C05A-EA42-70AC-8ABA686DBD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" r="2" b="4697"/>
          <a:stretch/>
        </p:blipFill>
        <p:spPr>
          <a:xfrm>
            <a:off x="1" y="3429000"/>
            <a:ext cx="6099048" cy="3429000"/>
          </a:xfrm>
          <a:prstGeom prst="rect">
            <a:avLst/>
          </a:prstGeom>
        </p:spPr>
      </p:pic>
      <p:pic>
        <p:nvPicPr>
          <p:cNvPr id="3" name="Picture 2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6D174DE-E3EA-FDFA-8AA0-F8010DCB2F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225"/>
          <a:stretch/>
        </p:blipFill>
        <p:spPr>
          <a:xfrm>
            <a:off x="6092952" y="3429000"/>
            <a:ext cx="609904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3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5F7F-7136-6C47-344A-B53A726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719"/>
            <a:ext cx="10515600" cy="1379970"/>
          </a:xfrm>
        </p:spPr>
        <p:txBody>
          <a:bodyPr>
            <a:normAutofit/>
          </a:bodyPr>
          <a:lstStyle/>
          <a:p>
            <a:r>
              <a:rPr lang="en-US" sz="5200" b="1" dirty="0">
                <a:cs typeface="Calibri Light"/>
              </a:rPr>
              <a:t>Where we are at…</a:t>
            </a:r>
            <a:endParaRPr lang="en-US" sz="5200" b="1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2DAF178-91D3-2815-6C0F-302497671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9648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3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1D98CAC-3EFF-4342-BD5A-6C0E8CAB4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402"/>
            <a:ext cx="10515600" cy="2659957"/>
          </a:xfrm>
        </p:spPr>
        <p:txBody>
          <a:bodyPr>
            <a:normAutofit/>
          </a:bodyPr>
          <a:lstStyle/>
          <a:p>
            <a:r>
              <a:rPr lang="en-US" sz="8000" b="1" dirty="0">
                <a:solidFill>
                  <a:srgbClr val="FFFFFF"/>
                </a:solidFill>
                <a:cs typeface="Calibri Light"/>
              </a:rPr>
              <a:t>Changes to Conceptual Alternatives</a:t>
            </a:r>
            <a:endParaRPr lang="en-US" sz="80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368800"/>
            <a:ext cx="10515600" cy="13906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>
                <a:cs typeface="Calibri"/>
              </a:rPr>
              <a:t>By: Matt Burns, Maine Port Authority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72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5F7F-7136-6C47-344A-B53A726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719"/>
            <a:ext cx="10515600" cy="1379970"/>
          </a:xfrm>
        </p:spPr>
        <p:txBody>
          <a:bodyPr>
            <a:normAutofit/>
          </a:bodyPr>
          <a:lstStyle/>
          <a:p>
            <a:r>
              <a:rPr lang="en-US" sz="5200" b="1" dirty="0">
                <a:cs typeface="Calibri Light"/>
              </a:rPr>
              <a:t>OSW Marshalling Terminal Alternatives</a:t>
            </a:r>
            <a:endParaRPr lang="en-US" sz="5200" b="1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F2DAF178-91D3-2815-6C0F-302497671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3166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315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10951</TotalTime>
  <Words>287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 Options for Launching OSW Hulls</vt:lpstr>
      <vt:lpstr>Launching Methodology</vt:lpstr>
      <vt:lpstr>Launching by Barge/Vessel</vt:lpstr>
      <vt:lpstr>PowerPoint Presentation</vt:lpstr>
      <vt:lpstr>Launching by Ramp/Ways</vt:lpstr>
      <vt:lpstr>PowerPoint Presentation</vt:lpstr>
      <vt:lpstr>Where we are at…</vt:lpstr>
      <vt:lpstr>Changes to Conceptual Alternatives</vt:lpstr>
      <vt:lpstr>OSW Marshalling Terminal Alternatives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Burns, Matthew</dc:creator>
  <cp:lastModifiedBy>Matt Burns</cp:lastModifiedBy>
  <cp:revision>146</cp:revision>
  <dcterms:created xsi:type="dcterms:W3CDTF">2022-05-22T21:07:05Z</dcterms:created>
  <dcterms:modified xsi:type="dcterms:W3CDTF">2022-12-12T20:46:49Z</dcterms:modified>
</cp:coreProperties>
</file>